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6203613" cy="323977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760">
          <p15:clr>
            <a:srgbClr val="A4A3A4"/>
          </p15:clr>
        </p15:guide>
        <p15:guide id="2" orient="horz" pos="19877">
          <p15:clr>
            <a:srgbClr val="A4A3A4"/>
          </p15:clr>
        </p15:guide>
        <p15:guide id="3" orient="horz" pos="2114">
          <p15:clr>
            <a:srgbClr val="A4A3A4"/>
          </p15:clr>
        </p15:guide>
        <p15:guide id="4" pos="51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100" d="100"/>
          <a:sy n="100" d="100"/>
        </p:scale>
        <p:origin x="-1968" y="-13830"/>
      </p:cViewPr>
      <p:guideLst>
        <p:guide orient="horz" pos="4760"/>
        <p:guide orient="horz" pos="19877"/>
        <p:guide orient="horz" pos="2114"/>
        <p:guide pos="51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2492375" y="692150"/>
            <a:ext cx="1731963"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3B4BE90-CE7A-4BA4-A1BA-7D4EC45E2DBA}" type="slidenum">
              <a:rPr lang="en-US" altLang="en-US"/>
              <a:pPr>
                <a:defRPr/>
              </a:pPr>
              <a:t>‹Nº›</a:t>
            </a:fld>
            <a:endParaRPr lang="en-US" altLang="en-US"/>
          </a:p>
        </p:txBody>
      </p:sp>
    </p:spTree>
    <p:extLst>
      <p:ext uri="{BB962C8B-B14F-4D97-AF65-F5344CB8AC3E}">
        <p14:creationId xmlns:p14="http://schemas.microsoft.com/office/powerpoint/2010/main" val="975574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744054C-6900-4FB9-9ADD-D553D6AB1110}" type="slidenum">
              <a:rPr lang="en-US" altLang="en-US" smtClean="0"/>
              <a:pPr algn="r" eaLnBrk="1" hangingPunct="1">
                <a:spcBef>
                  <a:spcPct val="0"/>
                </a:spcBef>
              </a:pPr>
              <a:t>1</a:t>
            </a:fld>
            <a:endParaRPr lang="en-US" alt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93741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6025" y="10064750"/>
            <a:ext cx="13771563" cy="69437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2430463" y="18359438"/>
            <a:ext cx="11342687" cy="8278812"/>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43953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7559675"/>
            <a:ext cx="14584363" cy="213804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147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49088" y="1296988"/>
            <a:ext cx="3644900" cy="2764313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1296988"/>
            <a:ext cx="10787063" cy="276431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8671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09625" y="7559675"/>
            <a:ext cx="14584363" cy="213804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3991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9525" y="20818475"/>
            <a:ext cx="13773150" cy="6434138"/>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79525" y="13731875"/>
            <a:ext cx="13773150" cy="7086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6315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7559675"/>
            <a:ext cx="7215188" cy="2138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177213" y="7559675"/>
            <a:ext cx="7216775" cy="213804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662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09625" y="7251700"/>
            <a:ext cx="7159625" cy="30226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625" y="10274300"/>
            <a:ext cx="7159625" cy="186658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31188" y="7251700"/>
            <a:ext cx="7162800" cy="30226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31188" y="10274300"/>
            <a:ext cx="7162800" cy="186658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13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9625" y="1296988"/>
            <a:ext cx="14584363" cy="5400675"/>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00927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20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625" y="1290638"/>
            <a:ext cx="5330825" cy="5489575"/>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35713" y="1290638"/>
            <a:ext cx="9058275" cy="276494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09625" y="6780213"/>
            <a:ext cx="5330825" cy="22159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3366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6588" y="22679025"/>
            <a:ext cx="9721850" cy="26765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76588" y="2894013"/>
            <a:ext cx="9721850" cy="194389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3176588" y="25355550"/>
            <a:ext cx="9721850" cy="3802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38157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www.postersession.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4"/>
          <p:cNvGraphicFramePr>
            <a:graphicFrameLocks noChangeAspect="1"/>
          </p:cNvGraphicFramePr>
          <p:nvPr userDrawn="1"/>
        </p:nvGraphicFramePr>
        <p:xfrm>
          <a:off x="10836275" y="31940500"/>
          <a:ext cx="4859338" cy="184150"/>
        </p:xfrm>
        <a:graphic>
          <a:graphicData uri="http://schemas.openxmlformats.org/presentationml/2006/ole">
            <mc:AlternateContent xmlns:mc="http://schemas.openxmlformats.org/markup-compatibility/2006">
              <mc:Choice xmlns:v="urn:schemas-microsoft-com:vml" Requires="v">
                <p:oleObj spid="_x0000_s1061" name="CorelDRAW" r:id="rId14" imgW="8833104" imgH="310896" progId="CorelDRAW.Graphic.13">
                  <p:embed/>
                </p:oleObj>
              </mc:Choice>
              <mc:Fallback>
                <p:oleObj name="CorelDRAW" r:id="rId14" imgW="8833104" imgH="310896" progId="CorelDRAW.Graphic.13">
                  <p:embed/>
                  <p:pic>
                    <p:nvPicPr>
                      <p:cNvPr id="0"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836275" y="31940500"/>
                        <a:ext cx="4859338" cy="184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9" name="Text Box 15"/>
          <p:cNvSpPr txBox="1">
            <a:spLocks noChangeArrowheads="1"/>
          </p:cNvSpPr>
          <p:nvPr userDrawn="1"/>
        </p:nvSpPr>
        <p:spPr bwMode="auto">
          <a:xfrm>
            <a:off x="13852525" y="32132588"/>
            <a:ext cx="458788" cy="1222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2508250">
              <a:defRPr>
                <a:solidFill>
                  <a:schemeClr val="tx1"/>
                </a:solidFill>
                <a:latin typeface="Arial" charset="0"/>
              </a:defRPr>
            </a:lvl1pPr>
            <a:lvl2pPr algn="l" defTabSz="2508250">
              <a:defRPr>
                <a:solidFill>
                  <a:schemeClr val="tx1"/>
                </a:solidFill>
                <a:latin typeface="Arial" charset="0"/>
              </a:defRPr>
            </a:lvl2pPr>
            <a:lvl3pPr algn="l" defTabSz="2508250">
              <a:defRPr>
                <a:solidFill>
                  <a:schemeClr val="tx1"/>
                </a:solidFill>
                <a:latin typeface="Arial" charset="0"/>
              </a:defRPr>
            </a:lvl3pPr>
            <a:lvl4pPr algn="l" defTabSz="2508250">
              <a:defRPr>
                <a:solidFill>
                  <a:schemeClr val="tx1"/>
                </a:solidFill>
                <a:latin typeface="Arial" charset="0"/>
              </a:defRPr>
            </a:lvl4pPr>
            <a:lvl5pPr algn="l" defTabSz="2508250">
              <a:defRPr>
                <a:solidFill>
                  <a:schemeClr val="tx1"/>
                </a:solidFill>
                <a:latin typeface="Arial" charset="0"/>
              </a:defRPr>
            </a:lvl5pPr>
            <a:lvl6pPr defTabSz="2508250" fontAlgn="base">
              <a:spcBef>
                <a:spcPct val="0"/>
              </a:spcBef>
              <a:spcAft>
                <a:spcPct val="0"/>
              </a:spcAft>
              <a:defRPr>
                <a:solidFill>
                  <a:schemeClr val="tx1"/>
                </a:solidFill>
                <a:latin typeface="Arial" charset="0"/>
              </a:defRPr>
            </a:lvl6pPr>
            <a:lvl7pPr defTabSz="2508250" fontAlgn="base">
              <a:spcBef>
                <a:spcPct val="0"/>
              </a:spcBef>
              <a:spcAft>
                <a:spcPct val="0"/>
              </a:spcAft>
              <a:defRPr>
                <a:solidFill>
                  <a:schemeClr val="tx1"/>
                </a:solidFill>
                <a:latin typeface="Arial" charset="0"/>
              </a:defRPr>
            </a:lvl7pPr>
            <a:lvl8pPr defTabSz="2508250" fontAlgn="base">
              <a:spcBef>
                <a:spcPct val="0"/>
              </a:spcBef>
              <a:spcAft>
                <a:spcPct val="0"/>
              </a:spcAft>
              <a:defRPr>
                <a:solidFill>
                  <a:schemeClr val="tx1"/>
                </a:solidFill>
                <a:latin typeface="Arial" charset="0"/>
              </a:defRPr>
            </a:lvl8pPr>
            <a:lvl9pPr defTabSz="2508250" fontAlgn="base">
              <a:spcBef>
                <a:spcPct val="0"/>
              </a:spcBef>
              <a:spcAft>
                <a:spcPct val="0"/>
              </a:spcAft>
              <a:defRPr>
                <a:solidFill>
                  <a:schemeClr val="tx1"/>
                </a:solidFill>
                <a:latin typeface="Arial" charset="0"/>
              </a:defRPr>
            </a:lvl9pPr>
          </a:lstStyle>
          <a:p>
            <a:pPr algn="ctr">
              <a:defRPr/>
            </a:pPr>
            <a:r>
              <a:rPr lang="en-US" altLang="en-US" sz="200" smtClean="0">
                <a:hlinkClick r:id="rId16"/>
              </a:rPr>
              <a:t>www.postersession.com</a:t>
            </a:r>
            <a:endParaRPr lang="en-US" altLang="en-US" sz="20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250" rtl="0" eaLnBrk="0" fontAlgn="base" hangingPunct="0">
        <a:spcBef>
          <a:spcPct val="0"/>
        </a:spcBef>
        <a:spcAft>
          <a:spcPct val="0"/>
        </a:spcAft>
        <a:defRPr sz="12100">
          <a:solidFill>
            <a:schemeClr val="tx2"/>
          </a:solidFill>
          <a:latin typeface="+mj-lt"/>
          <a:ea typeface="+mj-ea"/>
          <a:cs typeface="+mj-cs"/>
        </a:defRPr>
      </a:lvl1pPr>
      <a:lvl2pPr algn="ctr" defTabSz="2508250" rtl="0" eaLnBrk="0" fontAlgn="base" hangingPunct="0">
        <a:spcBef>
          <a:spcPct val="0"/>
        </a:spcBef>
        <a:spcAft>
          <a:spcPct val="0"/>
        </a:spcAft>
        <a:defRPr sz="12100">
          <a:solidFill>
            <a:schemeClr val="tx2"/>
          </a:solidFill>
          <a:latin typeface="Arial" charset="0"/>
        </a:defRPr>
      </a:lvl2pPr>
      <a:lvl3pPr algn="ctr" defTabSz="2508250" rtl="0" eaLnBrk="0" fontAlgn="base" hangingPunct="0">
        <a:spcBef>
          <a:spcPct val="0"/>
        </a:spcBef>
        <a:spcAft>
          <a:spcPct val="0"/>
        </a:spcAft>
        <a:defRPr sz="12100">
          <a:solidFill>
            <a:schemeClr val="tx2"/>
          </a:solidFill>
          <a:latin typeface="Arial" charset="0"/>
        </a:defRPr>
      </a:lvl3pPr>
      <a:lvl4pPr algn="ctr" defTabSz="2508250" rtl="0" eaLnBrk="0" fontAlgn="base" hangingPunct="0">
        <a:spcBef>
          <a:spcPct val="0"/>
        </a:spcBef>
        <a:spcAft>
          <a:spcPct val="0"/>
        </a:spcAft>
        <a:defRPr sz="12100">
          <a:solidFill>
            <a:schemeClr val="tx2"/>
          </a:solidFill>
          <a:latin typeface="Arial" charset="0"/>
        </a:defRPr>
      </a:lvl4pPr>
      <a:lvl5pPr algn="ctr" defTabSz="2508250" rtl="0" eaLnBrk="0" fontAlgn="base" hangingPunct="0">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eaLnBrk="0" fontAlgn="base" hangingPunct="0">
        <a:spcBef>
          <a:spcPct val="20000"/>
        </a:spcBef>
        <a:spcAft>
          <a:spcPct val="0"/>
        </a:spcAft>
        <a:buChar char="•"/>
        <a:defRPr sz="8800">
          <a:solidFill>
            <a:schemeClr val="tx1"/>
          </a:solidFill>
          <a:latin typeface="+mn-lt"/>
          <a:ea typeface="+mn-ea"/>
          <a:cs typeface="+mn-cs"/>
        </a:defRPr>
      </a:lvl1pPr>
      <a:lvl2pPr marL="2036763" indent="-782638" algn="l" defTabSz="2508250" rtl="0" eaLnBrk="0" fontAlgn="base" hangingPunct="0">
        <a:spcBef>
          <a:spcPct val="20000"/>
        </a:spcBef>
        <a:spcAft>
          <a:spcPct val="0"/>
        </a:spcAft>
        <a:buChar char="–"/>
        <a:defRPr sz="7700">
          <a:solidFill>
            <a:schemeClr val="tx1"/>
          </a:solidFill>
          <a:latin typeface="+mn-lt"/>
        </a:defRPr>
      </a:lvl2pPr>
      <a:lvl3pPr marL="3135313" indent="-627063" algn="l" defTabSz="2508250" rtl="0" eaLnBrk="0" fontAlgn="base" hangingPunct="0">
        <a:spcBef>
          <a:spcPct val="20000"/>
        </a:spcBef>
        <a:spcAft>
          <a:spcPct val="0"/>
        </a:spcAft>
        <a:buChar char="•"/>
        <a:defRPr sz="6600">
          <a:solidFill>
            <a:schemeClr val="tx1"/>
          </a:solidFill>
          <a:latin typeface="+mn-lt"/>
        </a:defRPr>
      </a:lvl3pPr>
      <a:lvl4pPr marL="4387850" indent="-625475" algn="l" defTabSz="2508250" rtl="0" eaLnBrk="0" fontAlgn="base" hangingPunct="0">
        <a:spcBef>
          <a:spcPct val="20000"/>
        </a:spcBef>
        <a:spcAft>
          <a:spcPct val="0"/>
        </a:spcAft>
        <a:buChar char="–"/>
        <a:defRPr sz="5500">
          <a:solidFill>
            <a:schemeClr val="tx1"/>
          </a:solidFill>
          <a:latin typeface="+mn-lt"/>
        </a:defRPr>
      </a:lvl4pPr>
      <a:lvl5pPr marL="5643563" indent="-627063" algn="l" defTabSz="2508250" rtl="0" eaLnBrk="0" fontAlgn="base" hangingPunct="0">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wmf"/><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55"/>
          <p:cNvSpPr>
            <a:spLocks noChangeArrowheads="1"/>
          </p:cNvSpPr>
          <p:nvPr/>
        </p:nvSpPr>
        <p:spPr bwMode="auto">
          <a:xfrm>
            <a:off x="8194675" y="18890394"/>
            <a:ext cx="7623175" cy="1324133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900">
                <a:solidFill>
                  <a:schemeClr val="tx1"/>
                </a:solidFill>
                <a:latin typeface="Arial" charset="0"/>
              </a:defRPr>
            </a:lvl1pPr>
            <a:lvl2pPr marL="742950" indent="-285750" eaLnBrk="0" hangingPunct="0">
              <a:defRPr sz="4900">
                <a:solidFill>
                  <a:schemeClr val="tx1"/>
                </a:solidFill>
                <a:latin typeface="Arial" charset="0"/>
              </a:defRPr>
            </a:lvl2pPr>
            <a:lvl3pPr marL="1143000" indent="-228600" eaLnBrk="0" hangingPunct="0">
              <a:defRPr sz="4900">
                <a:solidFill>
                  <a:schemeClr val="tx1"/>
                </a:solidFill>
                <a:latin typeface="Arial" charset="0"/>
              </a:defRPr>
            </a:lvl3pPr>
            <a:lvl4pPr marL="1600200" indent="-228600" eaLnBrk="0" hangingPunct="0">
              <a:defRPr sz="4900">
                <a:solidFill>
                  <a:schemeClr val="tx1"/>
                </a:solidFill>
                <a:latin typeface="Arial" charset="0"/>
              </a:defRPr>
            </a:lvl4pPr>
            <a:lvl5pPr marL="2057400" indent="-228600" eaLnBrk="0" hangingPunct="0">
              <a:defRPr sz="4900">
                <a:solidFill>
                  <a:schemeClr val="tx1"/>
                </a:solidFill>
                <a:latin typeface="Arial" charset="0"/>
              </a:defRPr>
            </a:lvl5pPr>
            <a:lvl6pPr marL="2514600" indent="-228600" algn="ctr" eaLnBrk="0" fontAlgn="base" hangingPunct="0">
              <a:spcBef>
                <a:spcPct val="0"/>
              </a:spcBef>
              <a:spcAft>
                <a:spcPct val="0"/>
              </a:spcAft>
              <a:defRPr sz="4900">
                <a:solidFill>
                  <a:schemeClr val="tx1"/>
                </a:solidFill>
                <a:latin typeface="Arial" charset="0"/>
              </a:defRPr>
            </a:lvl6pPr>
            <a:lvl7pPr marL="2971800" indent="-228600" algn="ctr" eaLnBrk="0" fontAlgn="base" hangingPunct="0">
              <a:spcBef>
                <a:spcPct val="0"/>
              </a:spcBef>
              <a:spcAft>
                <a:spcPct val="0"/>
              </a:spcAft>
              <a:defRPr sz="4900">
                <a:solidFill>
                  <a:schemeClr val="tx1"/>
                </a:solidFill>
                <a:latin typeface="Arial" charset="0"/>
              </a:defRPr>
            </a:lvl7pPr>
            <a:lvl8pPr marL="3429000" indent="-228600" algn="ctr" eaLnBrk="0" fontAlgn="base" hangingPunct="0">
              <a:spcBef>
                <a:spcPct val="0"/>
              </a:spcBef>
              <a:spcAft>
                <a:spcPct val="0"/>
              </a:spcAft>
              <a:defRPr sz="4900">
                <a:solidFill>
                  <a:schemeClr val="tx1"/>
                </a:solidFill>
                <a:latin typeface="Arial" charset="0"/>
              </a:defRPr>
            </a:lvl8pPr>
            <a:lvl9pPr marL="3886200" indent="-228600" algn="ctr" eaLnBrk="0" fontAlgn="base" hangingPunct="0">
              <a:spcBef>
                <a:spcPct val="0"/>
              </a:spcBef>
              <a:spcAft>
                <a:spcPct val="0"/>
              </a:spcAft>
              <a:defRPr sz="4900">
                <a:solidFill>
                  <a:schemeClr val="tx1"/>
                </a:solidFill>
                <a:latin typeface="Arial" charset="0"/>
              </a:defRPr>
            </a:lvl9pPr>
          </a:lstStyle>
          <a:p>
            <a:pPr eaLnBrk="1" hangingPunct="1"/>
            <a:endParaRPr lang="en-US" altLang="en-US" dirty="0"/>
          </a:p>
        </p:txBody>
      </p:sp>
      <p:sp>
        <p:nvSpPr>
          <p:cNvPr id="2051" name="AutoShape 56"/>
          <p:cNvSpPr>
            <a:spLocks noChangeArrowheads="1"/>
          </p:cNvSpPr>
          <p:nvPr/>
        </p:nvSpPr>
        <p:spPr bwMode="auto">
          <a:xfrm>
            <a:off x="8261350" y="5003800"/>
            <a:ext cx="7623175" cy="1324133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900">
                <a:solidFill>
                  <a:schemeClr val="tx1"/>
                </a:solidFill>
                <a:latin typeface="Arial" charset="0"/>
              </a:defRPr>
            </a:lvl1pPr>
            <a:lvl2pPr marL="742950" indent="-285750" eaLnBrk="0" hangingPunct="0">
              <a:defRPr sz="4900">
                <a:solidFill>
                  <a:schemeClr val="tx1"/>
                </a:solidFill>
                <a:latin typeface="Arial" charset="0"/>
              </a:defRPr>
            </a:lvl2pPr>
            <a:lvl3pPr marL="1143000" indent="-228600" eaLnBrk="0" hangingPunct="0">
              <a:defRPr sz="4900">
                <a:solidFill>
                  <a:schemeClr val="tx1"/>
                </a:solidFill>
                <a:latin typeface="Arial" charset="0"/>
              </a:defRPr>
            </a:lvl3pPr>
            <a:lvl4pPr marL="1600200" indent="-228600" eaLnBrk="0" hangingPunct="0">
              <a:defRPr sz="4900">
                <a:solidFill>
                  <a:schemeClr val="tx1"/>
                </a:solidFill>
                <a:latin typeface="Arial" charset="0"/>
              </a:defRPr>
            </a:lvl4pPr>
            <a:lvl5pPr marL="2057400" indent="-228600" eaLnBrk="0" hangingPunct="0">
              <a:defRPr sz="4900">
                <a:solidFill>
                  <a:schemeClr val="tx1"/>
                </a:solidFill>
                <a:latin typeface="Arial" charset="0"/>
              </a:defRPr>
            </a:lvl5pPr>
            <a:lvl6pPr marL="2514600" indent="-228600" algn="ctr" eaLnBrk="0" fontAlgn="base" hangingPunct="0">
              <a:spcBef>
                <a:spcPct val="0"/>
              </a:spcBef>
              <a:spcAft>
                <a:spcPct val="0"/>
              </a:spcAft>
              <a:defRPr sz="4900">
                <a:solidFill>
                  <a:schemeClr val="tx1"/>
                </a:solidFill>
                <a:latin typeface="Arial" charset="0"/>
              </a:defRPr>
            </a:lvl6pPr>
            <a:lvl7pPr marL="2971800" indent="-228600" algn="ctr" eaLnBrk="0" fontAlgn="base" hangingPunct="0">
              <a:spcBef>
                <a:spcPct val="0"/>
              </a:spcBef>
              <a:spcAft>
                <a:spcPct val="0"/>
              </a:spcAft>
              <a:defRPr sz="4900">
                <a:solidFill>
                  <a:schemeClr val="tx1"/>
                </a:solidFill>
                <a:latin typeface="Arial" charset="0"/>
              </a:defRPr>
            </a:lvl7pPr>
            <a:lvl8pPr marL="3429000" indent="-228600" algn="ctr" eaLnBrk="0" fontAlgn="base" hangingPunct="0">
              <a:spcBef>
                <a:spcPct val="0"/>
              </a:spcBef>
              <a:spcAft>
                <a:spcPct val="0"/>
              </a:spcAft>
              <a:defRPr sz="4900">
                <a:solidFill>
                  <a:schemeClr val="tx1"/>
                </a:solidFill>
                <a:latin typeface="Arial" charset="0"/>
              </a:defRPr>
            </a:lvl8pPr>
            <a:lvl9pPr marL="3886200" indent="-228600" algn="ctr" eaLnBrk="0" fontAlgn="base" hangingPunct="0">
              <a:spcBef>
                <a:spcPct val="0"/>
              </a:spcBef>
              <a:spcAft>
                <a:spcPct val="0"/>
              </a:spcAft>
              <a:defRPr sz="4900">
                <a:solidFill>
                  <a:schemeClr val="tx1"/>
                </a:solidFill>
                <a:latin typeface="Arial" charset="0"/>
              </a:defRPr>
            </a:lvl9pPr>
          </a:lstStyle>
          <a:p>
            <a:pPr eaLnBrk="1" hangingPunct="1"/>
            <a:endParaRPr lang="en-US" altLang="en-US" dirty="0"/>
          </a:p>
        </p:txBody>
      </p:sp>
      <p:sp>
        <p:nvSpPr>
          <p:cNvPr id="2052" name="AutoShape 54"/>
          <p:cNvSpPr>
            <a:spLocks noChangeArrowheads="1"/>
          </p:cNvSpPr>
          <p:nvPr/>
        </p:nvSpPr>
        <p:spPr bwMode="auto">
          <a:xfrm>
            <a:off x="252413" y="18518961"/>
            <a:ext cx="7623175" cy="132413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900">
                <a:solidFill>
                  <a:schemeClr val="tx1"/>
                </a:solidFill>
                <a:latin typeface="Arial" charset="0"/>
              </a:defRPr>
            </a:lvl1pPr>
            <a:lvl2pPr marL="742950" indent="-285750" eaLnBrk="0" hangingPunct="0">
              <a:defRPr sz="4900">
                <a:solidFill>
                  <a:schemeClr val="tx1"/>
                </a:solidFill>
                <a:latin typeface="Arial" charset="0"/>
              </a:defRPr>
            </a:lvl2pPr>
            <a:lvl3pPr marL="1143000" indent="-228600" eaLnBrk="0" hangingPunct="0">
              <a:defRPr sz="4900">
                <a:solidFill>
                  <a:schemeClr val="tx1"/>
                </a:solidFill>
                <a:latin typeface="Arial" charset="0"/>
              </a:defRPr>
            </a:lvl3pPr>
            <a:lvl4pPr marL="1600200" indent="-228600" eaLnBrk="0" hangingPunct="0">
              <a:defRPr sz="4900">
                <a:solidFill>
                  <a:schemeClr val="tx1"/>
                </a:solidFill>
                <a:latin typeface="Arial" charset="0"/>
              </a:defRPr>
            </a:lvl4pPr>
            <a:lvl5pPr marL="2057400" indent="-228600" eaLnBrk="0" hangingPunct="0">
              <a:defRPr sz="4900">
                <a:solidFill>
                  <a:schemeClr val="tx1"/>
                </a:solidFill>
                <a:latin typeface="Arial" charset="0"/>
              </a:defRPr>
            </a:lvl5pPr>
            <a:lvl6pPr marL="2514600" indent="-228600" algn="ctr" eaLnBrk="0" fontAlgn="base" hangingPunct="0">
              <a:spcBef>
                <a:spcPct val="0"/>
              </a:spcBef>
              <a:spcAft>
                <a:spcPct val="0"/>
              </a:spcAft>
              <a:defRPr sz="4900">
                <a:solidFill>
                  <a:schemeClr val="tx1"/>
                </a:solidFill>
                <a:latin typeface="Arial" charset="0"/>
              </a:defRPr>
            </a:lvl6pPr>
            <a:lvl7pPr marL="2971800" indent="-228600" algn="ctr" eaLnBrk="0" fontAlgn="base" hangingPunct="0">
              <a:spcBef>
                <a:spcPct val="0"/>
              </a:spcBef>
              <a:spcAft>
                <a:spcPct val="0"/>
              </a:spcAft>
              <a:defRPr sz="4900">
                <a:solidFill>
                  <a:schemeClr val="tx1"/>
                </a:solidFill>
                <a:latin typeface="Arial" charset="0"/>
              </a:defRPr>
            </a:lvl7pPr>
            <a:lvl8pPr marL="3429000" indent="-228600" algn="ctr" eaLnBrk="0" fontAlgn="base" hangingPunct="0">
              <a:spcBef>
                <a:spcPct val="0"/>
              </a:spcBef>
              <a:spcAft>
                <a:spcPct val="0"/>
              </a:spcAft>
              <a:defRPr sz="4900">
                <a:solidFill>
                  <a:schemeClr val="tx1"/>
                </a:solidFill>
                <a:latin typeface="Arial" charset="0"/>
              </a:defRPr>
            </a:lvl8pPr>
            <a:lvl9pPr marL="3886200" indent="-228600" algn="ctr" eaLnBrk="0" fontAlgn="base" hangingPunct="0">
              <a:spcBef>
                <a:spcPct val="0"/>
              </a:spcBef>
              <a:spcAft>
                <a:spcPct val="0"/>
              </a:spcAft>
              <a:defRPr sz="4900">
                <a:solidFill>
                  <a:schemeClr val="tx1"/>
                </a:solidFill>
                <a:latin typeface="Arial" charset="0"/>
              </a:defRPr>
            </a:lvl9pPr>
          </a:lstStyle>
          <a:p>
            <a:pPr algn="l" eaLnBrk="1" hangingPunct="1"/>
            <a:r>
              <a:rPr lang="en-US" altLang="en-US" sz="2000" dirty="0" smtClean="0"/>
              <a:t>  </a:t>
            </a:r>
            <a:endParaRPr lang="en-US" altLang="en-US" sz="2000" dirty="0"/>
          </a:p>
        </p:txBody>
      </p:sp>
      <p:sp>
        <p:nvSpPr>
          <p:cNvPr id="2053" name="AutoShape 4"/>
          <p:cNvSpPr>
            <a:spLocks noChangeArrowheads="1"/>
          </p:cNvSpPr>
          <p:nvPr/>
        </p:nvSpPr>
        <p:spPr bwMode="auto">
          <a:xfrm>
            <a:off x="280988" y="5002213"/>
            <a:ext cx="7623175" cy="132413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900">
                <a:solidFill>
                  <a:schemeClr val="tx1"/>
                </a:solidFill>
                <a:latin typeface="Arial" charset="0"/>
              </a:defRPr>
            </a:lvl1pPr>
            <a:lvl2pPr marL="742950" indent="-285750" eaLnBrk="0" hangingPunct="0">
              <a:defRPr sz="4900">
                <a:solidFill>
                  <a:schemeClr val="tx1"/>
                </a:solidFill>
                <a:latin typeface="Arial" charset="0"/>
              </a:defRPr>
            </a:lvl2pPr>
            <a:lvl3pPr marL="1143000" indent="-228600" eaLnBrk="0" hangingPunct="0">
              <a:defRPr sz="4900">
                <a:solidFill>
                  <a:schemeClr val="tx1"/>
                </a:solidFill>
                <a:latin typeface="Arial" charset="0"/>
              </a:defRPr>
            </a:lvl3pPr>
            <a:lvl4pPr marL="1600200" indent="-228600" eaLnBrk="0" hangingPunct="0">
              <a:defRPr sz="4900">
                <a:solidFill>
                  <a:schemeClr val="tx1"/>
                </a:solidFill>
                <a:latin typeface="Arial" charset="0"/>
              </a:defRPr>
            </a:lvl4pPr>
            <a:lvl5pPr marL="2057400" indent="-228600" eaLnBrk="0" hangingPunct="0">
              <a:defRPr sz="4900">
                <a:solidFill>
                  <a:schemeClr val="tx1"/>
                </a:solidFill>
                <a:latin typeface="Arial" charset="0"/>
              </a:defRPr>
            </a:lvl5pPr>
            <a:lvl6pPr marL="2514600" indent="-228600" algn="ctr" eaLnBrk="0" fontAlgn="base" hangingPunct="0">
              <a:spcBef>
                <a:spcPct val="0"/>
              </a:spcBef>
              <a:spcAft>
                <a:spcPct val="0"/>
              </a:spcAft>
              <a:defRPr sz="4900">
                <a:solidFill>
                  <a:schemeClr val="tx1"/>
                </a:solidFill>
                <a:latin typeface="Arial" charset="0"/>
              </a:defRPr>
            </a:lvl6pPr>
            <a:lvl7pPr marL="2971800" indent="-228600" algn="ctr" eaLnBrk="0" fontAlgn="base" hangingPunct="0">
              <a:spcBef>
                <a:spcPct val="0"/>
              </a:spcBef>
              <a:spcAft>
                <a:spcPct val="0"/>
              </a:spcAft>
              <a:defRPr sz="4900">
                <a:solidFill>
                  <a:schemeClr val="tx1"/>
                </a:solidFill>
                <a:latin typeface="Arial" charset="0"/>
              </a:defRPr>
            </a:lvl7pPr>
            <a:lvl8pPr marL="3429000" indent="-228600" algn="ctr" eaLnBrk="0" fontAlgn="base" hangingPunct="0">
              <a:spcBef>
                <a:spcPct val="0"/>
              </a:spcBef>
              <a:spcAft>
                <a:spcPct val="0"/>
              </a:spcAft>
              <a:defRPr sz="4900">
                <a:solidFill>
                  <a:schemeClr val="tx1"/>
                </a:solidFill>
                <a:latin typeface="Arial" charset="0"/>
              </a:defRPr>
            </a:lvl8pPr>
            <a:lvl9pPr marL="3886200" indent="-228600" algn="ctr" eaLnBrk="0" fontAlgn="base" hangingPunct="0">
              <a:spcBef>
                <a:spcPct val="0"/>
              </a:spcBef>
              <a:spcAft>
                <a:spcPct val="0"/>
              </a:spcAft>
              <a:defRPr sz="4900">
                <a:solidFill>
                  <a:schemeClr val="tx1"/>
                </a:solidFill>
                <a:latin typeface="Arial" charset="0"/>
              </a:defRPr>
            </a:lvl9pPr>
          </a:lstStyle>
          <a:p>
            <a:pPr eaLnBrk="1" hangingPunct="1"/>
            <a:endParaRPr lang="en-US" altLang="en-US"/>
          </a:p>
        </p:txBody>
      </p:sp>
      <p:sp>
        <p:nvSpPr>
          <p:cNvPr id="2054" name="Text Box 9"/>
          <p:cNvSpPr txBox="1">
            <a:spLocks noChangeArrowheads="1"/>
          </p:cNvSpPr>
          <p:nvPr/>
        </p:nvSpPr>
        <p:spPr bwMode="auto">
          <a:xfrm>
            <a:off x="388938" y="6483350"/>
            <a:ext cx="7351712" cy="11446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algn="l">
              <a:lnSpc>
                <a:spcPct val="95000"/>
              </a:lnSpc>
            </a:pPr>
            <a:r>
              <a:rPr lang="es-CO" altLang="en-US" sz="1600" b="1" dirty="0" smtClean="0">
                <a:latin typeface="Times New Roman" pitchFamily="18" charset="0"/>
              </a:rPr>
              <a:t>Resumen</a:t>
            </a:r>
          </a:p>
          <a:p>
            <a:pPr algn="l">
              <a:lnSpc>
                <a:spcPct val="95000"/>
              </a:lnSpc>
            </a:pPr>
            <a:endParaRPr lang="en-US" altLang="en-US" sz="1600" b="1" dirty="0">
              <a:latin typeface="Times New Roman" pitchFamily="18" charset="0"/>
            </a:endParaRPr>
          </a:p>
          <a:p>
            <a:pPr algn="just"/>
            <a:r>
              <a:rPr lang="es-CO" sz="1600" dirty="0">
                <a:latin typeface="Times New Roman" panose="02020603050405020304" pitchFamily="18" charset="0"/>
                <a:cs typeface="Times New Roman" panose="02020603050405020304" pitchFamily="18" charset="0"/>
              </a:rPr>
              <a:t>El MoO</a:t>
            </a:r>
            <a:r>
              <a:rPr lang="es-CO" sz="1600" baseline="-25000" dirty="0">
                <a:latin typeface="Times New Roman" panose="02020603050405020304" pitchFamily="18" charset="0"/>
                <a:cs typeface="Times New Roman" panose="02020603050405020304" pitchFamily="18" charset="0"/>
              </a:rPr>
              <a:t>3</a:t>
            </a:r>
            <a:r>
              <a:rPr lang="es-CO" sz="1600" dirty="0">
                <a:latin typeface="Times New Roman" panose="02020603050405020304" pitchFamily="18" charset="0"/>
                <a:cs typeface="Times New Roman" panose="02020603050405020304" pitchFamily="18" charset="0"/>
              </a:rPr>
              <a:t> (Trióxido de Molibdeno) es un material muy importante tecnológicamente debido a sus propiedades estructurales,  ópticas y eléctricas. Una de sus más recientes aplicaciones es como sensor de gases y ventana inteligente. En este trabajo se presentan los resultados obtenidos en el crecimiento de las películas delgadas de MoO</a:t>
            </a:r>
            <a:r>
              <a:rPr lang="es-CO" sz="1600" baseline="-25000" dirty="0">
                <a:latin typeface="Times New Roman" panose="02020603050405020304" pitchFamily="18" charset="0"/>
                <a:cs typeface="Times New Roman" panose="02020603050405020304" pitchFamily="18" charset="0"/>
              </a:rPr>
              <a:t>3</a:t>
            </a:r>
            <a:r>
              <a:rPr lang="es-CO" sz="1600" dirty="0">
                <a:latin typeface="Times New Roman" panose="02020603050405020304" pitchFamily="18" charset="0"/>
                <a:cs typeface="Times New Roman" panose="02020603050405020304" pitchFamily="18" charset="0"/>
              </a:rPr>
              <a:t>, que fueron depositadas sobre sustratos de vidrio común mediante la técnica de evaporación térmica, empleando como fuente un láser de CO</a:t>
            </a:r>
            <a:r>
              <a:rPr lang="es-CO" sz="1600" baseline="-25000" dirty="0">
                <a:latin typeface="Times New Roman" panose="02020603050405020304" pitchFamily="18" charset="0"/>
                <a:cs typeface="Times New Roman" panose="02020603050405020304" pitchFamily="18" charset="0"/>
              </a:rPr>
              <a:t>2</a:t>
            </a:r>
            <a:r>
              <a:rPr lang="es-CO" sz="1600" dirty="0">
                <a:latin typeface="Times New Roman" panose="02020603050405020304" pitchFamily="18" charset="0"/>
                <a:cs typeface="Times New Roman" panose="02020603050405020304" pitchFamily="18" charset="0"/>
              </a:rPr>
              <a:t>(10,6μm) que emite en onda continua. La intensidad del láser, el tiempo de depósito y la presión parcial de oxígeno en la cámara de evaporación se mantuvieron constantes y se varió la temperatura del sustrato entre 100 °C y 350 °C. Se encontró que la estructura de las muestras crecidas sobre sustratos de vidrio depende fuertemente de la temperatura del sustrato. Está variación incide en los valores del Gap hallados en las muestras y un crecimiento en el índice de refracción conforme aumentaba la temperatura de evaporación con la que se creció la muestra</a:t>
            </a:r>
            <a:r>
              <a:rPr lang="es-CO" sz="1600" dirty="0" smtClean="0">
                <a:latin typeface="Times New Roman" panose="02020603050405020304" pitchFamily="18" charset="0"/>
                <a:cs typeface="Times New Roman" panose="02020603050405020304" pitchFamily="18" charset="0"/>
              </a:rPr>
              <a:t>.</a:t>
            </a:r>
          </a:p>
          <a:p>
            <a:pPr algn="just"/>
            <a:endParaRPr lang="es-CO" sz="1600" dirty="0">
              <a:latin typeface="Times New Roman" panose="02020603050405020304" pitchFamily="18" charset="0"/>
              <a:cs typeface="Times New Roman" panose="02020603050405020304" pitchFamily="18" charset="0"/>
            </a:endParaRPr>
          </a:p>
          <a:p>
            <a:pPr algn="just"/>
            <a:r>
              <a:rPr lang="es-CO" altLang="en-US" sz="1600" b="1" dirty="0" smtClean="0">
                <a:latin typeface="Times New Roman" pitchFamily="18" charset="0"/>
                <a:cs typeface="Times New Roman" panose="02020603050405020304" pitchFamily="18" charset="0"/>
              </a:rPr>
              <a:t>Detalles</a:t>
            </a:r>
            <a:r>
              <a:rPr lang="en-US" altLang="en-US" sz="1600" b="1" dirty="0" smtClean="0">
                <a:latin typeface="Times New Roman" pitchFamily="18" charset="0"/>
                <a:cs typeface="Times New Roman" panose="02020603050405020304" pitchFamily="18" charset="0"/>
              </a:rPr>
              <a:t> </a:t>
            </a:r>
            <a:r>
              <a:rPr lang="es-CO" altLang="en-US" sz="1600" b="1" dirty="0" smtClean="0">
                <a:latin typeface="Times New Roman" pitchFamily="18" charset="0"/>
                <a:cs typeface="Times New Roman" panose="02020603050405020304" pitchFamily="18" charset="0"/>
              </a:rPr>
              <a:t>experimentales</a:t>
            </a:r>
          </a:p>
          <a:p>
            <a:pPr algn="just"/>
            <a:endParaRPr lang="en-US" altLang="en-US" sz="1600" b="1" dirty="0">
              <a:latin typeface="Times New Roman" pitchFamily="18" charset="0"/>
              <a:cs typeface="Times New Roman" panose="02020603050405020304" pitchFamily="18" charset="0"/>
            </a:endParaRPr>
          </a:p>
          <a:p>
            <a:pPr algn="just"/>
            <a:r>
              <a:rPr lang="es-CO" sz="1600" dirty="0">
                <a:latin typeface="Times New Roman" panose="02020603050405020304" pitchFamily="18" charset="0"/>
                <a:cs typeface="Times New Roman" panose="02020603050405020304" pitchFamily="18" charset="0"/>
              </a:rPr>
              <a:t>El presente trabajo propone el uso de la técnica de evaporación con láser de </a:t>
            </a:r>
            <a:r>
              <a:rPr lang="es-CO" sz="1600" dirty="0">
                <a:latin typeface="Times New Roman" panose="02020603050405020304" pitchFamily="18" charset="0"/>
                <a:cs typeface="Times New Roman" panose="02020603050405020304" pitchFamily="18" charset="0"/>
              </a:rPr>
              <a:t>CO</a:t>
            </a:r>
            <a:r>
              <a:rPr lang="es-CO" sz="1600" baseline="-25000" dirty="0">
                <a:latin typeface="Times New Roman" panose="02020603050405020304" pitchFamily="18" charset="0"/>
                <a:cs typeface="Times New Roman" panose="02020603050405020304" pitchFamily="18" charset="0"/>
              </a:rPr>
              <a:t>2</a:t>
            </a:r>
            <a:r>
              <a:rPr lang="es-CO" sz="1600" dirty="0" smtClean="0">
                <a:latin typeface="Times New Roman" panose="02020603050405020304" pitchFamily="18" charset="0"/>
                <a:cs typeface="Times New Roman" panose="02020603050405020304" pitchFamily="18" charset="0"/>
              </a:rPr>
              <a:t> </a:t>
            </a:r>
            <a:r>
              <a:rPr lang="es-CO" sz="1600" dirty="0">
                <a:latin typeface="Times New Roman" panose="02020603050405020304" pitchFamily="18" charset="0"/>
                <a:cs typeface="Times New Roman" panose="02020603050405020304" pitchFamily="18" charset="0"/>
              </a:rPr>
              <a:t>funcionando en modo de onda continua.</a:t>
            </a:r>
          </a:p>
          <a:p>
            <a:pPr algn="just"/>
            <a:endParaRPr lang="en-US" altLang="en-US" sz="1600" b="1" dirty="0" smtClean="0">
              <a:latin typeface="Times New Roman" pitchFamily="18" charset="0"/>
              <a:cs typeface="Times New Roman" panose="02020603050405020304" pitchFamily="18" charset="0"/>
            </a:endParaRPr>
          </a:p>
          <a:p>
            <a:pPr algn="just"/>
            <a:endParaRPr lang="en-US" altLang="en-US" sz="1600" b="1" dirty="0">
              <a:latin typeface="Times New Roman" pitchFamily="18" charset="0"/>
            </a:endParaRPr>
          </a:p>
          <a:p>
            <a:pPr algn="just"/>
            <a:endParaRPr lang="en-US" altLang="en-US" sz="1600" b="1" dirty="0" smtClean="0">
              <a:latin typeface="Times New Roman" pitchFamily="18" charset="0"/>
            </a:endParaRPr>
          </a:p>
          <a:p>
            <a:pPr algn="just"/>
            <a:endParaRPr lang="en-US" altLang="en-US" sz="1600" b="1" dirty="0">
              <a:latin typeface="Times New Roman" pitchFamily="18" charset="0"/>
            </a:endParaRPr>
          </a:p>
          <a:p>
            <a:pPr algn="just"/>
            <a:endParaRPr lang="en-US" altLang="en-US" sz="1600" b="1" dirty="0" smtClean="0">
              <a:latin typeface="Times New Roman" pitchFamily="18" charset="0"/>
            </a:endParaRPr>
          </a:p>
          <a:p>
            <a:pPr algn="just"/>
            <a:endParaRPr lang="es-CO" altLang="en-US" sz="1600" b="1" dirty="0" smtClean="0">
              <a:latin typeface="Times New Roman" pitchFamily="18" charset="0"/>
            </a:endParaRPr>
          </a:p>
          <a:p>
            <a:pPr algn="just"/>
            <a:endParaRPr lang="es-CO" altLang="en-US" sz="1600" b="1" dirty="0" smtClean="0">
              <a:latin typeface="Times New Roman" pitchFamily="18" charset="0"/>
            </a:endParaRPr>
          </a:p>
          <a:p>
            <a:pPr algn="just"/>
            <a:endParaRPr lang="es-CO" altLang="en-US" sz="1600" b="1" dirty="0">
              <a:latin typeface="Times New Roman" pitchFamily="18" charset="0"/>
            </a:endParaRPr>
          </a:p>
          <a:p>
            <a:pPr algn="just"/>
            <a:endParaRPr lang="es-CO" altLang="en-US" sz="1600" b="1" dirty="0" smtClean="0">
              <a:latin typeface="Times New Roman" pitchFamily="18" charset="0"/>
            </a:endParaRPr>
          </a:p>
          <a:p>
            <a:pPr algn="just"/>
            <a:endParaRPr lang="es-CO" altLang="en-US" sz="1600" b="1" dirty="0">
              <a:latin typeface="Times New Roman" pitchFamily="18" charset="0"/>
            </a:endParaRPr>
          </a:p>
          <a:p>
            <a:pPr algn="just"/>
            <a:endParaRPr lang="es-CO" altLang="en-US" sz="1600" b="1" dirty="0" smtClean="0">
              <a:latin typeface="Times New Roman" pitchFamily="18" charset="0"/>
            </a:endParaRPr>
          </a:p>
          <a:p>
            <a:pPr algn="just"/>
            <a:endParaRPr lang="es-CO" altLang="en-US" sz="1600" b="1" dirty="0">
              <a:latin typeface="Times New Roman" pitchFamily="18" charset="0"/>
            </a:endParaRPr>
          </a:p>
          <a:p>
            <a:pPr algn="just"/>
            <a:endParaRPr lang="es-CO" altLang="en-US" sz="1600" b="1" dirty="0" smtClean="0">
              <a:latin typeface="Times New Roman" pitchFamily="18" charset="0"/>
            </a:endParaRPr>
          </a:p>
          <a:p>
            <a:pPr algn="just"/>
            <a:endParaRPr lang="es-CO" altLang="en-US" sz="1600" b="1" dirty="0" smtClean="0">
              <a:latin typeface="Times New Roman" pitchFamily="18" charset="0"/>
            </a:endParaRPr>
          </a:p>
          <a:p>
            <a:pPr algn="just"/>
            <a:endParaRPr lang="es-CO" altLang="en-US" sz="1600" b="1" dirty="0">
              <a:latin typeface="Times New Roman" pitchFamily="18" charset="0"/>
            </a:endParaRPr>
          </a:p>
          <a:p>
            <a:pPr algn="just"/>
            <a:r>
              <a:rPr lang="es-CO" altLang="en-US" sz="1800" b="1" dirty="0" smtClean="0">
                <a:latin typeface="Times New Roman" pitchFamily="18" charset="0"/>
              </a:rPr>
              <a:t>Parámetros </a:t>
            </a:r>
            <a:r>
              <a:rPr lang="es-CO" altLang="en-US" sz="1800" b="1" dirty="0">
                <a:latin typeface="Times New Roman" pitchFamily="18" charset="0"/>
              </a:rPr>
              <a:t>de crecimiento</a:t>
            </a:r>
          </a:p>
          <a:p>
            <a:pPr algn="just"/>
            <a:endParaRPr lang="es-CO" altLang="en-US" sz="1800" b="1" dirty="0">
              <a:latin typeface="Times New Roman" pitchFamily="18" charset="0"/>
            </a:endParaRPr>
          </a:p>
          <a:p>
            <a:pPr algn="just"/>
            <a:r>
              <a:rPr lang="es-CO" altLang="en-US" sz="1800" b="1" dirty="0">
                <a:latin typeface="Times New Roman" pitchFamily="18" charset="0"/>
              </a:rPr>
              <a:t>Fijos:</a:t>
            </a:r>
          </a:p>
          <a:p>
            <a:pPr algn="just"/>
            <a:r>
              <a:rPr lang="es-CO" altLang="en-US" sz="1800" b="1" dirty="0" smtClean="0">
                <a:latin typeface="Times New Roman" pitchFamily="18" charset="0"/>
              </a:rPr>
              <a:t>Intensidad </a:t>
            </a:r>
            <a:r>
              <a:rPr lang="es-CO" altLang="en-US" sz="1800" b="1" dirty="0">
                <a:latin typeface="Times New Roman" pitchFamily="18" charset="0"/>
              </a:rPr>
              <a:t>del láser: 3.5 </a:t>
            </a:r>
            <a:r>
              <a:rPr lang="es-CO" altLang="en-US" sz="1800" b="1" dirty="0" smtClean="0">
                <a:latin typeface="Times New Roman" pitchFamily="18" charset="0"/>
              </a:rPr>
              <a:t>W/mm</a:t>
            </a:r>
            <a:r>
              <a:rPr lang="es-CO" altLang="en-US" sz="1800" b="1" baseline="30000" dirty="0" smtClean="0"/>
              <a:t>2</a:t>
            </a:r>
            <a:r>
              <a:rPr lang="es-CO" sz="1800" b="1" dirty="0" smtClean="0"/>
              <a:t> </a:t>
            </a:r>
            <a:endParaRPr lang="es-CO" altLang="en-US" sz="1800" b="1" dirty="0">
              <a:latin typeface="Times New Roman" pitchFamily="18" charset="0"/>
            </a:endParaRPr>
          </a:p>
          <a:p>
            <a:pPr algn="just"/>
            <a:r>
              <a:rPr lang="es-CO" altLang="en-US" sz="1800" b="1" dirty="0" smtClean="0">
                <a:latin typeface="Times New Roman" pitchFamily="18" charset="0"/>
              </a:rPr>
              <a:t>Tiempo </a:t>
            </a:r>
            <a:r>
              <a:rPr lang="es-CO" altLang="en-US" sz="1800" b="1" dirty="0">
                <a:latin typeface="Times New Roman" pitchFamily="18" charset="0"/>
              </a:rPr>
              <a:t>de depósito: 40 minutos</a:t>
            </a:r>
          </a:p>
          <a:p>
            <a:pPr algn="just"/>
            <a:r>
              <a:rPr lang="es-CO" altLang="en-US" sz="1800" b="1" dirty="0" smtClean="0">
                <a:latin typeface="Times New Roman" pitchFamily="18" charset="0"/>
              </a:rPr>
              <a:t>Presión </a:t>
            </a:r>
            <a:r>
              <a:rPr lang="es-CO" altLang="en-US" sz="1800" b="1" dirty="0">
                <a:latin typeface="Times New Roman" pitchFamily="18" charset="0"/>
              </a:rPr>
              <a:t>base: </a:t>
            </a:r>
            <a:r>
              <a:rPr lang="es-CO" sz="1800" b="1" dirty="0"/>
              <a:t>6x10</a:t>
            </a:r>
            <a:r>
              <a:rPr lang="es-CO" sz="1800" b="1" baseline="30000" dirty="0"/>
              <a:t>-5</a:t>
            </a:r>
            <a:r>
              <a:rPr lang="es-CO" sz="1800" b="1" dirty="0"/>
              <a:t> </a:t>
            </a:r>
            <a:r>
              <a:rPr lang="es-CO" sz="1800" b="1" dirty="0" smtClean="0"/>
              <a:t>mbar</a:t>
            </a:r>
            <a:endParaRPr lang="es-CO" altLang="en-US" sz="1800" b="1" dirty="0">
              <a:latin typeface="Times New Roman" pitchFamily="18" charset="0"/>
            </a:endParaRPr>
          </a:p>
          <a:p>
            <a:pPr algn="just"/>
            <a:r>
              <a:rPr lang="es-CO" altLang="en-US" sz="1800" b="1" dirty="0" smtClean="0">
                <a:latin typeface="Times New Roman" pitchFamily="18" charset="0"/>
              </a:rPr>
              <a:t>Presión </a:t>
            </a:r>
            <a:r>
              <a:rPr lang="es-CO" altLang="en-US" sz="1800" b="1" dirty="0">
                <a:latin typeface="Times New Roman" pitchFamily="18" charset="0"/>
              </a:rPr>
              <a:t>parcial de </a:t>
            </a:r>
            <a:r>
              <a:rPr lang="es-CO" altLang="en-US" sz="1800" b="1" dirty="0" smtClean="0">
                <a:latin typeface="Times New Roman" pitchFamily="18" charset="0"/>
              </a:rPr>
              <a:t>oxígeno:</a:t>
            </a:r>
            <a:r>
              <a:rPr lang="es-CO" sz="1800" b="1" dirty="0" smtClean="0"/>
              <a:t> </a:t>
            </a:r>
            <a:r>
              <a:rPr lang="es-CO" sz="1800" b="1" dirty="0"/>
              <a:t>6x10</a:t>
            </a:r>
            <a:r>
              <a:rPr lang="es-CO" sz="1800" b="1" baseline="30000" dirty="0"/>
              <a:t>-3</a:t>
            </a:r>
            <a:r>
              <a:rPr lang="es-CO" sz="1800" b="1" dirty="0"/>
              <a:t> mbar</a:t>
            </a:r>
            <a:endParaRPr lang="es-CO" altLang="en-US" sz="1800" b="1" dirty="0">
              <a:latin typeface="Times New Roman" pitchFamily="18" charset="0"/>
            </a:endParaRPr>
          </a:p>
          <a:p>
            <a:pPr algn="just"/>
            <a:endParaRPr lang="es-CO" altLang="en-US" sz="1800" b="1" dirty="0">
              <a:latin typeface="Times New Roman" pitchFamily="18" charset="0"/>
            </a:endParaRPr>
          </a:p>
          <a:p>
            <a:pPr algn="just"/>
            <a:r>
              <a:rPr lang="es-CO" altLang="en-US" sz="1800" b="1" dirty="0">
                <a:latin typeface="Times New Roman" pitchFamily="18" charset="0"/>
              </a:rPr>
              <a:t>Variado:</a:t>
            </a:r>
          </a:p>
          <a:p>
            <a:pPr algn="just"/>
            <a:r>
              <a:rPr lang="es-CO" altLang="en-US" sz="1800" b="1" dirty="0" smtClean="0">
                <a:latin typeface="Times New Roman" pitchFamily="18" charset="0"/>
              </a:rPr>
              <a:t>Temperatura </a:t>
            </a:r>
            <a:r>
              <a:rPr lang="es-CO" altLang="en-US" sz="1800" b="1" dirty="0">
                <a:latin typeface="Times New Roman" pitchFamily="18" charset="0"/>
              </a:rPr>
              <a:t>del sustrato: entre 100 </a:t>
            </a:r>
            <a:r>
              <a:rPr lang="es-CO" altLang="en-US" sz="1800" b="1" dirty="0" smtClean="0">
                <a:latin typeface="Times New Roman" pitchFamily="18" charset="0"/>
              </a:rPr>
              <a:t>º C </a:t>
            </a:r>
            <a:r>
              <a:rPr lang="es-CO" altLang="en-US" sz="1800" b="1" dirty="0">
                <a:latin typeface="Times New Roman" pitchFamily="18" charset="0"/>
              </a:rPr>
              <a:t>y </a:t>
            </a:r>
            <a:r>
              <a:rPr lang="es-CO" altLang="en-US" sz="1800" b="1" dirty="0" smtClean="0">
                <a:latin typeface="Times New Roman" pitchFamily="18" charset="0"/>
              </a:rPr>
              <a:t>350 </a:t>
            </a:r>
            <a:r>
              <a:rPr lang="es-CO" altLang="en-US" sz="1800" b="1" dirty="0" smtClean="0">
                <a:latin typeface="Times New Roman" pitchFamily="18" charset="0"/>
              </a:rPr>
              <a:t>º C </a:t>
            </a:r>
            <a:r>
              <a:rPr lang="es-CO" altLang="en-US" sz="1800" b="1" dirty="0">
                <a:latin typeface="Times New Roman" pitchFamily="18" charset="0"/>
              </a:rPr>
              <a:t>con intervalos de 50 </a:t>
            </a:r>
            <a:r>
              <a:rPr lang="es-CO" altLang="en-US" sz="1800" b="1" dirty="0" smtClean="0">
                <a:latin typeface="Times New Roman" pitchFamily="18" charset="0"/>
              </a:rPr>
              <a:t>º C</a:t>
            </a:r>
            <a:r>
              <a:rPr lang="es-CO" altLang="en-US" sz="1800" b="1" dirty="0" smtClean="0">
                <a:latin typeface="Times New Roman" pitchFamily="18" charset="0"/>
              </a:rPr>
              <a:t>. </a:t>
            </a:r>
            <a:r>
              <a:rPr lang="es-CO" sz="1800" dirty="0" smtClean="0"/>
              <a:t/>
            </a:r>
            <a:br>
              <a:rPr lang="es-CO" sz="1800" dirty="0" smtClean="0"/>
            </a:br>
            <a:endParaRPr lang="en-US" altLang="en-US" sz="1800" b="1" dirty="0">
              <a:latin typeface="Times New Roman" pitchFamily="18" charset="0"/>
            </a:endParaRPr>
          </a:p>
        </p:txBody>
      </p:sp>
      <p:sp>
        <p:nvSpPr>
          <p:cNvPr id="2055" name="Text Box 10"/>
          <p:cNvSpPr txBox="1">
            <a:spLocks noChangeArrowheads="1"/>
          </p:cNvSpPr>
          <p:nvPr/>
        </p:nvSpPr>
        <p:spPr bwMode="auto">
          <a:xfrm>
            <a:off x="714375" y="18961100"/>
            <a:ext cx="6734175" cy="156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s-CO" altLang="en-US" b="1" dirty="0" smtClean="0">
                <a:latin typeface="Times New Roman" panose="02020603050405020304" pitchFamily="18" charset="0"/>
                <a:cs typeface="Times New Roman" panose="02020603050405020304" pitchFamily="18" charset="0"/>
              </a:rPr>
              <a:t>Técnicas</a:t>
            </a:r>
            <a:r>
              <a:rPr lang="en-US" altLang="en-US" b="1" dirty="0" smtClean="0">
                <a:latin typeface="Times New Roman" panose="02020603050405020304" pitchFamily="18" charset="0"/>
                <a:cs typeface="Times New Roman" panose="02020603050405020304" pitchFamily="18" charset="0"/>
              </a:rPr>
              <a:t> de </a:t>
            </a:r>
            <a:r>
              <a:rPr lang="es-CO" altLang="en-US" b="1" dirty="0" smtClean="0">
                <a:latin typeface="Times New Roman" panose="02020603050405020304" pitchFamily="18" charset="0"/>
                <a:cs typeface="Times New Roman" panose="02020603050405020304" pitchFamily="18" charset="0"/>
              </a:rPr>
              <a:t>caracterización</a:t>
            </a:r>
            <a:endParaRPr lang="es-CO" altLang="en-US" b="1" dirty="0">
              <a:latin typeface="Times New Roman" panose="02020603050405020304" pitchFamily="18" charset="0"/>
              <a:cs typeface="Times New Roman" panose="02020603050405020304" pitchFamily="18" charset="0"/>
            </a:endParaRPr>
          </a:p>
        </p:txBody>
      </p:sp>
      <p:sp>
        <p:nvSpPr>
          <p:cNvPr id="2056" name="Text Box 11"/>
          <p:cNvSpPr txBox="1">
            <a:spLocks noChangeArrowheads="1"/>
          </p:cNvSpPr>
          <p:nvPr/>
        </p:nvSpPr>
        <p:spPr bwMode="auto">
          <a:xfrm>
            <a:off x="9723438" y="22726294"/>
            <a:ext cx="4286250" cy="806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s-CO" altLang="en-US" b="1" dirty="0" smtClean="0"/>
              <a:t>Conclusiones</a:t>
            </a:r>
            <a:endParaRPr lang="es-CO" altLang="en-US" b="1" dirty="0"/>
          </a:p>
        </p:txBody>
      </p:sp>
      <p:sp>
        <p:nvSpPr>
          <p:cNvPr id="2057" name="AutoShape 13"/>
          <p:cNvSpPr>
            <a:spLocks noChangeArrowheads="1"/>
          </p:cNvSpPr>
          <p:nvPr/>
        </p:nvSpPr>
        <p:spPr bwMode="auto">
          <a:xfrm>
            <a:off x="252413" y="457200"/>
            <a:ext cx="15698787" cy="4135438"/>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2249" tIns="26124" rIns="52249" bIns="26124" anchor="ct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endParaRPr lang="en-US" altLang="en-US">
              <a:solidFill>
                <a:schemeClr val="bg1"/>
              </a:solidFill>
            </a:endParaRPr>
          </a:p>
        </p:txBody>
      </p:sp>
      <p:sp>
        <p:nvSpPr>
          <p:cNvPr id="2058" name="Text Box 14"/>
          <p:cNvSpPr txBox="1">
            <a:spLocks noChangeArrowheads="1"/>
          </p:cNvSpPr>
          <p:nvPr/>
        </p:nvSpPr>
        <p:spPr bwMode="auto">
          <a:xfrm>
            <a:off x="1527175" y="595394"/>
            <a:ext cx="13468350" cy="3530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s-CO" sz="7200" dirty="0"/>
              <a:t> </a:t>
            </a:r>
            <a:r>
              <a:rPr lang="es-CO" sz="4000" dirty="0"/>
              <a:t>Estudio de películas delgadas de MoO</a:t>
            </a:r>
            <a:r>
              <a:rPr lang="es-CO" sz="4000" baseline="-25000" dirty="0"/>
              <a:t>3</a:t>
            </a:r>
            <a:r>
              <a:rPr lang="es-CO" sz="4000" dirty="0"/>
              <a:t> crecidas por evaporación láser como posible sensor de gases</a:t>
            </a:r>
            <a:r>
              <a:rPr lang="es-CO" sz="7200" dirty="0" smtClean="0"/>
              <a:t>.</a:t>
            </a:r>
          </a:p>
          <a:p>
            <a:pPr eaLnBrk="1" hangingPunct="1">
              <a:spcBef>
                <a:spcPct val="50000"/>
              </a:spcBef>
            </a:pPr>
            <a:r>
              <a:rPr lang="en-US" altLang="en-US" sz="3600" b="1" dirty="0" err="1" smtClean="0"/>
              <a:t>Lic</a:t>
            </a:r>
            <a:r>
              <a:rPr lang="en-US" altLang="en-US" sz="3600" b="1" dirty="0" smtClean="0"/>
              <a:t>. Margarita </a:t>
            </a:r>
            <a:r>
              <a:rPr lang="es-CO" altLang="en-US" sz="3600" b="1" dirty="0" smtClean="0"/>
              <a:t>María</a:t>
            </a:r>
            <a:r>
              <a:rPr lang="en-US" altLang="en-US" sz="3600" b="1" dirty="0" smtClean="0"/>
              <a:t> Zuluaga </a:t>
            </a:r>
            <a:r>
              <a:rPr lang="es-CO" altLang="en-US" sz="3600" b="1" dirty="0" smtClean="0"/>
              <a:t>Martínez</a:t>
            </a:r>
            <a:r>
              <a:rPr lang="en-US" altLang="en-US" sz="3600" b="1" dirty="0" smtClean="0"/>
              <a:t>, MSc </a:t>
            </a:r>
            <a:r>
              <a:rPr lang="es-CO" altLang="en-US" sz="3600" b="1" dirty="0" smtClean="0"/>
              <a:t>Física</a:t>
            </a:r>
          </a:p>
          <a:p>
            <a:pPr eaLnBrk="1" hangingPunct="1"/>
            <a:r>
              <a:rPr lang="es-CO" altLang="en-US" sz="2800" dirty="0" smtClean="0"/>
              <a:t>Docente</a:t>
            </a:r>
            <a:r>
              <a:rPr lang="en-US" altLang="en-US" sz="2800" dirty="0" smtClean="0"/>
              <a:t>: Universidad </a:t>
            </a:r>
            <a:r>
              <a:rPr lang="es-CO" altLang="en-US" sz="2800" dirty="0" smtClean="0"/>
              <a:t>Piloto</a:t>
            </a:r>
            <a:r>
              <a:rPr lang="en-US" altLang="en-US" sz="2800" dirty="0" smtClean="0"/>
              <a:t> de Colombia, Universidad </a:t>
            </a:r>
            <a:r>
              <a:rPr lang="es-CO" altLang="en-US" sz="2800" dirty="0" smtClean="0"/>
              <a:t>Militar</a:t>
            </a:r>
            <a:r>
              <a:rPr lang="en-US" altLang="en-US" sz="2800" dirty="0" smtClean="0"/>
              <a:t> Nueva </a:t>
            </a:r>
            <a:r>
              <a:rPr lang="en-US" altLang="en-US" sz="2800" dirty="0"/>
              <a:t>G</a:t>
            </a:r>
            <a:r>
              <a:rPr lang="en-US" altLang="en-US" sz="2800" dirty="0" smtClean="0"/>
              <a:t>ranada</a:t>
            </a:r>
            <a:endParaRPr lang="en-US" altLang="en-US" sz="2800" dirty="0"/>
          </a:p>
        </p:txBody>
      </p:sp>
      <p:sp>
        <p:nvSpPr>
          <p:cNvPr id="2060" name="Text Box 27"/>
          <p:cNvSpPr txBox="1">
            <a:spLocks noChangeArrowheads="1"/>
          </p:cNvSpPr>
          <p:nvPr/>
        </p:nvSpPr>
        <p:spPr bwMode="auto">
          <a:xfrm>
            <a:off x="10413999" y="27515503"/>
            <a:ext cx="3067050" cy="622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s-CO" altLang="en-US" sz="3700" b="1" dirty="0" smtClean="0"/>
              <a:t>Bibliografía</a:t>
            </a:r>
            <a:endParaRPr lang="es-CO" altLang="en-US" sz="3700" b="1" dirty="0"/>
          </a:p>
        </p:txBody>
      </p:sp>
      <p:sp>
        <p:nvSpPr>
          <p:cNvPr id="2061" name="Text Box 36"/>
          <p:cNvSpPr txBox="1">
            <a:spLocks noChangeArrowheads="1"/>
          </p:cNvSpPr>
          <p:nvPr/>
        </p:nvSpPr>
        <p:spPr bwMode="auto">
          <a:xfrm>
            <a:off x="541337" y="20550910"/>
            <a:ext cx="7080250" cy="3802478"/>
          </a:xfrm>
          <a:prstGeom prst="rect">
            <a:avLst/>
          </a:prstGeom>
          <a:ln/>
          <a:extLst/>
        </p:spPr>
        <p:style>
          <a:lnRef idx="2">
            <a:schemeClr val="dk1"/>
          </a:lnRef>
          <a:fillRef idx="1">
            <a:schemeClr val="lt1"/>
          </a:fillRef>
          <a:effectRef idx="0">
            <a:schemeClr val="dk1"/>
          </a:effectRef>
          <a:fontRef idx="minor">
            <a:schemeClr val="dk1"/>
          </a:fontRef>
        </p:style>
        <p:txBody>
          <a:bodyPr lIns="34953" tIns="17476" rIns="34953" bIns="17476">
            <a:spAutoFit/>
          </a:bodyPr>
          <a:lstStyle>
            <a:lvl1pPr defTabSz="350838" eaLnBrk="0" hangingPunct="0">
              <a:defRPr sz="4900">
                <a:solidFill>
                  <a:schemeClr val="tx1"/>
                </a:solidFill>
                <a:latin typeface="Arial" charset="0"/>
              </a:defRPr>
            </a:lvl1pPr>
            <a:lvl2pPr marL="742950" indent="-285750" defTabSz="350838" eaLnBrk="0" hangingPunct="0">
              <a:defRPr sz="4900">
                <a:solidFill>
                  <a:schemeClr val="tx1"/>
                </a:solidFill>
                <a:latin typeface="Arial" charset="0"/>
              </a:defRPr>
            </a:lvl2pPr>
            <a:lvl3pPr marL="1143000" indent="-228600" defTabSz="350838" eaLnBrk="0" hangingPunct="0">
              <a:defRPr sz="4900">
                <a:solidFill>
                  <a:schemeClr val="tx1"/>
                </a:solidFill>
                <a:latin typeface="Arial" charset="0"/>
              </a:defRPr>
            </a:lvl3pPr>
            <a:lvl4pPr marL="1600200" indent="-228600" defTabSz="350838" eaLnBrk="0" hangingPunct="0">
              <a:defRPr sz="4900">
                <a:solidFill>
                  <a:schemeClr val="tx1"/>
                </a:solidFill>
                <a:latin typeface="Arial" charset="0"/>
              </a:defRPr>
            </a:lvl4pPr>
            <a:lvl5pPr marL="2057400" indent="-228600" defTabSz="350838" eaLnBrk="0" hangingPunct="0">
              <a:defRPr sz="4900">
                <a:solidFill>
                  <a:schemeClr val="tx1"/>
                </a:solidFill>
                <a:latin typeface="Arial" charset="0"/>
              </a:defRPr>
            </a:lvl5pPr>
            <a:lvl6pPr marL="2514600" indent="-228600" algn="ctr" defTabSz="350838" eaLnBrk="0" fontAlgn="base" hangingPunct="0">
              <a:spcBef>
                <a:spcPct val="0"/>
              </a:spcBef>
              <a:spcAft>
                <a:spcPct val="0"/>
              </a:spcAft>
              <a:defRPr sz="4900">
                <a:solidFill>
                  <a:schemeClr val="tx1"/>
                </a:solidFill>
                <a:latin typeface="Arial" charset="0"/>
              </a:defRPr>
            </a:lvl6pPr>
            <a:lvl7pPr marL="2971800" indent="-228600" algn="ctr" defTabSz="350838" eaLnBrk="0" fontAlgn="base" hangingPunct="0">
              <a:spcBef>
                <a:spcPct val="0"/>
              </a:spcBef>
              <a:spcAft>
                <a:spcPct val="0"/>
              </a:spcAft>
              <a:defRPr sz="4900">
                <a:solidFill>
                  <a:schemeClr val="tx1"/>
                </a:solidFill>
                <a:latin typeface="Arial" charset="0"/>
              </a:defRPr>
            </a:lvl7pPr>
            <a:lvl8pPr marL="3429000" indent="-228600" algn="ctr" defTabSz="350838" eaLnBrk="0" fontAlgn="base" hangingPunct="0">
              <a:spcBef>
                <a:spcPct val="0"/>
              </a:spcBef>
              <a:spcAft>
                <a:spcPct val="0"/>
              </a:spcAft>
              <a:defRPr sz="4900">
                <a:solidFill>
                  <a:schemeClr val="tx1"/>
                </a:solidFill>
                <a:latin typeface="Arial" charset="0"/>
              </a:defRPr>
            </a:lvl8pPr>
            <a:lvl9pPr marL="3886200" indent="-228600" algn="ctr" defTabSz="350838" eaLnBrk="0" fontAlgn="base" hangingPunct="0">
              <a:spcBef>
                <a:spcPct val="0"/>
              </a:spcBef>
              <a:spcAft>
                <a:spcPct val="0"/>
              </a:spcAft>
              <a:defRPr sz="4900">
                <a:solidFill>
                  <a:schemeClr val="tx1"/>
                </a:solidFill>
                <a:latin typeface="Arial" charset="0"/>
              </a:defRPr>
            </a:lvl9pPr>
          </a:lstStyle>
          <a:p>
            <a:pPr algn="l">
              <a:lnSpc>
                <a:spcPct val="95000"/>
              </a:lnSpc>
            </a:pPr>
            <a:r>
              <a:rPr lang="es-CO" altLang="en-US" sz="1800" b="1" dirty="0" smtClean="0">
                <a:latin typeface="Times New Roman" panose="02020603050405020304" pitchFamily="18" charset="0"/>
                <a:cs typeface="Times New Roman" panose="02020603050405020304" pitchFamily="18" charset="0"/>
              </a:rPr>
              <a:t>DRX</a:t>
            </a:r>
            <a:endParaRPr lang="es-CO" altLang="en-US" sz="1800" b="1" dirty="0">
              <a:latin typeface="Times New Roman" panose="02020603050405020304" pitchFamily="18" charset="0"/>
              <a:cs typeface="Times New Roman" panose="02020603050405020304" pitchFamily="18" charset="0"/>
            </a:endParaRPr>
          </a:p>
          <a:p>
            <a:pPr algn="l">
              <a:lnSpc>
                <a:spcPct val="95000"/>
              </a:lnSpc>
            </a:pPr>
            <a:r>
              <a:rPr lang="es-CO" altLang="en-US" sz="1800" dirty="0">
                <a:latin typeface="Times New Roman" panose="02020603050405020304" pitchFamily="18" charset="0"/>
                <a:cs typeface="Times New Roman" panose="02020603050405020304" pitchFamily="18" charset="0"/>
              </a:rPr>
              <a:t>Las técnicas de difracción de rayos X </a:t>
            </a:r>
            <a:r>
              <a:rPr lang="es-CO" altLang="en-US" sz="1800" dirty="0" smtClean="0">
                <a:latin typeface="Times New Roman" panose="02020603050405020304" pitchFamily="18" charset="0"/>
                <a:cs typeface="Times New Roman" panose="02020603050405020304" pitchFamily="18" charset="0"/>
              </a:rPr>
              <a:t>sirven para </a:t>
            </a:r>
            <a:r>
              <a:rPr lang="es-CO" altLang="en-US" sz="1800" dirty="0">
                <a:latin typeface="Times New Roman" panose="02020603050405020304" pitchFamily="18" charset="0"/>
                <a:cs typeface="Times New Roman" panose="02020603050405020304" pitchFamily="18" charset="0"/>
              </a:rPr>
              <a:t>determinar la </a:t>
            </a:r>
            <a:r>
              <a:rPr lang="es-CO" altLang="en-US" sz="1800" dirty="0" smtClean="0">
                <a:latin typeface="Times New Roman" panose="02020603050405020304" pitchFamily="18" charset="0"/>
                <a:cs typeface="Times New Roman" panose="02020603050405020304" pitchFamily="18" charset="0"/>
              </a:rPr>
              <a:t>estructura microscópica detallada </a:t>
            </a:r>
            <a:r>
              <a:rPr lang="es-CO" altLang="en-US" sz="1800" dirty="0">
                <a:latin typeface="Times New Roman" panose="02020603050405020304" pitchFamily="18" charset="0"/>
                <a:cs typeface="Times New Roman" panose="02020603050405020304" pitchFamily="18" charset="0"/>
              </a:rPr>
              <a:t>de un material</a:t>
            </a:r>
            <a:r>
              <a:rPr lang="es-CO" altLang="en-US" sz="1800" dirty="0" smtClean="0">
                <a:latin typeface="Times New Roman" panose="02020603050405020304" pitchFamily="18" charset="0"/>
                <a:cs typeface="Times New Roman" panose="02020603050405020304" pitchFamily="18" charset="0"/>
              </a:rPr>
              <a:t>.</a:t>
            </a:r>
          </a:p>
          <a:p>
            <a:pPr algn="l">
              <a:lnSpc>
                <a:spcPct val="95000"/>
              </a:lnSpc>
            </a:pPr>
            <a:r>
              <a:rPr lang="es-ES" altLang="es-CO" sz="1800" b="1" dirty="0" smtClean="0">
                <a:latin typeface="Times New Roman" panose="02020603050405020304" pitchFamily="18" charset="0"/>
                <a:cs typeface="Times New Roman" panose="02020603050405020304" pitchFamily="18" charset="0"/>
              </a:rPr>
              <a:t>XPS</a:t>
            </a:r>
          </a:p>
          <a:p>
            <a:pPr algn="just">
              <a:buFont typeface="Wingdings" panose="05000000000000000000" pitchFamily="2" charset="2"/>
              <a:buNone/>
            </a:pPr>
            <a:r>
              <a:rPr lang="es-ES" altLang="es-CO" sz="1800" dirty="0">
                <a:latin typeface="Times New Roman" panose="02020603050405020304" pitchFamily="18" charset="0"/>
                <a:cs typeface="Times New Roman" panose="02020603050405020304" pitchFamily="18" charset="0"/>
              </a:rPr>
              <a:t>Esta técnica identifica los elementos que constituyen las primeras capas atómicas y determina que compuestos químicos </a:t>
            </a:r>
            <a:r>
              <a:rPr lang="es-ES" altLang="es-CO" sz="1800" dirty="0" smtClean="0">
                <a:latin typeface="Times New Roman" panose="02020603050405020304" pitchFamily="18" charset="0"/>
                <a:cs typeface="Times New Roman" panose="02020603050405020304" pitchFamily="18" charset="0"/>
              </a:rPr>
              <a:t>forman. Se </a:t>
            </a:r>
            <a:r>
              <a:rPr lang="es-ES" altLang="es-CO" sz="1800" dirty="0">
                <a:latin typeface="Times New Roman" panose="02020603050405020304" pitchFamily="18" charset="0"/>
                <a:cs typeface="Times New Roman" panose="02020603050405020304" pitchFamily="18" charset="0"/>
              </a:rPr>
              <a:t>basa en el análisis de las energías de los electrones emitidos por una sustancia al ser irradiada con rayos X. </a:t>
            </a:r>
            <a:endParaRPr lang="es-ES" altLang="es-CO"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None/>
            </a:pPr>
            <a:r>
              <a:rPr lang="es-CO" altLang="es-CO" sz="1800" b="1" dirty="0" err="1" smtClean="0">
                <a:latin typeface="Times New Roman" panose="02020603050405020304" pitchFamily="18" charset="0"/>
                <a:cs typeface="Times New Roman" panose="02020603050405020304" pitchFamily="18" charset="0"/>
              </a:rPr>
              <a:t>Transmitancia</a:t>
            </a:r>
            <a:endParaRPr lang="es-CO" altLang="es-CO" sz="1800" b="1" dirty="0" smtClean="0">
              <a:latin typeface="Times New Roman" panose="02020603050405020304" pitchFamily="18" charset="0"/>
              <a:cs typeface="Times New Roman" panose="02020603050405020304" pitchFamily="18" charset="0"/>
            </a:endParaRPr>
          </a:p>
          <a:p>
            <a:pPr algn="just">
              <a:lnSpc>
                <a:spcPct val="80000"/>
              </a:lnSpc>
              <a:buFont typeface="Wingdings" panose="05000000000000000000" pitchFamily="2" charset="2"/>
              <a:buNone/>
            </a:pPr>
            <a:r>
              <a:rPr lang="es-ES" altLang="es-CO" sz="800" dirty="0">
                <a:latin typeface="Times New Roman" panose="02020603050405020304" pitchFamily="18" charset="0"/>
                <a:cs typeface="Times New Roman" panose="02020603050405020304" pitchFamily="18" charset="0"/>
              </a:rPr>
              <a:t> </a:t>
            </a:r>
            <a:r>
              <a:rPr lang="es-ES" altLang="es-CO" sz="1800" dirty="0" smtClean="0">
                <a:latin typeface="Times New Roman" panose="02020603050405020304" pitchFamily="18" charset="0"/>
                <a:cs typeface="Times New Roman" panose="02020603050405020304" pitchFamily="18" charset="0"/>
              </a:rPr>
              <a:t>En </a:t>
            </a:r>
            <a:r>
              <a:rPr lang="es-ES" altLang="es-CO" sz="1800" dirty="0">
                <a:latin typeface="Times New Roman" panose="02020603050405020304" pitchFamily="18" charset="0"/>
                <a:cs typeface="Times New Roman" panose="02020603050405020304" pitchFamily="18" charset="0"/>
              </a:rPr>
              <a:t>la técnica </a:t>
            </a:r>
            <a:r>
              <a:rPr lang="es-ES" altLang="es-CO" sz="1800" dirty="0" smtClean="0">
                <a:latin typeface="Times New Roman" panose="02020603050405020304" pitchFamily="18" charset="0"/>
                <a:cs typeface="Times New Roman" panose="02020603050405020304" pitchFamily="18" charset="0"/>
              </a:rPr>
              <a:t>la </a:t>
            </a:r>
            <a:r>
              <a:rPr lang="es-ES" altLang="es-CO" sz="1800" dirty="0">
                <a:latin typeface="Times New Roman" panose="02020603050405020304" pitchFamily="18" charset="0"/>
                <a:cs typeface="Times New Roman" panose="02020603050405020304" pitchFamily="18" charset="0"/>
              </a:rPr>
              <a:t>luz proveniente de una lámpara de mercurio se enfoca sobre un </a:t>
            </a:r>
            <a:r>
              <a:rPr lang="es-ES" altLang="es-CO" sz="1800" dirty="0" err="1">
                <a:latin typeface="Times New Roman" panose="02020603050405020304" pitchFamily="18" charset="0"/>
                <a:cs typeface="Times New Roman" panose="02020603050405020304" pitchFamily="18" charset="0"/>
              </a:rPr>
              <a:t>monocromador</a:t>
            </a:r>
            <a:r>
              <a:rPr lang="es-ES" altLang="es-CO" sz="1800" dirty="0">
                <a:latin typeface="Times New Roman" panose="02020603050405020304" pitchFamily="18" charset="0"/>
                <a:cs typeface="Times New Roman" panose="02020603050405020304" pitchFamily="18" charset="0"/>
              </a:rPr>
              <a:t>. </a:t>
            </a:r>
            <a:r>
              <a:rPr lang="es-ES" altLang="es-CO" sz="1800" dirty="0" smtClean="0">
                <a:latin typeface="Times New Roman" panose="02020603050405020304" pitchFamily="18" charset="0"/>
                <a:cs typeface="Times New Roman" panose="02020603050405020304" pitchFamily="18" charset="0"/>
              </a:rPr>
              <a:t>Este descompone </a:t>
            </a:r>
            <a:r>
              <a:rPr lang="es-ES" altLang="es-CO" sz="1800" dirty="0">
                <a:latin typeface="Times New Roman" panose="02020603050405020304" pitchFamily="18" charset="0"/>
                <a:cs typeface="Times New Roman" panose="02020603050405020304" pitchFamily="18" charset="0"/>
              </a:rPr>
              <a:t>la radiación incidente en sus longitudes de onda fundamentales y esta luz monocromática se hace incidir perpendicularmente sobre la superficie de la muestra. Un tubo fotomultiplicador detecta la luz que deja pasar la muestra. Este proceso se realiza hasta que todo el espectro de análisis sea enviado sobre la muestra. </a:t>
            </a:r>
            <a:endParaRPr lang="en-US" altLang="en-US" sz="1400" dirty="0">
              <a:latin typeface="Times New Roman" panose="02020603050405020304" pitchFamily="18" charset="0"/>
              <a:cs typeface="Times New Roman" panose="02020603050405020304" pitchFamily="18" charset="0"/>
            </a:endParaRPr>
          </a:p>
        </p:txBody>
      </p:sp>
      <p:sp>
        <p:nvSpPr>
          <p:cNvPr id="2062" name="Text Box 38"/>
          <p:cNvSpPr txBox="1">
            <a:spLocks noChangeArrowheads="1"/>
          </p:cNvSpPr>
          <p:nvPr/>
        </p:nvSpPr>
        <p:spPr bwMode="auto">
          <a:xfrm>
            <a:off x="8594724" y="28170468"/>
            <a:ext cx="6823075" cy="39502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marL="195263" indent="-195263" defTabSz="350838" eaLnBrk="0" hangingPunct="0">
              <a:defRPr sz="4900">
                <a:solidFill>
                  <a:schemeClr val="tx1"/>
                </a:solidFill>
                <a:latin typeface="Arial" charset="0"/>
              </a:defRPr>
            </a:lvl1pPr>
            <a:lvl2pPr marL="371475" indent="-196850" defTabSz="350838" eaLnBrk="0" hangingPunct="0">
              <a:defRPr sz="4900">
                <a:solidFill>
                  <a:schemeClr val="tx1"/>
                </a:solidFill>
                <a:latin typeface="Arial" charset="0"/>
              </a:defRPr>
            </a:lvl2pPr>
            <a:lvl3pPr marL="546100" indent="-195263" defTabSz="350838" eaLnBrk="0" hangingPunct="0">
              <a:defRPr sz="4900">
                <a:solidFill>
                  <a:schemeClr val="tx1"/>
                </a:solidFill>
                <a:latin typeface="Arial" charset="0"/>
              </a:defRPr>
            </a:lvl3pPr>
            <a:lvl4pPr marL="719138" indent="-195263" defTabSz="350838" eaLnBrk="0" hangingPunct="0">
              <a:defRPr sz="4900">
                <a:solidFill>
                  <a:schemeClr val="tx1"/>
                </a:solidFill>
                <a:latin typeface="Arial" charset="0"/>
              </a:defRPr>
            </a:lvl4pPr>
            <a:lvl5pPr marL="893763" indent="-195263" defTabSz="350838" eaLnBrk="0" hangingPunct="0">
              <a:defRPr sz="4900">
                <a:solidFill>
                  <a:schemeClr val="tx1"/>
                </a:solidFill>
                <a:latin typeface="Arial" charset="0"/>
              </a:defRPr>
            </a:lvl5pPr>
            <a:lvl6pPr marL="1350963" indent="-195263" algn="ctr" defTabSz="350838" eaLnBrk="0" fontAlgn="base" hangingPunct="0">
              <a:spcBef>
                <a:spcPct val="0"/>
              </a:spcBef>
              <a:spcAft>
                <a:spcPct val="0"/>
              </a:spcAft>
              <a:defRPr sz="4900">
                <a:solidFill>
                  <a:schemeClr val="tx1"/>
                </a:solidFill>
                <a:latin typeface="Arial" charset="0"/>
              </a:defRPr>
            </a:lvl6pPr>
            <a:lvl7pPr marL="1808163" indent="-195263" algn="ctr" defTabSz="350838" eaLnBrk="0" fontAlgn="base" hangingPunct="0">
              <a:spcBef>
                <a:spcPct val="0"/>
              </a:spcBef>
              <a:spcAft>
                <a:spcPct val="0"/>
              </a:spcAft>
              <a:defRPr sz="4900">
                <a:solidFill>
                  <a:schemeClr val="tx1"/>
                </a:solidFill>
                <a:latin typeface="Arial" charset="0"/>
              </a:defRPr>
            </a:lvl7pPr>
            <a:lvl8pPr marL="2265363" indent="-195263" algn="ctr" defTabSz="350838" eaLnBrk="0" fontAlgn="base" hangingPunct="0">
              <a:spcBef>
                <a:spcPct val="0"/>
              </a:spcBef>
              <a:spcAft>
                <a:spcPct val="0"/>
              </a:spcAft>
              <a:defRPr sz="4900">
                <a:solidFill>
                  <a:schemeClr val="tx1"/>
                </a:solidFill>
                <a:latin typeface="Arial" charset="0"/>
              </a:defRPr>
            </a:lvl8pPr>
            <a:lvl9pPr marL="2722563" indent="-195263" algn="ctr" defTabSz="350838" eaLnBrk="0" fontAlgn="base" hangingPunct="0">
              <a:spcBef>
                <a:spcPct val="0"/>
              </a:spcBef>
              <a:spcAft>
                <a:spcPct val="0"/>
              </a:spcAft>
              <a:defRPr sz="4900">
                <a:solidFill>
                  <a:schemeClr val="tx1"/>
                </a:solidFill>
                <a:latin typeface="Arial" charset="0"/>
              </a:defRPr>
            </a:lvl9pPr>
          </a:lstStyle>
          <a:p>
            <a:pPr algn="l">
              <a:lnSpc>
                <a:spcPct val="95000"/>
              </a:lnSpc>
            </a:pPr>
            <a:endParaRPr lang="en-US" altLang="en-US" sz="1600" b="1" u="sng" dirty="0">
              <a:latin typeface="Times New Roman" pitchFamily="18" charset="0"/>
            </a:endParaRPr>
          </a:p>
          <a:p>
            <a:pPr marL="342900" indent="-342900" algn="just">
              <a:buFont typeface="+mj-lt"/>
              <a:buAutoNum type="arabicPeriod"/>
            </a:pPr>
            <a:r>
              <a:rPr lang="en-US" sz="1600" dirty="0" smtClean="0">
                <a:latin typeface="Times New Roman" panose="02020603050405020304" pitchFamily="18" charset="0"/>
                <a:cs typeface="Times New Roman" panose="02020603050405020304" pitchFamily="18" charset="0"/>
              </a:rPr>
              <a:t>Hussain</a:t>
            </a:r>
            <a:r>
              <a:rPr lang="en-US" sz="1600" dirty="0">
                <a:latin typeface="Times New Roman" panose="02020603050405020304" pitchFamily="18" charset="0"/>
                <a:cs typeface="Times New Roman" panose="02020603050405020304" pitchFamily="18" charset="0"/>
              </a:rPr>
              <a:t>, O.M., Rao, K.S.: Characterization of activated </a:t>
            </a:r>
            <a:r>
              <a:rPr lang="en-US" sz="1600" dirty="0" smtClean="0">
                <a:latin typeface="Times New Roman" panose="02020603050405020304" pitchFamily="18" charset="0"/>
                <a:cs typeface="Times New Roman" panose="02020603050405020304" pitchFamily="18" charset="0"/>
              </a:rPr>
              <a:t>reactive evaporated </a:t>
            </a:r>
            <a:r>
              <a:rPr lang="en-US" sz="1600" dirty="0">
                <a:latin typeface="Times New Roman" panose="02020603050405020304" pitchFamily="18" charset="0"/>
                <a:cs typeface="Times New Roman" panose="02020603050405020304" pitchFamily="18" charset="0"/>
              </a:rPr>
              <a:t>MoO3 thin films for gas sensor applications. </a:t>
            </a:r>
            <a:r>
              <a:rPr lang="en-US" sz="1600" dirty="0" smtClean="0">
                <a:latin typeface="Times New Roman" panose="02020603050405020304" pitchFamily="18" charset="0"/>
                <a:cs typeface="Times New Roman" panose="02020603050405020304" pitchFamily="18" charset="0"/>
              </a:rPr>
              <a:t>Mater. </a:t>
            </a:r>
            <a:r>
              <a:rPr lang="de-DE" sz="1600" dirty="0" smtClean="0">
                <a:latin typeface="Times New Roman" panose="02020603050405020304" pitchFamily="18" charset="0"/>
                <a:cs typeface="Times New Roman" panose="02020603050405020304" pitchFamily="18" charset="0"/>
              </a:rPr>
              <a:t>Chem</a:t>
            </a:r>
            <a:r>
              <a:rPr lang="de-DE" sz="1600" dirty="0">
                <a:latin typeface="Times New Roman" panose="02020603050405020304" pitchFamily="18" charset="0"/>
                <a:cs typeface="Times New Roman" panose="02020603050405020304" pitchFamily="18" charset="0"/>
              </a:rPr>
              <a:t>. Phys. </a:t>
            </a:r>
            <a:r>
              <a:rPr lang="de-DE" sz="1600" b="1" dirty="0">
                <a:latin typeface="Times New Roman" panose="02020603050405020304" pitchFamily="18" charset="0"/>
                <a:cs typeface="Times New Roman" panose="02020603050405020304" pitchFamily="18" charset="0"/>
              </a:rPr>
              <a:t>80</a:t>
            </a:r>
            <a:r>
              <a:rPr lang="de-DE" sz="1600" dirty="0">
                <a:latin typeface="Times New Roman" panose="02020603050405020304" pitchFamily="18" charset="0"/>
                <a:cs typeface="Times New Roman" panose="02020603050405020304" pitchFamily="18" charset="0"/>
              </a:rPr>
              <a:t>, 368–646 (2003</a:t>
            </a:r>
            <a:r>
              <a:rPr lang="de-DE" sz="1600" dirty="0" smtClean="0">
                <a:latin typeface="Times New Roman" panose="02020603050405020304" pitchFamily="18" charset="0"/>
                <a:cs typeface="Times New Roman" panose="02020603050405020304" pitchFamily="18" charset="0"/>
              </a:rPr>
              <a:t>). </a:t>
            </a:r>
          </a:p>
          <a:p>
            <a:pPr marL="342900" indent="-342900" algn="just">
              <a:buFont typeface="+mj-lt"/>
              <a:buAutoNum type="arabicPeriod"/>
            </a:pPr>
            <a:r>
              <a:rPr lang="es-CO" sz="1600" dirty="0" smtClean="0">
                <a:latin typeface="Times New Roman" panose="02020603050405020304" pitchFamily="18" charset="0"/>
                <a:cs typeface="Times New Roman" panose="02020603050405020304" pitchFamily="18" charset="0"/>
              </a:rPr>
              <a:t>Cárdenas</a:t>
            </a:r>
            <a:r>
              <a:rPr lang="es-CO" sz="1600" dirty="0">
                <a:latin typeface="Times New Roman" panose="02020603050405020304" pitchFamily="18" charset="0"/>
                <a:cs typeface="Times New Roman" panose="02020603050405020304" pitchFamily="18" charset="0"/>
              </a:rPr>
              <a:t>, R., Torres, J., Alfonso, E.: </a:t>
            </a:r>
            <a:r>
              <a:rPr lang="en-US" sz="1600" dirty="0" smtClean="0">
                <a:latin typeface="Times New Roman" panose="02020603050405020304" pitchFamily="18" charset="0"/>
                <a:cs typeface="Times New Roman" panose="02020603050405020304" pitchFamily="18" charset="0"/>
              </a:rPr>
              <a:t>Optical</a:t>
            </a:r>
            <a:r>
              <a:rPr lang="es-CO"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characterization</a:t>
            </a:r>
            <a:r>
              <a:rPr lang="es-CO" sz="1600" dirty="0" smtClean="0">
                <a:latin typeface="Times New Roman" panose="02020603050405020304" pitchFamily="18" charset="0"/>
                <a:cs typeface="Times New Roman" panose="02020603050405020304" pitchFamily="18" charset="0"/>
              </a:rPr>
              <a:t> of </a:t>
            </a:r>
            <a:r>
              <a:rPr lang="es-ES" altLang="es-CO" sz="1600" dirty="0">
                <a:latin typeface="Times New Roman" panose="02020603050405020304" pitchFamily="18" charset="0"/>
                <a:cs typeface="Times New Roman" panose="02020603050405020304" pitchFamily="18" charset="0"/>
              </a:rPr>
              <a:t>MoO</a:t>
            </a:r>
            <a:r>
              <a:rPr lang="es-ES" altLang="es-CO" sz="1600" baseline="-25000" dirty="0">
                <a:latin typeface="Times New Roman" panose="02020603050405020304" pitchFamily="18" charset="0"/>
                <a:cs typeface="Times New Roman" panose="02020603050405020304" pitchFamily="18" charset="0"/>
              </a:rPr>
              <a:t>3</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thin films produced by continuous wave </a:t>
            </a:r>
            <a:r>
              <a:rPr lang="en-US" sz="1600" dirty="0">
                <a:latin typeface="Times New Roman" panose="02020603050405020304" pitchFamily="18" charset="0"/>
                <a:cs typeface="Times New Roman" panose="02020603050405020304" pitchFamily="18" charset="0"/>
              </a:rPr>
              <a:t>CO</a:t>
            </a:r>
            <a:r>
              <a:rPr lang="en-US" sz="1600" baseline="-25000" dirty="0">
                <a:latin typeface="Times New Roman" panose="02020603050405020304" pitchFamily="18" charset="0"/>
                <a:cs typeface="Times New Roman" panose="02020603050405020304" pitchFamily="18" charset="0"/>
              </a:rPr>
              <a:t>2 </a:t>
            </a:r>
            <a:r>
              <a:rPr lang="en-US" sz="1600" baseline="-250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laser-assisted </a:t>
            </a:r>
            <a:r>
              <a:rPr lang="en-US" sz="1600" dirty="0" smtClean="0">
                <a:latin typeface="Times New Roman" panose="02020603050405020304" pitchFamily="18" charset="0"/>
                <a:cs typeface="Times New Roman" panose="02020603050405020304" pitchFamily="18" charset="0"/>
              </a:rPr>
              <a:t>evaporation</a:t>
            </a:r>
            <a:r>
              <a:rPr lang="en-US" sz="1600" dirty="0">
                <a:latin typeface="Times New Roman" panose="02020603050405020304" pitchFamily="18" charset="0"/>
                <a:cs typeface="Times New Roman" panose="02020603050405020304" pitchFamily="18" charset="0"/>
              </a:rPr>
              <a:t>. Thin Solid Films </a:t>
            </a:r>
            <a:r>
              <a:rPr lang="en-US" sz="1600" b="1" dirty="0">
                <a:latin typeface="Times New Roman" panose="02020603050405020304" pitchFamily="18" charset="0"/>
                <a:cs typeface="Times New Roman" panose="02020603050405020304" pitchFamily="18" charset="0"/>
              </a:rPr>
              <a:t>478</a:t>
            </a:r>
            <a:r>
              <a:rPr lang="en-US" sz="1600" dirty="0">
                <a:latin typeface="Times New Roman" panose="02020603050405020304" pitchFamily="18" charset="0"/>
                <a:cs typeface="Times New Roman" panose="02020603050405020304" pitchFamily="18" charset="0"/>
              </a:rPr>
              <a:t>, 146–151 (2005</a:t>
            </a:r>
            <a:r>
              <a:rPr lang="en-US" sz="1600" dirty="0" smtClean="0">
                <a:latin typeface="Times New Roman" panose="02020603050405020304" pitchFamily="18" charset="0"/>
                <a:cs typeface="Times New Roman" panose="02020603050405020304" pitchFamily="18" charset="0"/>
              </a:rPr>
              <a:t>).</a:t>
            </a:r>
            <a:endParaRPr lang="en-US" sz="1600" b="1" dirty="0">
              <a:latin typeface="Times New Roman" pitchFamily="18" charset="0"/>
              <a:cs typeface="Times New Roman" panose="02020603050405020304" pitchFamily="18" charset="0"/>
            </a:endParaRPr>
          </a:p>
          <a:p>
            <a:pPr marL="342900" indent="-342900" algn="just">
              <a:buFont typeface="+mj-lt"/>
              <a:buAutoNum type="arabicPeriod"/>
            </a:pPr>
            <a:r>
              <a:rPr lang="es-ES" altLang="es-CO" sz="1600" dirty="0" smtClean="0">
                <a:latin typeface="Times New Roman" panose="02020603050405020304" pitchFamily="18" charset="0"/>
                <a:cs typeface="Times New Roman" panose="02020603050405020304" pitchFamily="18" charset="0"/>
              </a:rPr>
              <a:t>Zuluaga M., </a:t>
            </a:r>
            <a:r>
              <a:rPr lang="es-ES" altLang="es-CO" sz="1600" dirty="0">
                <a:latin typeface="Times New Roman" panose="02020603050405020304" pitchFamily="18" charset="0"/>
                <a:cs typeface="Times New Roman" panose="02020603050405020304" pitchFamily="18" charset="0"/>
              </a:rPr>
              <a:t>A. Pardo, Torres J., Alfonso J.E., </a:t>
            </a:r>
            <a:r>
              <a:rPr lang="en-US" sz="1600" dirty="0">
                <a:latin typeface="Times New Roman" panose="02020603050405020304" pitchFamily="18" charset="0"/>
                <a:cs typeface="Times New Roman" panose="02020603050405020304" pitchFamily="18" charset="0"/>
              </a:rPr>
              <a:t>Influence of the laser power on the optical properties of </a:t>
            </a:r>
            <a:r>
              <a:rPr lang="en-US" sz="1600" dirty="0" smtClean="0">
                <a:latin typeface="Times New Roman" panose="02020603050405020304" pitchFamily="18" charset="0"/>
                <a:cs typeface="Times New Roman" panose="02020603050405020304" pitchFamily="18" charset="0"/>
              </a:rPr>
              <a:t>MoO</a:t>
            </a:r>
            <a:r>
              <a:rPr lang="en-US" sz="1600" baseline="-25000" dirty="0" smtClean="0">
                <a:latin typeface="Times New Roman" panose="02020603050405020304" pitchFamily="18" charset="0"/>
                <a:cs typeface="Times New Roman" panose="02020603050405020304" pitchFamily="18" charset="0"/>
              </a:rPr>
              <a:t>3 </a:t>
            </a:r>
            <a:r>
              <a:rPr lang="en-US" sz="1600" dirty="0" smtClean="0">
                <a:latin typeface="Times New Roman" panose="02020603050405020304" pitchFamily="18" charset="0"/>
                <a:cs typeface="Times New Roman" panose="02020603050405020304" pitchFamily="18" charset="0"/>
              </a:rPr>
              <a:t>thin </a:t>
            </a:r>
            <a:r>
              <a:rPr lang="en-US" sz="1600" dirty="0">
                <a:latin typeface="Times New Roman" panose="02020603050405020304" pitchFamily="18" charset="0"/>
                <a:cs typeface="Times New Roman" panose="02020603050405020304" pitchFamily="18" charset="0"/>
              </a:rPr>
              <a:t>films prepared by CO</a:t>
            </a:r>
            <a:r>
              <a:rPr lang="en-US" sz="1600" baseline="-25000" dirty="0">
                <a:latin typeface="Times New Roman" panose="02020603050405020304" pitchFamily="18" charset="0"/>
                <a:cs typeface="Times New Roman" panose="02020603050405020304" pitchFamily="18" charset="0"/>
              </a:rPr>
              <a:t>2</a:t>
            </a:r>
            <a:r>
              <a:rPr lang="en-US" sz="1600" dirty="0">
                <a:latin typeface="Times New Roman" panose="02020603050405020304" pitchFamily="18" charset="0"/>
                <a:cs typeface="Times New Roman" panose="02020603050405020304" pitchFamily="18" charset="0"/>
              </a:rPr>
              <a:t> laser </a:t>
            </a:r>
            <a:r>
              <a:rPr lang="en-US" sz="1600" dirty="0" smtClean="0">
                <a:latin typeface="Times New Roman" panose="02020603050405020304" pitchFamily="18" charset="0"/>
                <a:cs typeface="Times New Roman" panose="02020603050405020304" pitchFamily="18" charset="0"/>
              </a:rPr>
              <a:t>evaporation, </a:t>
            </a:r>
            <a:r>
              <a:rPr lang="es-ES" altLang="es-CO" sz="1600" dirty="0" err="1" smtClean="0">
                <a:latin typeface="Times New Roman" panose="02020603050405020304" pitchFamily="18" charset="0"/>
                <a:cs typeface="Times New Roman" panose="02020603050405020304" pitchFamily="18" charset="0"/>
              </a:rPr>
              <a:t>Microelectronics</a:t>
            </a:r>
            <a:r>
              <a:rPr lang="es-ES" altLang="es-CO" sz="1600" dirty="0" smtClean="0">
                <a:latin typeface="Times New Roman" panose="02020603050405020304" pitchFamily="18" charset="0"/>
                <a:cs typeface="Times New Roman" panose="02020603050405020304" pitchFamily="18" charset="0"/>
              </a:rPr>
              <a:t> </a:t>
            </a:r>
            <a:r>
              <a:rPr lang="es-ES" altLang="es-CO" sz="1600" dirty="0" err="1">
                <a:latin typeface="Times New Roman" panose="02020603050405020304" pitchFamily="18" charset="0"/>
                <a:cs typeface="Times New Roman" panose="02020603050405020304" pitchFamily="18" charset="0"/>
              </a:rPr>
              <a:t>Journal</a:t>
            </a:r>
            <a:r>
              <a:rPr lang="es-ES" altLang="es-CO" sz="1600" dirty="0">
                <a:latin typeface="Times New Roman" panose="02020603050405020304" pitchFamily="18" charset="0"/>
                <a:cs typeface="Times New Roman" panose="02020603050405020304" pitchFamily="18" charset="0"/>
              </a:rPr>
              <a:t>, </a:t>
            </a:r>
            <a:r>
              <a:rPr lang="es-ES" altLang="es-CO" sz="1600" dirty="0" err="1" smtClean="0">
                <a:latin typeface="Times New Roman" panose="02020603050405020304" pitchFamily="18" charset="0"/>
                <a:cs typeface="Times New Roman" panose="02020603050405020304" pitchFamily="18" charset="0"/>
              </a:rPr>
              <a:t>Volume</a:t>
            </a:r>
            <a:r>
              <a:rPr lang="es-ES" altLang="es-CO" sz="1600" dirty="0" smtClean="0">
                <a:latin typeface="Times New Roman" panose="02020603050405020304" pitchFamily="18" charset="0"/>
                <a:cs typeface="Times New Roman" panose="02020603050405020304" pitchFamily="18" charset="0"/>
              </a:rPr>
              <a:t> 39, </a:t>
            </a:r>
            <a:r>
              <a:rPr lang="es-ES" altLang="es-CO" sz="1600" dirty="0" err="1" smtClean="0">
                <a:latin typeface="Times New Roman" panose="02020603050405020304" pitchFamily="18" charset="0"/>
                <a:cs typeface="Times New Roman" panose="02020603050405020304" pitchFamily="18" charset="0"/>
              </a:rPr>
              <a:t>Issue</a:t>
            </a:r>
            <a:r>
              <a:rPr lang="es-ES" altLang="es-CO" sz="1600" dirty="0" smtClean="0">
                <a:latin typeface="Times New Roman" panose="02020603050405020304" pitchFamily="18" charset="0"/>
                <a:cs typeface="Times New Roman" panose="02020603050405020304" pitchFamily="18" charset="0"/>
              </a:rPr>
              <a:t> 11,</a:t>
            </a:r>
            <a:r>
              <a:rPr lang="es-CO" sz="1600" dirty="0" smtClean="0">
                <a:latin typeface="Times New Roman" panose="02020603050405020304" pitchFamily="18" charset="0"/>
                <a:cs typeface="Times New Roman" panose="02020603050405020304" pitchFamily="18" charset="0"/>
              </a:rPr>
              <a:t> </a:t>
            </a:r>
            <a:r>
              <a:rPr lang="es-CO" sz="1600" dirty="0" err="1">
                <a:latin typeface="Times New Roman" panose="02020603050405020304" pitchFamily="18" charset="0"/>
                <a:cs typeface="Times New Roman" panose="02020603050405020304" pitchFamily="18" charset="0"/>
              </a:rPr>
              <a:t>November</a:t>
            </a:r>
            <a:r>
              <a:rPr lang="es-CO" sz="1600" dirty="0">
                <a:latin typeface="Times New Roman" panose="02020603050405020304" pitchFamily="18" charset="0"/>
                <a:cs typeface="Times New Roman" panose="02020603050405020304" pitchFamily="18" charset="0"/>
              </a:rPr>
              <a:t> 2008, </a:t>
            </a:r>
            <a:r>
              <a:rPr lang="es-CO" sz="1600" dirty="0" err="1">
                <a:latin typeface="Times New Roman" panose="02020603050405020304" pitchFamily="18" charset="0"/>
                <a:cs typeface="Times New Roman" panose="02020603050405020304" pitchFamily="18" charset="0"/>
              </a:rPr>
              <a:t>Pages</a:t>
            </a:r>
            <a:r>
              <a:rPr lang="es-CO" sz="1600" dirty="0">
                <a:latin typeface="Times New Roman" panose="02020603050405020304" pitchFamily="18" charset="0"/>
                <a:cs typeface="Times New Roman" panose="02020603050405020304" pitchFamily="18" charset="0"/>
              </a:rPr>
              <a:t> </a:t>
            </a:r>
            <a:r>
              <a:rPr lang="es-CO" sz="1600" dirty="0" smtClean="0">
                <a:latin typeface="Times New Roman" panose="02020603050405020304" pitchFamily="18" charset="0"/>
                <a:cs typeface="Times New Roman" panose="02020603050405020304" pitchFamily="18" charset="0"/>
              </a:rPr>
              <a:t>1264–1265</a:t>
            </a:r>
            <a:r>
              <a:rPr lang="es-ES" altLang="es-CO" sz="1600" dirty="0" smtClean="0">
                <a:latin typeface="Times New Roman" panose="02020603050405020304" pitchFamily="18" charset="0"/>
                <a:cs typeface="Times New Roman" panose="02020603050405020304" pitchFamily="18" charset="0"/>
              </a:rPr>
              <a:t>. </a:t>
            </a:r>
          </a:p>
          <a:p>
            <a:pPr marL="342900" indent="-342900" algn="just">
              <a:buFont typeface="+mj-lt"/>
              <a:buAutoNum type="arabicPeriod"/>
            </a:pPr>
            <a:r>
              <a:rPr lang="es-CO" sz="1600" dirty="0">
                <a:latin typeface="Times New Roman" panose="02020603050405020304" pitchFamily="18" charset="0"/>
                <a:cs typeface="Times New Roman" panose="02020603050405020304" pitchFamily="18" charset="0"/>
              </a:rPr>
              <a:t>A. </a:t>
            </a:r>
            <a:r>
              <a:rPr lang="es-CO" sz="1600" dirty="0" err="1" smtClean="0">
                <a:latin typeface="Times New Roman" panose="02020603050405020304" pitchFamily="18" charset="0"/>
                <a:cs typeface="Times New Roman" panose="02020603050405020304" pitchFamily="18" charset="0"/>
              </a:rPr>
              <a:t>Arfaoui</a:t>
            </a:r>
            <a:r>
              <a:rPr lang="es-CO" sz="1600" dirty="0" smtClean="0">
                <a:latin typeface="Times New Roman" panose="02020603050405020304" pitchFamily="18" charset="0"/>
                <a:cs typeface="Times New Roman" panose="02020603050405020304" pitchFamily="18" charset="0"/>
              </a:rPr>
              <a:t>, B</a:t>
            </a:r>
            <a:r>
              <a:rPr lang="es-CO" sz="1600" dirty="0">
                <a:latin typeface="Times New Roman" panose="02020603050405020304" pitchFamily="18" charset="0"/>
                <a:cs typeface="Times New Roman" panose="02020603050405020304" pitchFamily="18" charset="0"/>
              </a:rPr>
              <a:t>. </a:t>
            </a:r>
            <a:r>
              <a:rPr lang="es-CO" sz="1600" dirty="0" err="1" smtClean="0">
                <a:latin typeface="Times New Roman" panose="02020603050405020304" pitchFamily="18" charset="0"/>
                <a:cs typeface="Times New Roman" panose="02020603050405020304" pitchFamily="18" charset="0"/>
              </a:rPr>
              <a:t>Ouni</a:t>
            </a:r>
            <a:r>
              <a:rPr lang="es-CO" sz="1600" dirty="0" smtClean="0">
                <a:latin typeface="Times New Roman" panose="02020603050405020304" pitchFamily="18" charset="0"/>
                <a:cs typeface="Times New Roman" panose="02020603050405020304" pitchFamily="18" charset="0"/>
              </a:rPr>
              <a:t>, </a:t>
            </a:r>
            <a:r>
              <a:rPr lang="es-CO" sz="1600" dirty="0">
                <a:latin typeface="Times New Roman" panose="02020603050405020304" pitchFamily="18" charset="0"/>
                <a:cs typeface="Times New Roman" panose="02020603050405020304" pitchFamily="18" charset="0"/>
              </a:rPr>
              <a:t>S. </a:t>
            </a:r>
            <a:r>
              <a:rPr lang="es-CO" sz="1600" dirty="0" err="1" smtClean="0">
                <a:latin typeface="Times New Roman" panose="02020603050405020304" pitchFamily="18" charset="0"/>
                <a:cs typeface="Times New Roman" panose="02020603050405020304" pitchFamily="18" charset="0"/>
              </a:rPr>
              <a:t>Touihri</a:t>
            </a:r>
            <a:r>
              <a:rPr lang="es-CO" sz="1600" dirty="0" smtClean="0">
                <a:latin typeface="Times New Roman" panose="02020603050405020304" pitchFamily="18" charset="0"/>
                <a:cs typeface="Times New Roman" panose="02020603050405020304" pitchFamily="18" charset="0"/>
              </a:rPr>
              <a:t>, </a:t>
            </a:r>
            <a:r>
              <a:rPr lang="es-CO" sz="1600" dirty="0">
                <a:latin typeface="Times New Roman" panose="02020603050405020304" pitchFamily="18" charset="0"/>
                <a:cs typeface="Times New Roman" panose="02020603050405020304" pitchFamily="18" charset="0"/>
              </a:rPr>
              <a:t>A. </a:t>
            </a:r>
            <a:r>
              <a:rPr lang="es-CO" sz="1600" dirty="0" err="1" smtClean="0">
                <a:latin typeface="Times New Roman" panose="02020603050405020304" pitchFamily="18" charset="0"/>
                <a:cs typeface="Times New Roman" panose="02020603050405020304" pitchFamily="18" charset="0"/>
              </a:rPr>
              <a:t>Mhamdi</a:t>
            </a:r>
            <a:r>
              <a:rPr lang="es-CO" sz="1600" dirty="0" smtClean="0">
                <a:latin typeface="Times New Roman" panose="02020603050405020304" pitchFamily="18" charset="0"/>
                <a:cs typeface="Times New Roman" panose="02020603050405020304" pitchFamily="18" charset="0"/>
              </a:rPr>
              <a:t>, </a:t>
            </a:r>
            <a:r>
              <a:rPr lang="es-CO" sz="1600" dirty="0">
                <a:latin typeface="Times New Roman" panose="02020603050405020304" pitchFamily="18" charset="0"/>
                <a:cs typeface="Times New Roman" panose="02020603050405020304" pitchFamily="18" charset="0"/>
              </a:rPr>
              <a:t>A. </a:t>
            </a:r>
            <a:r>
              <a:rPr lang="es-CO" sz="1600" dirty="0" err="1" smtClean="0">
                <a:latin typeface="Times New Roman" panose="02020603050405020304" pitchFamily="18" charset="0"/>
                <a:cs typeface="Times New Roman" panose="02020603050405020304" pitchFamily="18" charset="0"/>
              </a:rPr>
              <a:t>Labidi</a:t>
            </a:r>
            <a:r>
              <a:rPr lang="es-CO" sz="1600" dirty="0" smtClean="0">
                <a:latin typeface="Times New Roman" panose="02020603050405020304" pitchFamily="18" charset="0"/>
                <a:cs typeface="Times New Roman" panose="02020603050405020304" pitchFamily="18" charset="0"/>
              </a:rPr>
              <a:t>, </a:t>
            </a:r>
            <a:r>
              <a:rPr lang="es-CO" sz="1600" dirty="0">
                <a:latin typeface="Times New Roman" panose="02020603050405020304" pitchFamily="18" charset="0"/>
                <a:cs typeface="Times New Roman" panose="02020603050405020304" pitchFamily="18" charset="0"/>
              </a:rPr>
              <a:t>T. </a:t>
            </a:r>
            <a:r>
              <a:rPr lang="es-CO" sz="1600" dirty="0" err="1">
                <a:latin typeface="Times New Roman" panose="02020603050405020304" pitchFamily="18" charset="0"/>
                <a:cs typeface="Times New Roman" panose="02020603050405020304" pitchFamily="18" charset="0"/>
              </a:rPr>
              <a:t>Manoubi</a:t>
            </a:r>
            <a:r>
              <a:rPr lang="es-CO"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Effect </a:t>
            </a:r>
            <a:r>
              <a:rPr lang="en-US" sz="1600" dirty="0">
                <a:latin typeface="Times New Roman" panose="02020603050405020304" pitchFamily="18" charset="0"/>
                <a:cs typeface="Times New Roman" panose="02020603050405020304" pitchFamily="18" charset="0"/>
              </a:rPr>
              <a:t>of annealing in a various oxygen atmosphere on structural, optical, electrical and gas sensing properties of </a:t>
            </a:r>
            <a:r>
              <a:rPr lang="en-US" sz="1600" dirty="0" err="1">
                <a:latin typeface="Times New Roman" panose="02020603050405020304" pitchFamily="18" charset="0"/>
                <a:cs typeface="Times New Roman" panose="02020603050405020304" pitchFamily="18" charset="0"/>
              </a:rPr>
              <a:t>MoxOy</a:t>
            </a:r>
            <a:r>
              <a:rPr lang="en-US" sz="1600" dirty="0">
                <a:latin typeface="Times New Roman" panose="02020603050405020304" pitchFamily="18" charset="0"/>
                <a:cs typeface="Times New Roman" panose="02020603050405020304" pitchFamily="18" charset="0"/>
              </a:rPr>
              <a:t> thin </a:t>
            </a:r>
            <a:r>
              <a:rPr lang="en-US" sz="1600" dirty="0" smtClean="0">
                <a:latin typeface="Times New Roman" panose="02020603050405020304" pitchFamily="18" charset="0"/>
                <a:cs typeface="Times New Roman" panose="02020603050405020304" pitchFamily="18" charset="0"/>
              </a:rPr>
              <a:t>films. </a:t>
            </a:r>
            <a:r>
              <a:rPr lang="es-CO" sz="1600" dirty="0" err="1">
                <a:latin typeface="Times New Roman" panose="02020603050405020304" pitchFamily="18" charset="0"/>
                <a:cs typeface="Times New Roman" panose="02020603050405020304" pitchFamily="18" charset="0"/>
              </a:rPr>
              <a:t>Optical</a:t>
            </a:r>
            <a:r>
              <a:rPr lang="es-CO" sz="1600" dirty="0">
                <a:latin typeface="Times New Roman" panose="02020603050405020304" pitchFamily="18" charset="0"/>
                <a:cs typeface="Times New Roman" panose="02020603050405020304" pitchFamily="18" charset="0"/>
              </a:rPr>
              <a:t> </a:t>
            </a:r>
            <a:r>
              <a:rPr lang="es-CO" sz="1600" dirty="0" err="1">
                <a:latin typeface="Times New Roman" panose="02020603050405020304" pitchFamily="18" charset="0"/>
                <a:cs typeface="Times New Roman" panose="02020603050405020304" pitchFamily="18" charset="0"/>
              </a:rPr>
              <a:t>Materials</a:t>
            </a:r>
            <a:r>
              <a:rPr lang="es-CO" sz="1600" dirty="0">
                <a:latin typeface="Times New Roman" panose="02020603050405020304" pitchFamily="18" charset="0"/>
                <a:cs typeface="Times New Roman" panose="02020603050405020304" pitchFamily="18" charset="0"/>
              </a:rPr>
              <a:t> </a:t>
            </a:r>
            <a:r>
              <a:rPr lang="es-CO" sz="1600" b="1" dirty="0">
                <a:latin typeface="Times New Roman" panose="02020603050405020304" pitchFamily="18" charset="0"/>
                <a:cs typeface="Times New Roman" panose="02020603050405020304" pitchFamily="18" charset="0"/>
              </a:rPr>
              <a:t>45</a:t>
            </a:r>
            <a:r>
              <a:rPr lang="es-CO" sz="1600" dirty="0">
                <a:latin typeface="Times New Roman" panose="02020603050405020304" pitchFamily="18" charset="0"/>
                <a:cs typeface="Times New Roman" panose="02020603050405020304" pitchFamily="18" charset="0"/>
              </a:rPr>
              <a:t> (2015) </a:t>
            </a:r>
            <a:r>
              <a:rPr lang="es-CO" sz="1600" dirty="0" smtClean="0">
                <a:latin typeface="Times New Roman" panose="02020603050405020304" pitchFamily="18" charset="0"/>
                <a:cs typeface="Times New Roman" panose="02020603050405020304" pitchFamily="18" charset="0"/>
              </a:rPr>
              <a:t>109–120.</a:t>
            </a:r>
            <a:endParaRPr lang="es-ES" altLang="es-CO" sz="1600" dirty="0">
              <a:latin typeface="Times New Roman" panose="02020603050405020304" pitchFamily="18" charset="0"/>
              <a:cs typeface="Times New Roman" panose="02020603050405020304" pitchFamily="18" charset="0"/>
            </a:endParaRPr>
          </a:p>
          <a:p>
            <a:pPr algn="l">
              <a:lnSpc>
                <a:spcPct val="95000"/>
              </a:lnSpc>
              <a:buFont typeface="Symbol" pitchFamily="18" charset="2"/>
              <a:buAutoNum type="arabicPeriod"/>
            </a:pPr>
            <a:endParaRPr lang="en-US" altLang="en-US" sz="1600" b="1" dirty="0">
              <a:latin typeface="Times New Roman" pitchFamily="18" charset="0"/>
            </a:endParaRPr>
          </a:p>
        </p:txBody>
      </p:sp>
      <p:sp>
        <p:nvSpPr>
          <p:cNvPr id="2063" name="Text Box 40"/>
          <p:cNvSpPr txBox="1">
            <a:spLocks noChangeArrowheads="1"/>
          </p:cNvSpPr>
          <p:nvPr/>
        </p:nvSpPr>
        <p:spPr bwMode="auto">
          <a:xfrm>
            <a:off x="8513762" y="23681768"/>
            <a:ext cx="7150100" cy="3416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defTabSz="350838" eaLnBrk="0" hangingPunct="0">
              <a:defRPr sz="4900">
                <a:solidFill>
                  <a:schemeClr val="tx1"/>
                </a:solidFill>
                <a:latin typeface="Arial" charset="0"/>
              </a:defRPr>
            </a:lvl1pPr>
            <a:lvl2pPr marL="742950" indent="-285750" defTabSz="350838" eaLnBrk="0" hangingPunct="0">
              <a:defRPr sz="4900">
                <a:solidFill>
                  <a:schemeClr val="tx1"/>
                </a:solidFill>
                <a:latin typeface="Arial" charset="0"/>
              </a:defRPr>
            </a:lvl2pPr>
            <a:lvl3pPr marL="1143000" indent="-228600" defTabSz="350838" eaLnBrk="0" hangingPunct="0">
              <a:defRPr sz="4900">
                <a:solidFill>
                  <a:schemeClr val="tx1"/>
                </a:solidFill>
                <a:latin typeface="Arial" charset="0"/>
              </a:defRPr>
            </a:lvl3pPr>
            <a:lvl4pPr marL="1600200" indent="-228600" defTabSz="350838" eaLnBrk="0" hangingPunct="0">
              <a:defRPr sz="4900">
                <a:solidFill>
                  <a:schemeClr val="tx1"/>
                </a:solidFill>
                <a:latin typeface="Arial" charset="0"/>
              </a:defRPr>
            </a:lvl4pPr>
            <a:lvl5pPr marL="2057400" indent="-228600" defTabSz="350838" eaLnBrk="0" hangingPunct="0">
              <a:defRPr sz="4900">
                <a:solidFill>
                  <a:schemeClr val="tx1"/>
                </a:solidFill>
                <a:latin typeface="Arial" charset="0"/>
              </a:defRPr>
            </a:lvl5pPr>
            <a:lvl6pPr marL="2514600" indent="-228600" algn="ctr" defTabSz="350838" eaLnBrk="0" fontAlgn="base" hangingPunct="0">
              <a:spcBef>
                <a:spcPct val="0"/>
              </a:spcBef>
              <a:spcAft>
                <a:spcPct val="0"/>
              </a:spcAft>
              <a:defRPr sz="4900">
                <a:solidFill>
                  <a:schemeClr val="tx1"/>
                </a:solidFill>
                <a:latin typeface="Arial" charset="0"/>
              </a:defRPr>
            </a:lvl6pPr>
            <a:lvl7pPr marL="2971800" indent="-228600" algn="ctr" defTabSz="350838" eaLnBrk="0" fontAlgn="base" hangingPunct="0">
              <a:spcBef>
                <a:spcPct val="0"/>
              </a:spcBef>
              <a:spcAft>
                <a:spcPct val="0"/>
              </a:spcAft>
              <a:defRPr sz="4900">
                <a:solidFill>
                  <a:schemeClr val="tx1"/>
                </a:solidFill>
                <a:latin typeface="Arial" charset="0"/>
              </a:defRPr>
            </a:lvl7pPr>
            <a:lvl8pPr marL="3429000" indent="-228600" algn="ctr" defTabSz="350838" eaLnBrk="0" fontAlgn="base" hangingPunct="0">
              <a:spcBef>
                <a:spcPct val="0"/>
              </a:spcBef>
              <a:spcAft>
                <a:spcPct val="0"/>
              </a:spcAft>
              <a:defRPr sz="4900">
                <a:solidFill>
                  <a:schemeClr val="tx1"/>
                </a:solidFill>
                <a:latin typeface="Arial" charset="0"/>
              </a:defRPr>
            </a:lvl8pPr>
            <a:lvl9pPr marL="3886200" indent="-228600" algn="ctr" defTabSz="350838" eaLnBrk="0" fontAlgn="base" hangingPunct="0">
              <a:spcBef>
                <a:spcPct val="0"/>
              </a:spcBef>
              <a:spcAft>
                <a:spcPct val="0"/>
              </a:spcAft>
              <a:defRPr sz="4900">
                <a:solidFill>
                  <a:schemeClr val="tx1"/>
                </a:solidFill>
                <a:latin typeface="Arial" charset="0"/>
              </a:defRPr>
            </a:lvl9pPr>
          </a:lstStyle>
          <a:p>
            <a:pPr marL="285750" indent="-285750" algn="just">
              <a:lnSpc>
                <a:spcPct val="80000"/>
              </a:lnSpc>
              <a:buFont typeface="Arial" panose="020B0604020202020204" pitchFamily="34" charset="0"/>
              <a:buChar char="•"/>
            </a:pPr>
            <a:r>
              <a:rPr lang="es-ES" altLang="es-CO" sz="1600" dirty="0">
                <a:latin typeface="Times New Roman" panose="02020603050405020304" pitchFamily="18" charset="0"/>
                <a:cs typeface="Times New Roman" panose="02020603050405020304" pitchFamily="18" charset="0"/>
              </a:rPr>
              <a:t>En este trabajo se encontró que la estructura de las muestras de MoO</a:t>
            </a:r>
            <a:r>
              <a:rPr lang="es-ES" altLang="es-CO" sz="1600" baseline="-25000" dirty="0">
                <a:latin typeface="Times New Roman" panose="02020603050405020304" pitchFamily="18" charset="0"/>
                <a:cs typeface="Times New Roman" panose="02020603050405020304" pitchFamily="18" charset="0"/>
              </a:rPr>
              <a:t>3</a:t>
            </a:r>
            <a:r>
              <a:rPr lang="es-ES" altLang="es-CO" sz="1600" dirty="0">
                <a:latin typeface="Times New Roman" panose="02020603050405020304" pitchFamily="18" charset="0"/>
                <a:cs typeface="Times New Roman" panose="02020603050405020304" pitchFamily="18" charset="0"/>
              </a:rPr>
              <a:t> crecidas sobre sustratos de vidrio dependen fuertemente de la temperatura del sustrato. Las muestras preparadas a bajas temperaturas de sustrato presentaron espectros característicos de un material amorfo. A partir de una temperatura de sustrato de 200°C las muestras empiezan a tener una cristalinidad de baja dimensión presentando mezcla de las fases monoclínica y ortorrómbica del MoO</a:t>
            </a:r>
            <a:r>
              <a:rPr lang="es-ES" altLang="es-CO" sz="1600" baseline="-25000" dirty="0">
                <a:latin typeface="Times New Roman" panose="02020603050405020304" pitchFamily="18" charset="0"/>
                <a:cs typeface="Times New Roman" panose="02020603050405020304" pitchFamily="18" charset="0"/>
              </a:rPr>
              <a:t>3</a:t>
            </a:r>
            <a:r>
              <a:rPr lang="es-ES" altLang="es-CO" sz="1600" dirty="0">
                <a:latin typeface="Times New Roman" panose="02020603050405020304" pitchFamily="18" charset="0"/>
                <a:cs typeface="Times New Roman" panose="02020603050405020304" pitchFamily="18" charset="0"/>
              </a:rPr>
              <a:t> </a:t>
            </a:r>
            <a:r>
              <a:rPr lang="es-ES" altLang="es-CO" sz="1600" dirty="0" smtClean="0">
                <a:latin typeface="Times New Roman" panose="02020603050405020304" pitchFamily="18" charset="0"/>
                <a:cs typeface="Times New Roman" panose="02020603050405020304" pitchFamily="18" charset="0"/>
              </a:rPr>
              <a:t>.</a:t>
            </a:r>
          </a:p>
          <a:p>
            <a:pPr algn="just">
              <a:lnSpc>
                <a:spcPct val="80000"/>
              </a:lnSpc>
            </a:pPr>
            <a:endParaRPr lang="es-ES" altLang="es-CO" sz="1600" dirty="0">
              <a:latin typeface="Times New Roman" panose="02020603050405020304" pitchFamily="18" charset="0"/>
              <a:cs typeface="Times New Roman" panose="02020603050405020304" pitchFamily="18" charset="0"/>
            </a:endParaRPr>
          </a:p>
          <a:p>
            <a:pPr marL="285750" indent="-285750" algn="just">
              <a:lnSpc>
                <a:spcPct val="95000"/>
              </a:lnSpc>
              <a:buFont typeface="Arial" panose="020B0604020202020204" pitchFamily="34" charset="0"/>
              <a:buChar char="•"/>
            </a:pPr>
            <a:r>
              <a:rPr lang="es-ES" altLang="es-CO" sz="1600" dirty="0">
                <a:latin typeface="Times New Roman" panose="02020603050405020304" pitchFamily="18" charset="0"/>
                <a:cs typeface="Times New Roman" panose="02020603050405020304" pitchFamily="18" charset="0"/>
              </a:rPr>
              <a:t>Los análisis de XPS en diferentes muestras de MoO</a:t>
            </a:r>
            <a:r>
              <a:rPr lang="es-ES" altLang="es-CO" sz="1600" baseline="-25000" dirty="0">
                <a:latin typeface="Times New Roman" panose="02020603050405020304" pitchFamily="18" charset="0"/>
                <a:cs typeface="Times New Roman" panose="02020603050405020304" pitchFamily="18" charset="0"/>
              </a:rPr>
              <a:t>3</a:t>
            </a:r>
            <a:r>
              <a:rPr lang="es-ES" altLang="es-CO" sz="1600" dirty="0">
                <a:latin typeface="Times New Roman" panose="02020603050405020304" pitchFamily="18" charset="0"/>
                <a:cs typeface="Times New Roman" panose="02020603050405020304" pitchFamily="18" charset="0"/>
              </a:rPr>
              <a:t> elaboradas a diferentes temperaturas de sustrato corroboraron la existencia del compuesto MoO</a:t>
            </a:r>
            <a:r>
              <a:rPr lang="es-ES" altLang="es-CO" sz="1600" baseline="-25000" dirty="0">
                <a:latin typeface="Times New Roman" panose="02020603050405020304" pitchFamily="18" charset="0"/>
                <a:cs typeface="Times New Roman" panose="02020603050405020304" pitchFamily="18" charset="0"/>
              </a:rPr>
              <a:t>3</a:t>
            </a:r>
            <a:r>
              <a:rPr lang="es-ES" altLang="es-CO" sz="1600" dirty="0">
                <a:latin typeface="Times New Roman" panose="02020603050405020304" pitchFamily="18" charset="0"/>
                <a:cs typeface="Times New Roman" panose="02020603050405020304" pitchFamily="18" charset="0"/>
              </a:rPr>
              <a:t> en las películas, pero no se observó una variación apreciable de la composición con la temperatura del sustrato</a:t>
            </a:r>
            <a:r>
              <a:rPr lang="es-ES" altLang="es-CO" sz="1400" dirty="0" smtClean="0">
                <a:latin typeface="Times New Roman" panose="02020603050405020304" pitchFamily="18" charset="0"/>
                <a:cs typeface="Times New Roman" panose="02020603050405020304" pitchFamily="18" charset="0"/>
              </a:rPr>
              <a:t>.</a:t>
            </a:r>
          </a:p>
          <a:p>
            <a:pPr algn="just">
              <a:lnSpc>
                <a:spcPct val="95000"/>
              </a:lnSpc>
            </a:pPr>
            <a:endParaRPr lang="es-ES" altLang="es-CO" sz="1400" dirty="0">
              <a:latin typeface="Times New Roman" panose="02020603050405020304" pitchFamily="18" charset="0"/>
              <a:cs typeface="Times New Roman" panose="02020603050405020304" pitchFamily="18" charset="0"/>
            </a:endParaRPr>
          </a:p>
          <a:p>
            <a:pPr marL="285750" indent="-285750" algn="just">
              <a:lnSpc>
                <a:spcPct val="95000"/>
              </a:lnSpc>
              <a:buFont typeface="Arial" panose="020B0604020202020204" pitchFamily="34" charset="0"/>
              <a:buChar char="•"/>
            </a:pPr>
            <a:r>
              <a:rPr lang="es-ES" altLang="es-CO" sz="1600" dirty="0">
                <a:latin typeface="Times New Roman" panose="02020603050405020304" pitchFamily="18" charset="0"/>
                <a:cs typeface="Times New Roman" panose="02020603050405020304" pitchFamily="18" charset="0"/>
              </a:rPr>
              <a:t>La temperatura del sustrato afecta considerablemente el gap del material, este valor aumenta al disminuir la temperatura del sustrato, se obtuvieron valores de gap del material entre 3.6 y 3.9 eV</a:t>
            </a:r>
            <a:r>
              <a:rPr lang="es-ES" altLang="es-CO" sz="1600" dirty="0" smtClean="0">
                <a:latin typeface="Times New Roman" panose="02020603050405020304" pitchFamily="18" charset="0"/>
                <a:cs typeface="Times New Roman" panose="02020603050405020304" pitchFamily="18" charset="0"/>
              </a:rPr>
              <a:t>.</a:t>
            </a:r>
            <a:endParaRPr lang="en-US" altLang="en-US" sz="1600" dirty="0">
              <a:latin typeface="Times New Roman" pitchFamily="18" charset="0"/>
              <a:cs typeface="Times New Roman" panose="02020603050405020304" pitchFamily="18" charset="0"/>
            </a:endParaRPr>
          </a:p>
          <a:p>
            <a:pPr marL="171450" indent="-171450" algn="l">
              <a:lnSpc>
                <a:spcPct val="95000"/>
              </a:lnSpc>
              <a:buFont typeface="Arial" panose="020B0604020202020204" pitchFamily="34" charset="0"/>
              <a:buChar char="•"/>
            </a:pPr>
            <a:endParaRPr lang="en-US" altLang="en-US" sz="1100" dirty="0">
              <a:latin typeface="Times New Roman" pitchFamily="18" charset="0"/>
            </a:endParaRPr>
          </a:p>
        </p:txBody>
      </p:sp>
      <p:sp>
        <p:nvSpPr>
          <p:cNvPr id="2064" name="Text Box 42"/>
          <p:cNvSpPr txBox="1">
            <a:spLocks noChangeArrowheads="1"/>
          </p:cNvSpPr>
          <p:nvPr/>
        </p:nvSpPr>
        <p:spPr bwMode="auto">
          <a:xfrm>
            <a:off x="1890713" y="5294313"/>
            <a:ext cx="4564062" cy="806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s-CO" altLang="en-US" b="1" dirty="0" smtClean="0"/>
              <a:t>Introducción</a:t>
            </a:r>
            <a:endParaRPr lang="es-CO" altLang="en-US" b="1" dirty="0"/>
          </a:p>
        </p:txBody>
      </p:sp>
      <p:sp>
        <p:nvSpPr>
          <p:cNvPr id="2065" name="Text Box 43"/>
          <p:cNvSpPr txBox="1">
            <a:spLocks noChangeArrowheads="1"/>
          </p:cNvSpPr>
          <p:nvPr/>
        </p:nvSpPr>
        <p:spPr bwMode="auto">
          <a:xfrm>
            <a:off x="10155238" y="5305425"/>
            <a:ext cx="3629025" cy="806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defTabSz="2508250" eaLnBrk="0" hangingPunct="0">
              <a:defRPr sz="4900">
                <a:solidFill>
                  <a:schemeClr val="tx1"/>
                </a:solidFill>
                <a:latin typeface="Arial" charset="0"/>
              </a:defRPr>
            </a:lvl1pPr>
            <a:lvl2pPr marL="742950" indent="-285750" defTabSz="2508250" eaLnBrk="0" hangingPunct="0">
              <a:defRPr sz="4900">
                <a:solidFill>
                  <a:schemeClr val="tx1"/>
                </a:solidFill>
                <a:latin typeface="Arial" charset="0"/>
              </a:defRPr>
            </a:lvl2pPr>
            <a:lvl3pPr marL="1143000" indent="-228600" defTabSz="2508250" eaLnBrk="0" hangingPunct="0">
              <a:defRPr sz="4900">
                <a:solidFill>
                  <a:schemeClr val="tx1"/>
                </a:solidFill>
                <a:latin typeface="Arial" charset="0"/>
              </a:defRPr>
            </a:lvl3pPr>
            <a:lvl4pPr marL="1600200" indent="-228600" defTabSz="2508250" eaLnBrk="0" hangingPunct="0">
              <a:defRPr sz="4900">
                <a:solidFill>
                  <a:schemeClr val="tx1"/>
                </a:solidFill>
                <a:latin typeface="Arial" charset="0"/>
              </a:defRPr>
            </a:lvl4pPr>
            <a:lvl5pPr marL="2057400" indent="-228600" defTabSz="2508250" eaLnBrk="0" hangingPunct="0">
              <a:defRPr sz="4900">
                <a:solidFill>
                  <a:schemeClr val="tx1"/>
                </a:solidFill>
                <a:latin typeface="Arial" charset="0"/>
              </a:defRPr>
            </a:lvl5pPr>
            <a:lvl6pPr marL="2514600" indent="-228600" algn="ctr" defTabSz="2508250" eaLnBrk="0" fontAlgn="base" hangingPunct="0">
              <a:spcBef>
                <a:spcPct val="0"/>
              </a:spcBef>
              <a:spcAft>
                <a:spcPct val="0"/>
              </a:spcAft>
              <a:defRPr sz="4900">
                <a:solidFill>
                  <a:schemeClr val="tx1"/>
                </a:solidFill>
                <a:latin typeface="Arial" charset="0"/>
              </a:defRPr>
            </a:lvl6pPr>
            <a:lvl7pPr marL="2971800" indent="-228600" algn="ctr" defTabSz="2508250" eaLnBrk="0" fontAlgn="base" hangingPunct="0">
              <a:spcBef>
                <a:spcPct val="0"/>
              </a:spcBef>
              <a:spcAft>
                <a:spcPct val="0"/>
              </a:spcAft>
              <a:defRPr sz="4900">
                <a:solidFill>
                  <a:schemeClr val="tx1"/>
                </a:solidFill>
                <a:latin typeface="Arial" charset="0"/>
              </a:defRPr>
            </a:lvl7pPr>
            <a:lvl8pPr marL="3429000" indent="-228600" algn="ctr" defTabSz="2508250" eaLnBrk="0" fontAlgn="base" hangingPunct="0">
              <a:spcBef>
                <a:spcPct val="0"/>
              </a:spcBef>
              <a:spcAft>
                <a:spcPct val="0"/>
              </a:spcAft>
              <a:defRPr sz="4900">
                <a:solidFill>
                  <a:schemeClr val="tx1"/>
                </a:solidFill>
                <a:latin typeface="Arial" charset="0"/>
              </a:defRPr>
            </a:lvl8pPr>
            <a:lvl9pPr marL="3886200" indent="-228600" algn="ctr" defTabSz="2508250" eaLnBrk="0" fontAlgn="base" hangingPunct="0">
              <a:spcBef>
                <a:spcPct val="0"/>
              </a:spcBef>
              <a:spcAft>
                <a:spcPct val="0"/>
              </a:spcAft>
              <a:defRPr sz="4900">
                <a:solidFill>
                  <a:schemeClr val="tx1"/>
                </a:solidFill>
                <a:latin typeface="Arial" charset="0"/>
              </a:defRPr>
            </a:lvl9pPr>
          </a:lstStyle>
          <a:p>
            <a:pPr eaLnBrk="1" hangingPunct="1">
              <a:spcBef>
                <a:spcPct val="50000"/>
              </a:spcBef>
            </a:pPr>
            <a:r>
              <a:rPr lang="es-CO" altLang="en-US" b="1" dirty="0" smtClean="0"/>
              <a:t>Resultados</a:t>
            </a:r>
            <a:endParaRPr lang="es-CO" altLang="en-US" b="1" dirty="0"/>
          </a:p>
        </p:txBody>
      </p:sp>
      <p:sp>
        <p:nvSpPr>
          <p:cNvPr id="2067" name="Text Box 19"/>
          <p:cNvSpPr txBox="1">
            <a:spLocks noChangeArrowheads="1"/>
          </p:cNvSpPr>
          <p:nvPr/>
        </p:nvSpPr>
        <p:spPr bwMode="auto">
          <a:xfrm>
            <a:off x="8540820" y="10296201"/>
            <a:ext cx="7064233"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33400" indent="-533400" defTabSz="4389438" eaLnBrk="0" hangingPunct="0">
              <a:defRPr sz="4900">
                <a:solidFill>
                  <a:schemeClr val="tx1"/>
                </a:solidFill>
                <a:latin typeface="Arial" charset="0"/>
              </a:defRPr>
            </a:lvl1pPr>
            <a:lvl2pPr marL="742950" indent="-285750" defTabSz="4389438" eaLnBrk="0" hangingPunct="0">
              <a:defRPr sz="4900">
                <a:solidFill>
                  <a:schemeClr val="tx1"/>
                </a:solidFill>
                <a:latin typeface="Arial" charset="0"/>
              </a:defRPr>
            </a:lvl2pPr>
            <a:lvl3pPr marL="1143000" indent="-228600" defTabSz="4389438" eaLnBrk="0" hangingPunct="0">
              <a:defRPr sz="4900">
                <a:solidFill>
                  <a:schemeClr val="tx1"/>
                </a:solidFill>
                <a:latin typeface="Arial" charset="0"/>
              </a:defRPr>
            </a:lvl3pPr>
            <a:lvl4pPr marL="1600200" indent="-228600" defTabSz="4389438" eaLnBrk="0" hangingPunct="0">
              <a:defRPr sz="4900">
                <a:solidFill>
                  <a:schemeClr val="tx1"/>
                </a:solidFill>
                <a:latin typeface="Arial" charset="0"/>
              </a:defRPr>
            </a:lvl4pPr>
            <a:lvl5pPr marL="2057400" indent="-228600" defTabSz="4389438" eaLnBrk="0" hangingPunct="0">
              <a:defRPr sz="4900">
                <a:solidFill>
                  <a:schemeClr val="tx1"/>
                </a:solidFill>
                <a:latin typeface="Arial" charset="0"/>
              </a:defRPr>
            </a:lvl5pPr>
            <a:lvl6pPr marL="2514600" indent="-228600" algn="ctr" defTabSz="4389438" eaLnBrk="0" fontAlgn="base" hangingPunct="0">
              <a:spcBef>
                <a:spcPct val="0"/>
              </a:spcBef>
              <a:spcAft>
                <a:spcPct val="0"/>
              </a:spcAft>
              <a:defRPr sz="4900">
                <a:solidFill>
                  <a:schemeClr val="tx1"/>
                </a:solidFill>
                <a:latin typeface="Arial" charset="0"/>
              </a:defRPr>
            </a:lvl6pPr>
            <a:lvl7pPr marL="2971800" indent="-228600" algn="ctr" defTabSz="4389438" eaLnBrk="0" fontAlgn="base" hangingPunct="0">
              <a:spcBef>
                <a:spcPct val="0"/>
              </a:spcBef>
              <a:spcAft>
                <a:spcPct val="0"/>
              </a:spcAft>
              <a:defRPr sz="4900">
                <a:solidFill>
                  <a:schemeClr val="tx1"/>
                </a:solidFill>
                <a:latin typeface="Arial" charset="0"/>
              </a:defRPr>
            </a:lvl7pPr>
            <a:lvl8pPr marL="3429000" indent="-228600" algn="ctr" defTabSz="4389438" eaLnBrk="0" fontAlgn="base" hangingPunct="0">
              <a:spcBef>
                <a:spcPct val="0"/>
              </a:spcBef>
              <a:spcAft>
                <a:spcPct val="0"/>
              </a:spcAft>
              <a:defRPr sz="4900">
                <a:solidFill>
                  <a:schemeClr val="tx1"/>
                </a:solidFill>
                <a:latin typeface="Arial" charset="0"/>
              </a:defRPr>
            </a:lvl8pPr>
            <a:lvl9pPr marL="3886200" indent="-228600" algn="ctr" defTabSz="4389438" eaLnBrk="0" fontAlgn="base" hangingPunct="0">
              <a:spcBef>
                <a:spcPct val="0"/>
              </a:spcBef>
              <a:spcAft>
                <a:spcPct val="0"/>
              </a:spcAft>
              <a:defRPr sz="4900">
                <a:solidFill>
                  <a:schemeClr val="tx1"/>
                </a:solidFill>
                <a:latin typeface="Arial" charset="0"/>
              </a:defRPr>
            </a:lvl9pPr>
          </a:lstStyle>
          <a:p>
            <a:pPr marL="0" indent="0" algn="l" eaLnBrk="1" hangingPunct="1">
              <a:lnSpc>
                <a:spcPct val="85000"/>
              </a:lnSpc>
              <a:spcBef>
                <a:spcPct val="50000"/>
              </a:spcBef>
            </a:pPr>
            <a:r>
              <a:rPr lang="es-ES" sz="2000" dirty="0">
                <a:latin typeface="Times New Roman" panose="02020603050405020304" pitchFamily="18" charset="0"/>
                <a:cs typeface="Times New Roman" panose="02020603050405020304" pitchFamily="18" charset="0"/>
              </a:rPr>
              <a:t>Espectro angosto de XPS de la muestra de MoO</a:t>
            </a:r>
            <a:r>
              <a:rPr lang="es-ES" sz="2000" baseline="-25000" dirty="0">
                <a:latin typeface="Times New Roman" panose="02020603050405020304" pitchFamily="18" charset="0"/>
                <a:cs typeface="Times New Roman" panose="02020603050405020304" pitchFamily="18" charset="0"/>
              </a:rPr>
              <a:t>3</a:t>
            </a:r>
            <a:r>
              <a:rPr lang="es-ES" sz="2000" dirty="0">
                <a:latin typeface="Times New Roman" panose="02020603050405020304" pitchFamily="18" charset="0"/>
                <a:cs typeface="Times New Roman" panose="02020603050405020304" pitchFamily="18" charset="0"/>
              </a:rPr>
              <a:t> crecida a 250 </a:t>
            </a:r>
            <a:r>
              <a:rPr lang="es-ES" sz="2000" dirty="0" smtClean="0">
                <a:latin typeface="Times New Roman" panose="02020603050405020304" pitchFamily="18" charset="0"/>
                <a:cs typeface="Times New Roman" panose="02020603050405020304" pitchFamily="18" charset="0"/>
              </a:rPr>
              <a:t>º C</a:t>
            </a:r>
            <a:r>
              <a:rPr lang="es-ES" sz="2000" dirty="0" smtClean="0"/>
              <a:t> </a:t>
            </a:r>
            <a:endParaRPr lang="en-US" altLang="en-US" sz="2000" b="1" i="1" dirty="0">
              <a:latin typeface="Times New Roman" panose="02020603050405020304" pitchFamily="18" charset="0"/>
              <a:cs typeface="Times New Roman" panose="02020603050405020304" pitchFamily="18" charset="0"/>
            </a:endParaRPr>
          </a:p>
        </p:txBody>
      </p:sp>
      <p:pic>
        <p:nvPicPr>
          <p:cNvPr id="24" name="Imagen 23"/>
          <p:cNvPicPr/>
          <p:nvPr/>
        </p:nvPicPr>
        <p:blipFill>
          <a:blip r:embed="rId3">
            <a:extLst>
              <a:ext uri="{28A0092B-C50C-407E-A947-70E740481C1C}">
                <a14:useLocalDpi xmlns:a14="http://schemas.microsoft.com/office/drawing/2010/main" val="0"/>
              </a:ext>
            </a:extLst>
          </a:blip>
          <a:srcRect/>
          <a:stretch>
            <a:fillRect/>
          </a:stretch>
        </p:blipFill>
        <p:spPr bwMode="auto">
          <a:xfrm>
            <a:off x="1400523" y="11256793"/>
            <a:ext cx="5514627" cy="3466211"/>
          </a:xfrm>
          <a:prstGeom prst="rect">
            <a:avLst/>
          </a:prstGeom>
          <a:noFill/>
          <a:ln>
            <a:noFill/>
          </a:ln>
        </p:spPr>
      </p:pic>
      <p:pic>
        <p:nvPicPr>
          <p:cNvPr id="25" name="Picture 5" descr="x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145" y="25823346"/>
            <a:ext cx="3703883" cy="23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60467" y="25799149"/>
            <a:ext cx="3315144" cy="2516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3417" y="28591483"/>
            <a:ext cx="3274798" cy="3120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4834865" y="24952763"/>
            <a:ext cx="1283174" cy="400110"/>
          </a:xfrm>
          <a:prstGeom prst="rect">
            <a:avLst/>
          </a:prstGeom>
          <a:noFill/>
        </p:spPr>
        <p:txBody>
          <a:bodyPr wrap="square" rtlCol="0">
            <a:spAutoFit/>
          </a:bodyPr>
          <a:lstStyle/>
          <a:p>
            <a:r>
              <a:rPr lang="es-CO" sz="2000" dirty="0" smtClean="0"/>
              <a:t>XPS</a:t>
            </a:r>
            <a:endParaRPr lang="es-CO" sz="2000" dirty="0"/>
          </a:p>
        </p:txBody>
      </p:sp>
      <p:sp>
        <p:nvSpPr>
          <p:cNvPr id="3" name="CuadroTexto 2"/>
          <p:cNvSpPr txBox="1"/>
          <p:nvPr/>
        </p:nvSpPr>
        <p:spPr>
          <a:xfrm>
            <a:off x="714375" y="24952763"/>
            <a:ext cx="728084" cy="400110"/>
          </a:xfrm>
          <a:prstGeom prst="rect">
            <a:avLst/>
          </a:prstGeom>
          <a:noFill/>
        </p:spPr>
        <p:txBody>
          <a:bodyPr wrap="none" rtlCol="0">
            <a:spAutoFit/>
          </a:bodyPr>
          <a:lstStyle/>
          <a:p>
            <a:r>
              <a:rPr lang="es-CO" sz="2000" dirty="0" smtClean="0"/>
              <a:t>DRX</a:t>
            </a:r>
            <a:endParaRPr lang="es-CO" sz="2000" dirty="0"/>
          </a:p>
        </p:txBody>
      </p:sp>
      <p:sp>
        <p:nvSpPr>
          <p:cNvPr id="4" name="CuadroTexto 3"/>
          <p:cNvSpPr txBox="1"/>
          <p:nvPr/>
        </p:nvSpPr>
        <p:spPr>
          <a:xfrm>
            <a:off x="854742" y="28663681"/>
            <a:ext cx="1786195" cy="400110"/>
          </a:xfrm>
          <a:prstGeom prst="rect">
            <a:avLst/>
          </a:prstGeom>
          <a:noFill/>
        </p:spPr>
        <p:txBody>
          <a:bodyPr wrap="none" rtlCol="0">
            <a:spAutoFit/>
          </a:bodyPr>
          <a:lstStyle/>
          <a:p>
            <a:r>
              <a:rPr lang="es-CO" sz="2000" dirty="0" err="1" smtClean="0"/>
              <a:t>Transmitancia</a:t>
            </a:r>
            <a:endParaRPr lang="es-CO" sz="2000" dirty="0"/>
          </a:p>
        </p:txBody>
      </p:sp>
      <p:pic>
        <p:nvPicPr>
          <p:cNvPr id="5" name="Imagen 4"/>
          <p:cNvPicPr>
            <a:picLocks noChangeAspect="1"/>
          </p:cNvPicPr>
          <p:nvPr/>
        </p:nvPicPr>
        <p:blipFill>
          <a:blip r:embed="rId7"/>
          <a:stretch>
            <a:fillRect/>
          </a:stretch>
        </p:blipFill>
        <p:spPr>
          <a:xfrm>
            <a:off x="9195414" y="6413861"/>
            <a:ext cx="5434013" cy="4298885"/>
          </a:xfrm>
          <a:prstGeom prst="rect">
            <a:avLst/>
          </a:prstGeom>
        </p:spPr>
      </p:pic>
      <p:pic>
        <p:nvPicPr>
          <p:cNvPr id="6" name="Imagen 5"/>
          <p:cNvPicPr>
            <a:picLocks noChangeAspect="1"/>
          </p:cNvPicPr>
          <p:nvPr/>
        </p:nvPicPr>
        <p:blipFill>
          <a:blip r:embed="rId8"/>
          <a:stretch>
            <a:fillRect/>
          </a:stretch>
        </p:blipFill>
        <p:spPr>
          <a:xfrm>
            <a:off x="8278989" y="10534754"/>
            <a:ext cx="3668535" cy="2882330"/>
          </a:xfrm>
          <a:prstGeom prst="rect">
            <a:avLst/>
          </a:prstGeom>
        </p:spPr>
      </p:pic>
      <p:pic>
        <p:nvPicPr>
          <p:cNvPr id="7" name="Imagen 6"/>
          <p:cNvPicPr>
            <a:picLocks noChangeAspect="1"/>
          </p:cNvPicPr>
          <p:nvPr/>
        </p:nvPicPr>
        <p:blipFill>
          <a:blip r:embed="rId9"/>
          <a:stretch>
            <a:fillRect/>
          </a:stretch>
        </p:blipFill>
        <p:spPr>
          <a:xfrm>
            <a:off x="11817933" y="10507113"/>
            <a:ext cx="3845929" cy="3021707"/>
          </a:xfrm>
          <a:prstGeom prst="rect">
            <a:avLst/>
          </a:prstGeom>
        </p:spPr>
      </p:pic>
      <p:pic>
        <p:nvPicPr>
          <p:cNvPr id="8" name="Imagen 7"/>
          <p:cNvPicPr>
            <a:picLocks noChangeAspect="1"/>
          </p:cNvPicPr>
          <p:nvPr/>
        </p:nvPicPr>
        <p:blipFill>
          <a:blip r:embed="rId10"/>
          <a:stretch>
            <a:fillRect/>
          </a:stretch>
        </p:blipFill>
        <p:spPr>
          <a:xfrm>
            <a:off x="9527819" y="14303142"/>
            <a:ext cx="4949210" cy="3889541"/>
          </a:xfrm>
          <a:prstGeom prst="rect">
            <a:avLst/>
          </a:prstGeom>
        </p:spPr>
      </p:pic>
      <p:pic>
        <p:nvPicPr>
          <p:cNvPr id="35" name="table"/>
          <p:cNvPicPr>
            <a:picLocks noChangeAspect="1"/>
          </p:cNvPicPr>
          <p:nvPr/>
        </p:nvPicPr>
        <p:blipFill>
          <a:blip r:embed="rId11"/>
          <a:stretch>
            <a:fillRect/>
          </a:stretch>
        </p:blipFill>
        <p:spPr>
          <a:xfrm>
            <a:off x="9060479" y="20493349"/>
            <a:ext cx="5416550" cy="2074397"/>
          </a:xfrm>
          <a:prstGeom prst="rect">
            <a:avLst/>
          </a:prstGeom>
        </p:spPr>
      </p:pic>
      <p:sp>
        <p:nvSpPr>
          <p:cNvPr id="9" name="CuadroTexto 8"/>
          <p:cNvSpPr txBox="1"/>
          <p:nvPr/>
        </p:nvSpPr>
        <p:spPr>
          <a:xfrm>
            <a:off x="8758695" y="13687368"/>
            <a:ext cx="6546393" cy="707886"/>
          </a:xfrm>
          <a:prstGeom prst="rect">
            <a:avLst/>
          </a:prstGeom>
          <a:noFill/>
        </p:spPr>
        <p:txBody>
          <a:bodyPr wrap="square" rtlCol="0">
            <a:spAutoFit/>
          </a:bodyPr>
          <a:lstStyle/>
          <a:p>
            <a:pPr algn="just"/>
            <a:r>
              <a:rPr lang="es-ES" sz="2000" dirty="0">
                <a:latin typeface="Times New Roman" panose="02020603050405020304" pitchFamily="18" charset="0"/>
                <a:cs typeface="Times New Roman" panose="02020603050405020304" pitchFamily="18" charset="0"/>
              </a:rPr>
              <a:t>Espectros de </a:t>
            </a:r>
            <a:r>
              <a:rPr lang="es-ES" sz="2000" dirty="0" err="1">
                <a:latin typeface="Times New Roman" panose="02020603050405020304" pitchFamily="18" charset="0"/>
                <a:cs typeface="Times New Roman" panose="02020603050405020304" pitchFamily="18" charset="0"/>
              </a:rPr>
              <a:t>transmitancia</a:t>
            </a:r>
            <a:r>
              <a:rPr lang="es-ES" sz="2000" dirty="0">
                <a:latin typeface="Times New Roman" panose="02020603050405020304" pitchFamily="18" charset="0"/>
                <a:cs typeface="Times New Roman" panose="02020603050405020304" pitchFamily="18" charset="0"/>
              </a:rPr>
              <a:t> para películas delgadas de MoO</a:t>
            </a:r>
            <a:r>
              <a:rPr lang="es-ES" sz="2000" baseline="-25000" dirty="0">
                <a:latin typeface="Times New Roman" panose="02020603050405020304" pitchFamily="18" charset="0"/>
                <a:cs typeface="Times New Roman" panose="02020603050405020304" pitchFamily="18" charset="0"/>
              </a:rPr>
              <a:t>3</a:t>
            </a:r>
            <a:r>
              <a:rPr lang="es-ES" sz="2000" dirty="0">
                <a:latin typeface="Times New Roman" panose="02020603050405020304" pitchFamily="18" charset="0"/>
                <a:cs typeface="Times New Roman" panose="02020603050405020304" pitchFamily="18" charset="0"/>
              </a:rPr>
              <a:t> crecidas en función de la temperatura del sustrato.</a:t>
            </a:r>
            <a:endParaRPr lang="es-CO" sz="2000" dirty="0">
              <a:latin typeface="Times New Roman" panose="02020603050405020304" pitchFamily="18" charset="0"/>
              <a:cs typeface="Times New Roman" panose="02020603050405020304" pitchFamily="18" charset="0"/>
            </a:endParaRPr>
          </a:p>
        </p:txBody>
      </p:sp>
      <p:sp>
        <p:nvSpPr>
          <p:cNvPr id="10" name="CuadroTexto 9"/>
          <p:cNvSpPr txBox="1"/>
          <p:nvPr/>
        </p:nvSpPr>
        <p:spPr>
          <a:xfrm>
            <a:off x="8856662" y="19401998"/>
            <a:ext cx="6181725" cy="1015663"/>
          </a:xfrm>
          <a:prstGeom prst="rect">
            <a:avLst/>
          </a:prstGeom>
          <a:noFill/>
        </p:spPr>
        <p:txBody>
          <a:bodyPr wrap="square" rtlCol="0">
            <a:spAutoFit/>
          </a:bodyPr>
          <a:lstStyle/>
          <a:p>
            <a:pPr algn="just"/>
            <a:r>
              <a:rPr lang="es-ES" sz="2000" b="1" dirty="0">
                <a:latin typeface="Times New Roman" panose="02020603050405020304" pitchFamily="18" charset="0"/>
                <a:cs typeface="Times New Roman" panose="02020603050405020304" pitchFamily="18" charset="0"/>
              </a:rPr>
              <a:t>Tabla No.1</a:t>
            </a:r>
            <a:r>
              <a:rPr lang="es-ES" sz="2000" dirty="0">
                <a:latin typeface="Times New Roman" panose="02020603050405020304" pitchFamily="18" charset="0"/>
                <a:cs typeface="Times New Roman" panose="02020603050405020304" pitchFamily="18" charset="0"/>
              </a:rPr>
              <a:t> Índice de refracción y gap óptico para películas delgadas de MoO</a:t>
            </a:r>
            <a:r>
              <a:rPr lang="es-ES" sz="2000" baseline="-25000" dirty="0">
                <a:latin typeface="Times New Roman" panose="02020603050405020304" pitchFamily="18" charset="0"/>
                <a:cs typeface="Times New Roman" panose="02020603050405020304" pitchFamily="18" charset="0"/>
              </a:rPr>
              <a:t>3</a:t>
            </a:r>
            <a:r>
              <a:rPr lang="es-ES" sz="2000" dirty="0">
                <a:latin typeface="Times New Roman" panose="02020603050405020304" pitchFamily="18" charset="0"/>
                <a:cs typeface="Times New Roman" panose="02020603050405020304" pitchFamily="18" charset="0"/>
              </a:rPr>
              <a:t> crecidas a diferentes temperaturas de sustrato.</a:t>
            </a:r>
            <a:endParaRPr lang="es-CO" sz="2000" dirty="0">
              <a:latin typeface="Times New Roman" panose="02020603050405020304" pitchFamily="18" charset="0"/>
              <a:cs typeface="Times New Roman" panose="02020603050405020304" pitchFamily="18" charset="0"/>
            </a:endParaRPr>
          </a:p>
        </p:txBody>
      </p:sp>
      <p:sp>
        <p:nvSpPr>
          <p:cNvPr id="11" name="CuadroTexto 10"/>
          <p:cNvSpPr txBox="1"/>
          <p:nvPr/>
        </p:nvSpPr>
        <p:spPr>
          <a:xfrm>
            <a:off x="8555037" y="6210595"/>
            <a:ext cx="7125830" cy="1015663"/>
          </a:xfrm>
          <a:prstGeom prst="rect">
            <a:avLst/>
          </a:prstGeom>
          <a:noFill/>
        </p:spPr>
        <p:txBody>
          <a:bodyPr wrap="square" rtlCol="0">
            <a:spAutoFit/>
          </a:bodyPr>
          <a:lstStyle/>
          <a:p>
            <a:pPr algn="just"/>
            <a:r>
              <a:rPr lang="es-ES" sz="2000" dirty="0">
                <a:latin typeface="Times New Roman" panose="02020603050405020304" pitchFamily="18" charset="0"/>
                <a:cs typeface="Times New Roman" panose="02020603050405020304" pitchFamily="18" charset="0"/>
              </a:rPr>
              <a:t>Patrones de difracción de rayos X para películas delgadas de MoO</a:t>
            </a:r>
            <a:r>
              <a:rPr lang="es-ES" sz="2000" baseline="-25000" dirty="0">
                <a:latin typeface="Times New Roman" panose="02020603050405020304" pitchFamily="18" charset="0"/>
                <a:cs typeface="Times New Roman" panose="02020603050405020304" pitchFamily="18" charset="0"/>
              </a:rPr>
              <a:t>3</a:t>
            </a:r>
            <a:r>
              <a:rPr lang="es-ES" sz="2000" dirty="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depositadas </a:t>
            </a:r>
            <a:r>
              <a:rPr lang="es-ES" sz="2000" dirty="0">
                <a:latin typeface="Times New Roman" panose="02020603050405020304" pitchFamily="18" charset="0"/>
                <a:cs typeface="Times New Roman" panose="02020603050405020304" pitchFamily="18" charset="0"/>
              </a:rPr>
              <a:t>a: PL=3.5 W/mm</a:t>
            </a:r>
            <a:r>
              <a:rPr lang="es-ES" sz="2000" baseline="30000" dirty="0">
                <a:latin typeface="Times New Roman" panose="02020603050405020304" pitchFamily="18" charset="0"/>
                <a:cs typeface="Times New Roman" panose="02020603050405020304" pitchFamily="18" charset="0"/>
              </a:rPr>
              <a:t>2</a:t>
            </a:r>
            <a:r>
              <a:rPr lang="es-ES" sz="2000" dirty="0">
                <a:latin typeface="Times New Roman" panose="02020603050405020304" pitchFamily="18" charset="0"/>
                <a:cs typeface="Times New Roman" panose="02020603050405020304" pitchFamily="18" charset="0"/>
              </a:rPr>
              <a:t>, t=40 min y PO</a:t>
            </a:r>
            <a:r>
              <a:rPr lang="es-ES" sz="2000" baseline="-25000" dirty="0">
                <a:latin typeface="Times New Roman" panose="02020603050405020304" pitchFamily="18" charset="0"/>
                <a:cs typeface="Times New Roman" panose="02020603050405020304" pitchFamily="18" charset="0"/>
              </a:rPr>
              <a:t>2</a:t>
            </a:r>
            <a:r>
              <a:rPr lang="es-ES" sz="2000" dirty="0">
                <a:latin typeface="Times New Roman" panose="02020603050405020304" pitchFamily="18" charset="0"/>
                <a:cs typeface="Times New Roman" panose="02020603050405020304" pitchFamily="18" charset="0"/>
              </a:rPr>
              <a:t>=6.3x10</a:t>
            </a:r>
            <a:r>
              <a:rPr lang="es-ES" sz="2000" baseline="30000" dirty="0">
                <a:latin typeface="Times New Roman" panose="02020603050405020304" pitchFamily="18" charset="0"/>
                <a:cs typeface="Times New Roman" panose="02020603050405020304" pitchFamily="18" charset="0"/>
              </a:rPr>
              <a:t>-3</a:t>
            </a:r>
            <a:r>
              <a:rPr lang="es-ES" sz="2000" dirty="0">
                <a:latin typeface="Times New Roman" panose="02020603050405020304" pitchFamily="18" charset="0"/>
                <a:cs typeface="Times New Roman" panose="02020603050405020304" pitchFamily="18" charset="0"/>
              </a:rPr>
              <a:t> mbar. </a:t>
            </a:r>
            <a:endParaRPr lang="es-CO" sz="2000" dirty="0">
              <a:latin typeface="Times New Roman" panose="02020603050405020304" pitchFamily="18" charset="0"/>
              <a:cs typeface="Times New Roman" panose="02020603050405020304" pitchFamily="18" charset="0"/>
            </a:endParaRPr>
          </a:p>
          <a:p>
            <a:pPr algn="just"/>
            <a:endParaRPr lang="es-CO"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alt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alt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461</Words>
  <Application>Microsoft Office PowerPoint</Application>
  <PresentationFormat>Personalizado</PresentationFormat>
  <Paragraphs>65</Paragraphs>
  <Slides>1</Slides>
  <Notes>1</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1</vt:i4>
      </vt:variant>
    </vt:vector>
  </HeadingPairs>
  <TitlesOfParts>
    <vt:vector size="7" baseType="lpstr">
      <vt:lpstr>Arial</vt:lpstr>
      <vt:lpstr>Symbol</vt:lpstr>
      <vt:lpstr>Times New Roman</vt:lpstr>
      <vt:lpstr>Wingdings</vt:lpstr>
      <vt:lpstr>Default Design</vt:lpstr>
      <vt:lpstr>CorelDRAW</vt:lpstr>
      <vt:lpstr>Presentación de PowerPoint</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90x180 cm vertical poster template</dc:title>
  <dc:creator>Ethan Shulda;www.postersession.com</dc:creator>
  <cp:keywords>www.postersession.com</cp:keywords>
  <dc:description>©MegaPrint Inc. 2009-2015</dc:description>
  <cp:lastModifiedBy>Margarita Zuluaga Martinez</cp:lastModifiedBy>
  <cp:revision>60</cp:revision>
  <dcterms:created xsi:type="dcterms:W3CDTF">2008-12-04T00:20:37Z</dcterms:created>
  <dcterms:modified xsi:type="dcterms:W3CDTF">2016-05-18T17:15:43Z</dcterms:modified>
</cp:coreProperties>
</file>