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58" r:id="rId6"/>
    <p:sldId id="270" r:id="rId7"/>
    <p:sldId id="271" r:id="rId8"/>
    <p:sldId id="259" r:id="rId9"/>
    <p:sldId id="260" r:id="rId10"/>
    <p:sldId id="272" r:id="rId11"/>
    <p:sldId id="261" r:id="rId12"/>
    <p:sldId id="273" r:id="rId13"/>
    <p:sldId id="262" r:id="rId14"/>
    <p:sldId id="263" r:id="rId15"/>
    <p:sldId id="264" r:id="rId16"/>
    <p:sldId id="265" r:id="rId17"/>
    <p:sldId id="266" r:id="rId18"/>
    <p:sldId id="267" r:id="rId19"/>
    <p:sldId id="274" r:id="rId20"/>
    <p:sldId id="275" r:id="rId2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5F1-A92B-4DFC-ADBE-184B67BCB61D}" type="datetimeFigureOut">
              <a:rPr lang="es-CO" smtClean="0"/>
              <a:t>24/05/2014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7E1-EC65-4110-A5C5-4EB5593B0B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645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5F1-A92B-4DFC-ADBE-184B67BCB61D}" type="datetimeFigureOut">
              <a:rPr lang="es-CO" smtClean="0"/>
              <a:t>24/05/2014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7E1-EC65-4110-A5C5-4EB5593B0B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6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5F1-A92B-4DFC-ADBE-184B67BCB61D}" type="datetimeFigureOut">
              <a:rPr lang="es-CO" smtClean="0"/>
              <a:t>24/05/2014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7E1-EC65-4110-A5C5-4EB5593B0B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143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5F1-A92B-4DFC-ADBE-184B67BCB61D}" type="datetimeFigureOut">
              <a:rPr lang="es-CO" smtClean="0"/>
              <a:t>24/05/2014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7E1-EC65-4110-A5C5-4EB5593B0B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844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5F1-A92B-4DFC-ADBE-184B67BCB61D}" type="datetimeFigureOut">
              <a:rPr lang="es-CO" smtClean="0"/>
              <a:t>24/05/2014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7E1-EC65-4110-A5C5-4EB5593B0B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100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5F1-A92B-4DFC-ADBE-184B67BCB61D}" type="datetimeFigureOut">
              <a:rPr lang="es-CO" smtClean="0"/>
              <a:t>24/05/2014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7E1-EC65-4110-A5C5-4EB5593B0B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21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5F1-A92B-4DFC-ADBE-184B67BCB61D}" type="datetimeFigureOut">
              <a:rPr lang="es-CO" smtClean="0"/>
              <a:t>24/05/2014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7E1-EC65-4110-A5C5-4EB5593B0B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474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5F1-A92B-4DFC-ADBE-184B67BCB61D}" type="datetimeFigureOut">
              <a:rPr lang="es-CO" smtClean="0"/>
              <a:t>24/05/2014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7E1-EC65-4110-A5C5-4EB5593B0B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224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5F1-A92B-4DFC-ADBE-184B67BCB61D}" type="datetimeFigureOut">
              <a:rPr lang="es-CO" smtClean="0"/>
              <a:t>24/05/2014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7E1-EC65-4110-A5C5-4EB5593B0B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773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5F1-A92B-4DFC-ADBE-184B67BCB61D}" type="datetimeFigureOut">
              <a:rPr lang="es-CO" smtClean="0"/>
              <a:t>24/05/2014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7E1-EC65-4110-A5C5-4EB5593B0B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715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5F1-A92B-4DFC-ADBE-184B67BCB61D}" type="datetimeFigureOut">
              <a:rPr lang="es-CO" smtClean="0"/>
              <a:t>24/05/2014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7E1-EC65-4110-A5C5-4EB5593B0B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97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F1-A92B-4DFC-ADBE-184B67BCB61D}" type="datetimeFigureOut">
              <a:rPr lang="es-CO" smtClean="0"/>
              <a:t>24/05/2014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997E1-EC65-4110-A5C5-4EB5593B0B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8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0.png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980728"/>
            <a:ext cx="7200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Fermionic</a:t>
            </a:r>
            <a:r>
              <a:rPr lang="en-US" sz="3600" b="1" dirty="0" smtClean="0">
                <a:solidFill>
                  <a:srgbClr val="FF0000"/>
                </a:solidFill>
              </a:rPr>
              <a:t> and </a:t>
            </a:r>
            <a:r>
              <a:rPr lang="en-US" sz="3600" b="1" dirty="0" err="1" smtClean="0">
                <a:solidFill>
                  <a:srgbClr val="FF0000"/>
                </a:solidFill>
              </a:rPr>
              <a:t>Bosonic</a:t>
            </a:r>
            <a:r>
              <a:rPr lang="en-US" sz="3600" b="1" dirty="0" smtClean="0">
                <a:solidFill>
                  <a:srgbClr val="FF0000"/>
                </a:solidFill>
              </a:rPr>
              <a:t> Concentration in a </a:t>
            </a:r>
            <a:r>
              <a:rPr lang="en-US" sz="3600" b="1" dirty="0" err="1" smtClean="0">
                <a:solidFill>
                  <a:srgbClr val="FF0000"/>
                </a:solidFill>
              </a:rPr>
              <a:t>Translationally</a:t>
            </a:r>
            <a:r>
              <a:rPr lang="en-US" sz="3600" b="1" dirty="0" smtClean="0">
                <a:solidFill>
                  <a:srgbClr val="FF0000"/>
                </a:solidFill>
              </a:rPr>
              <a:t> Invariant Chain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Canonical Typicality and a Different Interpretation to Entropy</a:t>
            </a: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Alejandro Ferrero Botero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Universidad de los Andes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May 26 2014</a:t>
            </a:r>
            <a:endParaRPr lang="en-US" sz="3200" dirty="0"/>
          </a:p>
          <a:p>
            <a:pPr algn="ctr"/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5604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Entropy</a:t>
            </a:r>
            <a:endParaRPr lang="es-CO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macroscopically excited states (the density in the thermodynamic limit is different from zero)</a:t>
            </a:r>
            <a:endParaRPr lang="es-CO" dirty="0"/>
          </a:p>
          <a:p>
            <a:endParaRPr lang="es-C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CuadroTexto"/>
              <p:cNvSpPr txBox="1"/>
              <p:nvPr/>
            </p:nvSpPr>
            <p:spPr>
              <a:xfrm>
                <a:off x="1966748" y="2636912"/>
                <a:ext cx="1065668" cy="52322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𝑉</m:t>
                      </m:r>
                    </m:oMath>
                  </m:oMathPara>
                </a14:m>
                <a:endParaRPr lang="es-CO" sz="2800" dirty="0"/>
              </a:p>
            </p:txBody>
          </p:sp>
        </mc:Choice>
        <mc:Fallback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6748" y="2636912"/>
                <a:ext cx="106566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Elipse"/>
          <p:cNvSpPr/>
          <p:nvPr/>
        </p:nvSpPr>
        <p:spPr>
          <a:xfrm>
            <a:off x="2499582" y="3359362"/>
            <a:ext cx="1800200" cy="170177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5 CuadroTexto"/>
              <p:cNvSpPr txBox="1"/>
              <p:nvPr/>
            </p:nvSpPr>
            <p:spPr>
              <a:xfrm>
                <a:off x="4644008" y="4031486"/>
                <a:ext cx="1446102" cy="52322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CO" sz="2800" dirty="0"/>
              </a:p>
            </p:txBody>
          </p:sp>
        </mc:Choice>
        <mc:Fallback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031486"/>
                <a:ext cx="144610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7 CuadroTexto"/>
              <p:cNvSpPr txBox="1"/>
              <p:nvPr/>
            </p:nvSpPr>
            <p:spPr>
              <a:xfrm>
                <a:off x="2788403" y="5605436"/>
                <a:ext cx="3711209" cy="64633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𝑛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≠0         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→∞</m:t>
                      </m:r>
                    </m:oMath>
                  </m:oMathPara>
                </a14:m>
                <a:endParaRPr lang="es-CO" sz="3600" dirty="0"/>
              </a:p>
            </p:txBody>
          </p:sp>
        </mc:Choice>
        <mc:Fallback>
          <p:sp>
            <p:nvSpPr>
              <p:cNvPr id="8" name="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403" y="5605436"/>
                <a:ext cx="3711209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68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Model (Chain of length </a:t>
            </a:r>
            <a:r>
              <a:rPr lang="en-US" sz="3600" b="1" i="1" dirty="0" smtClean="0">
                <a:solidFill>
                  <a:srgbClr val="FF0000"/>
                </a:solidFill>
              </a:rPr>
              <a:t>N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endParaRPr lang="es-CO" sz="36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708920"/>
            <a:ext cx="286702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49816"/>
            <a:ext cx="7183001" cy="895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414020"/>
            <a:ext cx="4104456" cy="130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491880" y="2564904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Fourier Transform + </a:t>
            </a:r>
            <a:r>
              <a:rPr lang="en-US" sz="2800" dirty="0" err="1" smtClean="0"/>
              <a:t>Bogoliubov</a:t>
            </a:r>
            <a:r>
              <a:rPr lang="en-US" sz="2800" dirty="0" smtClean="0"/>
              <a:t> transformation</a:t>
            </a:r>
            <a:endParaRPr lang="es-CO" sz="28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99895"/>
            <a:ext cx="328433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74" y="5661248"/>
            <a:ext cx="2861554" cy="96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6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Model (Chain of length </a:t>
            </a:r>
            <a:r>
              <a:rPr lang="en-US" sz="3600" b="1" i="1" dirty="0">
                <a:solidFill>
                  <a:srgbClr val="FF0000"/>
                </a:solidFill>
              </a:rPr>
              <a:t>L</a:t>
            </a:r>
            <a:r>
              <a:rPr lang="en-US" sz="3600" dirty="0">
                <a:solidFill>
                  <a:srgbClr val="FF0000"/>
                </a:solidFill>
              </a:rPr>
              <a:t>)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the Hamiltonian of a </a:t>
            </a:r>
          </a:p>
          <a:p>
            <a:pPr marL="0" indent="0">
              <a:buNone/>
            </a:pPr>
            <a:r>
              <a:rPr lang="en-US" dirty="0" smtClean="0"/>
              <a:t>sub-chain of length </a:t>
            </a:r>
            <a:r>
              <a:rPr lang="en-US" i="1" dirty="0" smtClean="0">
                <a:solidFill>
                  <a:srgbClr val="FF0000"/>
                </a:solidFill>
              </a:rPr>
              <a:t>L </a:t>
            </a:r>
            <a:r>
              <a:rPr lang="en-US" dirty="0" smtClean="0"/>
              <a:t>the </a:t>
            </a:r>
          </a:p>
          <a:p>
            <a:pPr marL="0" indent="0">
              <a:buNone/>
            </a:pPr>
            <a:r>
              <a:rPr lang="en-US" dirty="0" smtClean="0"/>
              <a:t>same than that of length</a:t>
            </a:r>
            <a:r>
              <a:rPr lang="en-US" i="1" dirty="0" smtClean="0">
                <a:solidFill>
                  <a:srgbClr val="FF0000"/>
                </a:solidFill>
              </a:rPr>
              <a:t> N </a:t>
            </a:r>
          </a:p>
          <a:p>
            <a:pPr marL="0" indent="0">
              <a:buNone/>
            </a:pPr>
            <a:r>
              <a:rPr lang="en-US" dirty="0" smtClean="0"/>
              <a:t>restricted to the sub-chain?</a:t>
            </a:r>
            <a:endParaRPr lang="es-CO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38986"/>
            <a:ext cx="4464355" cy="131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69160"/>
            <a:ext cx="3889188" cy="871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292080" y="5005045"/>
            <a:ext cx="32403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Usual definition</a:t>
            </a:r>
          </a:p>
          <a:p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5254558" y="6002124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Alternative definition</a:t>
            </a:r>
            <a:endParaRPr lang="es-CO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582" y="1628800"/>
            <a:ext cx="3240360" cy="304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7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Model (Chain of length </a:t>
            </a:r>
            <a:r>
              <a:rPr lang="en-US" sz="3600" b="1" i="1" dirty="0" smtClean="0">
                <a:solidFill>
                  <a:srgbClr val="FF0000"/>
                </a:solidFill>
              </a:rPr>
              <a:t>L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endParaRPr lang="es-CO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37783"/>
            <a:ext cx="3240360" cy="304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3" y="2051478"/>
            <a:ext cx="3255428" cy="915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834" y="1628800"/>
            <a:ext cx="5206166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916" y="3233235"/>
            <a:ext cx="4570523" cy="344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2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Deviations from sample average</a:t>
            </a:r>
            <a:endParaRPr lang="es-CO" sz="40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54188"/>
            <a:ext cx="4352405" cy="986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74145"/>
            <a:ext cx="6027076" cy="890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964" y="4725144"/>
            <a:ext cx="347389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70571"/>
            <a:ext cx="1872208" cy="73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4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Bosonic</a:t>
            </a:r>
            <a:r>
              <a:rPr lang="en-US" sz="3600" dirty="0" smtClean="0">
                <a:solidFill>
                  <a:srgbClr val="FF0000"/>
                </a:solidFill>
              </a:rPr>
              <a:t> and </a:t>
            </a:r>
            <a:r>
              <a:rPr lang="en-US" sz="3600" dirty="0" err="1" smtClean="0">
                <a:solidFill>
                  <a:srgbClr val="FF0000"/>
                </a:solidFill>
              </a:rPr>
              <a:t>Fermionic</a:t>
            </a:r>
            <a:r>
              <a:rPr lang="en-US" sz="3600" dirty="0" smtClean="0">
                <a:solidFill>
                  <a:srgbClr val="FF0000"/>
                </a:solidFill>
              </a:rPr>
              <a:t> Concentration</a:t>
            </a:r>
            <a:endParaRPr lang="es-CO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 function: quasi-probability distribution in phase space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Density Matrix: Describes the thermal state of a particular system</a:t>
            </a:r>
          </a:p>
          <a:p>
            <a:endParaRPr lang="es-CO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69" y="2780928"/>
            <a:ext cx="4894649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69" y="5733256"/>
            <a:ext cx="5806603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68" y="3511923"/>
            <a:ext cx="3335799" cy="661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620522" y="3611664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the sub-chain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4618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Bosons</a:t>
            </a:r>
            <a:endParaRPr lang="es-CO" sz="3600" dirty="0">
              <a:solidFill>
                <a:srgbClr val="FF00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83" y="1568029"/>
            <a:ext cx="5674571" cy="107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82" y="2850454"/>
            <a:ext cx="6913322" cy="105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91" y="4149081"/>
            <a:ext cx="5392987" cy="25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069554" y="4873044"/>
            <a:ext cx="27509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Expansion</a:t>
            </a:r>
          </a:p>
          <a:p>
            <a:pPr algn="ctr"/>
            <a:r>
              <a:rPr lang="en-US" sz="3200" dirty="0" smtClean="0"/>
              <a:t>In </a:t>
            </a:r>
            <a:r>
              <a:rPr lang="en-US" sz="3200" dirty="0" err="1" smtClean="0"/>
              <a:t>Cumulants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385259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Example</a:t>
            </a:r>
            <a:endParaRPr lang="es-CO" sz="3600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1268760"/>
            <a:ext cx="855345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21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Order of the </a:t>
            </a:r>
            <a:r>
              <a:rPr lang="en-US" sz="3600" dirty="0" err="1" smtClean="0">
                <a:solidFill>
                  <a:srgbClr val="FF0000"/>
                </a:solidFill>
              </a:rPr>
              <a:t>Cumulants</a:t>
            </a:r>
            <a:endParaRPr lang="es-CO" sz="3600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551" y="4976790"/>
            <a:ext cx="5256584" cy="146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03" y="1602725"/>
            <a:ext cx="1944216" cy="2023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03" y="3789040"/>
            <a:ext cx="4474680" cy="8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4427984" y="2055695"/>
                <a:ext cx="1849411" cy="584775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3200" i="1" smtClean="0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𝑂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(1/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s-CO" sz="3200" dirty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055695"/>
                <a:ext cx="1849411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91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Fermions</a:t>
            </a:r>
            <a:endParaRPr lang="es-CO" sz="3600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97" y="1412776"/>
            <a:ext cx="732733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829" y="4149080"/>
            <a:ext cx="394549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227" y="5157192"/>
            <a:ext cx="5256584" cy="146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6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Canonical and </a:t>
            </a:r>
            <a:r>
              <a:rPr lang="en-US" sz="3600" dirty="0" err="1" smtClean="0">
                <a:solidFill>
                  <a:srgbClr val="FF0000"/>
                </a:solidFill>
              </a:rPr>
              <a:t>Microcanonical</a:t>
            </a:r>
            <a:r>
              <a:rPr lang="en-US" sz="3600" dirty="0" smtClean="0">
                <a:solidFill>
                  <a:srgbClr val="FF0000"/>
                </a:solidFill>
              </a:rPr>
              <a:t> Ensembles</a:t>
            </a:r>
            <a:endParaRPr lang="es-CO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340768"/>
                <a:ext cx="8229600" cy="499715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Obtained from averaging over a very large amount of possible states;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~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23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A consequence of the law of large numbers and the central limit </a:t>
                </a:r>
                <a:r>
                  <a:rPr lang="en-US" dirty="0" smtClean="0"/>
                  <a:t>theorem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    LLL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340768"/>
                <a:ext cx="8229600" cy="4997152"/>
              </a:xfrm>
              <a:blipFill rotWithShape="1">
                <a:blip r:embed="rId2"/>
                <a:stretch>
                  <a:fillRect l="-1704" t="-158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645025"/>
            <a:ext cx="944800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7 CuadroTexto"/>
              <p:cNvSpPr txBox="1"/>
              <p:nvPr/>
            </p:nvSpPr>
            <p:spPr>
              <a:xfrm>
                <a:off x="3203848" y="3861048"/>
                <a:ext cx="51845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1, 2, 3, 4, 5, 6.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=3.5</m:t>
                    </m:r>
                  </m:oMath>
                </a14:m>
                <a:r>
                  <a:rPr lang="en-US" sz="2400" dirty="0" smtClean="0"/>
                  <a:t>     &lt; </a:t>
                </a:r>
                <a:r>
                  <a:rPr lang="en-US" sz="2400" i="1" dirty="0" smtClean="0"/>
                  <a:t>x</a:t>
                </a:r>
                <a:r>
                  <a:rPr lang="en-US" sz="2400" dirty="0" smtClean="0"/>
                  <a:t> &gt; = ??  </a:t>
                </a:r>
              </a:p>
              <a:p>
                <a:r>
                  <a:rPr lang="el-GR" sz="2400" dirty="0" smtClean="0">
                    <a:latin typeface="Calibri"/>
                    <a:cs typeface="Calibri"/>
                  </a:rPr>
                  <a:t>Δ</a:t>
                </a:r>
                <a:r>
                  <a:rPr lang="en-US" sz="2400" i="1" dirty="0" smtClean="0">
                    <a:latin typeface="Calibri"/>
                    <a:cs typeface="Calibri"/>
                  </a:rPr>
                  <a:t>x -&gt; </a:t>
                </a:r>
                <a:r>
                  <a:rPr lang="en-US" sz="2400" dirty="0" smtClean="0">
                    <a:latin typeface="Calibri"/>
                    <a:cs typeface="Calibri"/>
                  </a:rPr>
                  <a:t>large</a:t>
                </a:r>
                <a:endParaRPr lang="es-CO" sz="2400" dirty="0"/>
              </a:p>
            </p:txBody>
          </p:sp>
        </mc:Choice>
        <mc:Fallback>
          <p:sp>
            <p:nvSpPr>
              <p:cNvPr id="8" name="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861048"/>
                <a:ext cx="5184576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1882" t="-5839" b="-1532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97152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11 CuadroTexto"/>
              <p:cNvSpPr txBox="1"/>
              <p:nvPr/>
            </p:nvSpPr>
            <p:spPr>
              <a:xfrm>
                <a:off x="3356248" y="4869160"/>
                <a:ext cx="51845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1, 2, 3, 4, 5, 6.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=3.5</m:t>
                    </m:r>
                  </m:oMath>
                </a14:m>
                <a:r>
                  <a:rPr lang="en-US" sz="2400" dirty="0" smtClean="0"/>
                  <a:t>     &lt; </a:t>
                </a:r>
                <a:r>
                  <a:rPr lang="en-US" sz="2400" i="1" dirty="0" smtClean="0"/>
                  <a:t>x</a:t>
                </a:r>
                <a:r>
                  <a:rPr lang="en-US" sz="2400" dirty="0" smtClean="0"/>
                  <a:t> &gt; -&gt; 3.5  </a:t>
                </a:r>
              </a:p>
              <a:p>
                <a:r>
                  <a:rPr lang="el-GR" sz="2400" dirty="0" smtClean="0">
                    <a:latin typeface="Calibri"/>
                    <a:cs typeface="Calibri"/>
                  </a:rPr>
                  <a:t>Δ</a:t>
                </a:r>
                <a:r>
                  <a:rPr lang="en-US" sz="2400" i="1" dirty="0" smtClean="0">
                    <a:latin typeface="Calibri"/>
                    <a:cs typeface="Calibri"/>
                  </a:rPr>
                  <a:t>x -&gt; </a:t>
                </a:r>
                <a:r>
                  <a:rPr lang="en-US" sz="2400" dirty="0" smtClean="0">
                    <a:latin typeface="Calibri"/>
                    <a:cs typeface="Calibri"/>
                  </a:rPr>
                  <a:t>decreases</a:t>
                </a:r>
                <a:endParaRPr lang="es-CO" sz="2400" dirty="0"/>
              </a:p>
            </p:txBody>
          </p:sp>
        </mc:Choice>
        <mc:Fallback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248" y="4869160"/>
                <a:ext cx="5184576" cy="830997"/>
              </a:xfrm>
              <a:prstGeom prst="rect">
                <a:avLst/>
              </a:prstGeom>
              <a:blipFill rotWithShape="1">
                <a:blip r:embed="rId6"/>
                <a:stretch>
                  <a:fillRect l="-1882" t="-5882" b="-1617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12 CuadroTexto"/>
              <p:cNvSpPr txBox="1"/>
              <p:nvPr/>
            </p:nvSpPr>
            <p:spPr>
              <a:xfrm>
                <a:off x="3356248" y="5838363"/>
                <a:ext cx="5184576" cy="1005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=3.5</m:t>
                    </m:r>
                  </m:oMath>
                </a14:m>
                <a:r>
                  <a:rPr lang="en-US" sz="2400" dirty="0" smtClean="0"/>
                  <a:t>     &lt; </a:t>
                </a:r>
                <a:r>
                  <a:rPr lang="en-US" sz="2400" i="1" dirty="0" smtClean="0"/>
                  <a:t>x</a:t>
                </a:r>
                <a:r>
                  <a:rPr lang="en-US" sz="2400" dirty="0" smtClean="0"/>
                  <a:t> &gt;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 smtClean="0"/>
                  <a:t>  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𝑁</m:t>
                    </m:r>
                    <m:r>
                      <a:rPr lang="en-US" sz="2400" b="0" i="1" dirty="0" smtClean="0">
                        <a:latin typeface="Cambria Math"/>
                      </a:rPr>
                      <m:t>→∞</m:t>
                    </m:r>
                  </m:oMath>
                </a14:m>
                <a:endParaRPr lang="en-US" sz="2400" dirty="0" smtClean="0"/>
              </a:p>
              <a:p>
                <a:endParaRPr lang="es-CO" sz="2400" dirty="0"/>
              </a:p>
            </p:txBody>
          </p:sp>
        </mc:Choice>
        <mc:Fallback>
          <p:sp>
            <p:nvSpPr>
              <p:cNvPr id="13" name="1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248" y="5838363"/>
                <a:ext cx="5184576" cy="100566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991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Conclusions</a:t>
            </a:r>
            <a:endParaRPr lang="es-CO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Canonical typicality is satisfied in our model</a:t>
            </a:r>
          </a:p>
          <a:p>
            <a:r>
              <a:rPr lang="en-US" dirty="0" smtClean="0"/>
              <a:t>Local states are </a:t>
            </a:r>
            <a:r>
              <a:rPr lang="en-US" dirty="0" err="1" smtClean="0"/>
              <a:t>gaussian</a:t>
            </a:r>
            <a:r>
              <a:rPr lang="en-US" dirty="0" smtClean="0"/>
              <a:t> by nature, not because of some mathematical properties</a:t>
            </a:r>
          </a:p>
          <a:p>
            <a:r>
              <a:rPr lang="en-US" dirty="0" smtClean="0"/>
              <a:t>The deviation of local states from canonical representation is very small</a:t>
            </a:r>
          </a:p>
          <a:p>
            <a:r>
              <a:rPr lang="en-US" dirty="0" smtClean="0"/>
              <a:t>A different interpretation to the concept of entropy can by applied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6559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Canonical and </a:t>
            </a:r>
            <a:r>
              <a:rPr lang="en-US" sz="3600" dirty="0" err="1">
                <a:solidFill>
                  <a:srgbClr val="FF0000"/>
                </a:solidFill>
              </a:rPr>
              <a:t>Microcanonical</a:t>
            </a:r>
            <a:r>
              <a:rPr lang="en-US" sz="3600" dirty="0">
                <a:solidFill>
                  <a:srgbClr val="FF0000"/>
                </a:solidFill>
              </a:rPr>
              <a:t> Ensembles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CLT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CO" dirty="0">
              <a:solidFill>
                <a:srgbClr val="0000FF"/>
              </a:solidFill>
            </a:endParaRPr>
          </a:p>
          <a:p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36912"/>
            <a:ext cx="3795886" cy="262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5009"/>
            <a:ext cx="3096344" cy="30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4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Canonical and </a:t>
            </a:r>
            <a:r>
              <a:rPr lang="en-US" sz="3600" dirty="0" err="1">
                <a:solidFill>
                  <a:srgbClr val="FF0000"/>
                </a:solidFill>
              </a:rPr>
              <a:t>Microcanonical</a:t>
            </a:r>
            <a:r>
              <a:rPr lang="en-US" sz="3600" dirty="0">
                <a:solidFill>
                  <a:srgbClr val="FF0000"/>
                </a:solidFill>
              </a:rPr>
              <a:t> Ensembles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full system </a:t>
            </a:r>
            <a:r>
              <a:rPr lang="en-US" i="1" dirty="0">
                <a:solidFill>
                  <a:srgbClr val="0000FF"/>
                </a:solidFill>
              </a:rPr>
              <a:t>A</a:t>
            </a:r>
            <a:r>
              <a:rPr lang="en-US" i="1" dirty="0"/>
              <a:t> + </a:t>
            </a:r>
            <a:r>
              <a:rPr lang="en-US" i="1" dirty="0">
                <a:solidFill>
                  <a:srgbClr val="0000FF"/>
                </a:solidFill>
              </a:rPr>
              <a:t>B</a:t>
            </a:r>
            <a:r>
              <a:rPr lang="en-US" i="1" dirty="0"/>
              <a:t>, A </a:t>
            </a:r>
            <a:r>
              <a:rPr lang="en-US" dirty="0"/>
              <a:t>-&gt;</a:t>
            </a:r>
            <a:r>
              <a:rPr lang="en-US" i="1" dirty="0"/>
              <a:t> </a:t>
            </a:r>
            <a:r>
              <a:rPr lang="en-US" dirty="0"/>
              <a:t>subsystem </a:t>
            </a:r>
            <a:r>
              <a:rPr lang="en-US" i="1" dirty="0"/>
              <a:t>B </a:t>
            </a:r>
            <a:r>
              <a:rPr lang="en-US" dirty="0"/>
              <a:t>-&gt; thermal bath, the distribution of states in </a:t>
            </a:r>
            <a:r>
              <a:rPr lang="en-US" i="1" dirty="0"/>
              <a:t>A</a:t>
            </a:r>
            <a:r>
              <a:rPr lang="en-US" dirty="0"/>
              <a:t> are </a:t>
            </a:r>
            <a:r>
              <a:rPr lang="en-US" dirty="0" err="1"/>
              <a:t>gaussian</a:t>
            </a:r>
            <a:r>
              <a:rPr lang="en-US" dirty="0"/>
              <a:t> (thermodynamic view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   (</a:t>
            </a:r>
            <a:r>
              <a:rPr lang="en-US" dirty="0" smtClean="0">
                <a:solidFill>
                  <a:srgbClr val="FF0000"/>
                </a:solidFill>
              </a:rPr>
              <a:t>Mathematical Reasons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s-CO" dirty="0"/>
          </a:p>
        </p:txBody>
      </p:sp>
      <p:sp>
        <p:nvSpPr>
          <p:cNvPr id="4" name="3 Elipse"/>
          <p:cNvSpPr/>
          <p:nvPr/>
        </p:nvSpPr>
        <p:spPr>
          <a:xfrm>
            <a:off x="1306844" y="4437112"/>
            <a:ext cx="3456384" cy="151216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Elipse"/>
          <p:cNvSpPr/>
          <p:nvPr/>
        </p:nvSpPr>
        <p:spPr>
          <a:xfrm>
            <a:off x="2314956" y="4877245"/>
            <a:ext cx="1440160" cy="72008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2819012" y="495757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A</a:t>
            </a:r>
            <a:endParaRPr lang="es-CO" i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691680" y="495757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B</a:t>
            </a:r>
            <a:endParaRPr lang="es-CO" i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446" y="4625809"/>
            <a:ext cx="2680607" cy="1115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89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Entropy and Second Law of Thermodynamics</a:t>
            </a:r>
            <a:endParaRPr lang="es-CO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Lack of information over the configuration of a system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s-CO" i="1" dirty="0">
              <a:solidFill>
                <a:srgbClr val="0000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398" y="2817350"/>
            <a:ext cx="4680520" cy="350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02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Entropy and Second Law of Thermodynamics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 of the disorder of a </a:t>
            </a:r>
            <a:r>
              <a:rPr lang="en-US" dirty="0" smtClean="0"/>
              <a:t>system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s-CO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3056"/>
            <a:ext cx="74009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755576" y="2924944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Disordered</a:t>
            </a:r>
          </a:p>
          <a:p>
            <a:pPr algn="ctr"/>
            <a:r>
              <a:rPr lang="en-US" sz="2800" dirty="0" smtClean="0"/>
              <a:t>More likely</a:t>
            </a:r>
            <a:endParaRPr lang="es-CO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844133" y="2926401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Ordered</a:t>
            </a:r>
          </a:p>
          <a:p>
            <a:pPr algn="ctr"/>
            <a:r>
              <a:rPr lang="en-US" sz="2800" dirty="0" smtClean="0"/>
              <a:t>Less likely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56060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Entropy and Second Law of Thermodynamics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dirty="0"/>
              <a:t>Not quite an extensive property</a:t>
            </a:r>
          </a:p>
          <a:p>
            <a:pPr marL="0" indent="0">
              <a:buNone/>
            </a:pPr>
            <a:r>
              <a:rPr lang="en-US" dirty="0"/>
              <a:t>    not </a:t>
            </a:r>
            <a:r>
              <a:rPr lang="en-US" i="1" dirty="0"/>
              <a:t>macroscopically excited states </a:t>
            </a:r>
            <a:r>
              <a:rPr lang="en-US" dirty="0">
                <a:solidFill>
                  <a:srgbClr val="0000FF"/>
                </a:solidFill>
              </a:rPr>
              <a:t>ground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   states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The state of the entire Universe is completely unknown</a:t>
            </a:r>
          </a:p>
          <a:p>
            <a:endParaRPr lang="es-C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CuadroTexto"/>
              <p:cNvSpPr txBox="1"/>
              <p:nvPr/>
            </p:nvSpPr>
            <p:spPr>
              <a:xfrm>
                <a:off x="6384807" y="1628800"/>
                <a:ext cx="1065668" cy="52322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s-CO" sz="2800" dirty="0"/>
              </a:p>
            </p:txBody>
          </p:sp>
        </mc:Choice>
        <mc:Fallback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807" y="1628800"/>
                <a:ext cx="106566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Elipse"/>
          <p:cNvSpPr/>
          <p:nvPr/>
        </p:nvSpPr>
        <p:spPr>
          <a:xfrm>
            <a:off x="2987824" y="2996952"/>
            <a:ext cx="1224136" cy="1197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5 CuadroTexto"/>
              <p:cNvSpPr txBox="1"/>
              <p:nvPr/>
            </p:nvSpPr>
            <p:spPr>
              <a:xfrm>
                <a:off x="4644008" y="3334199"/>
                <a:ext cx="1446102" cy="52322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s-CO" sz="2800" dirty="0"/>
              </a:p>
            </p:txBody>
          </p:sp>
        </mc:Choice>
        <mc:Fallback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334199"/>
                <a:ext cx="144610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635" y="5157192"/>
            <a:ext cx="291465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6414004" y="5584299"/>
            <a:ext cx="8963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???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4746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Canonical Typicality</a:t>
            </a:r>
            <a:endParaRPr lang="es-CO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canonical state distribution of is a generic property of practically all subsystems </a:t>
            </a:r>
            <a:r>
              <a:rPr lang="en-US" i="1" dirty="0" smtClean="0">
                <a:solidFill>
                  <a:srgbClr val="0000FF"/>
                </a:solidFill>
              </a:rPr>
              <a:t>A</a:t>
            </a:r>
            <a:r>
              <a:rPr lang="en-US" i="1" dirty="0" smtClean="0"/>
              <a:t> of sufficiently enough high dimension</a:t>
            </a:r>
          </a:p>
          <a:p>
            <a:r>
              <a:rPr lang="en-US" dirty="0" smtClean="0"/>
              <a:t>Almost any state that we choose is typical or very close to a </a:t>
            </a:r>
            <a:r>
              <a:rPr lang="en-US" dirty="0" err="1" smtClean="0"/>
              <a:t>gaussian</a:t>
            </a:r>
            <a:r>
              <a:rPr lang="en-US" dirty="0" smtClean="0"/>
              <a:t> </a:t>
            </a:r>
            <a:r>
              <a:rPr lang="en-US" dirty="0" smtClean="0"/>
              <a:t>distribution </a:t>
            </a:r>
          </a:p>
          <a:p>
            <a:pPr marL="0" indent="0">
              <a:buNone/>
            </a:pPr>
            <a:r>
              <a:rPr lang="en-US" dirty="0" smtClean="0"/>
              <a:t>   (</a:t>
            </a:r>
            <a:r>
              <a:rPr lang="en-US" dirty="0" smtClean="0">
                <a:solidFill>
                  <a:srgbClr val="FF0000"/>
                </a:solidFill>
              </a:rPr>
              <a:t>Not a mathematical property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s-CO" dirty="0"/>
          </a:p>
        </p:txBody>
      </p:sp>
      <p:sp>
        <p:nvSpPr>
          <p:cNvPr id="4" name="3 Elipse"/>
          <p:cNvSpPr/>
          <p:nvPr/>
        </p:nvSpPr>
        <p:spPr>
          <a:xfrm>
            <a:off x="683568" y="5085184"/>
            <a:ext cx="3456384" cy="151216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Elipse"/>
          <p:cNvSpPr/>
          <p:nvPr/>
        </p:nvSpPr>
        <p:spPr>
          <a:xfrm>
            <a:off x="1691680" y="5517232"/>
            <a:ext cx="1440160" cy="72008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2195736" y="558052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A</a:t>
            </a:r>
            <a:endParaRPr lang="es-CO" i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043608" y="558052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B</a:t>
            </a:r>
            <a:endParaRPr lang="es-CO" i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870" y="5282212"/>
            <a:ext cx="2468126" cy="102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9 Conector recto de flecha"/>
          <p:cNvCxnSpPr/>
          <p:nvPr/>
        </p:nvCxnSpPr>
        <p:spPr>
          <a:xfrm flipV="1">
            <a:off x="2771800" y="5274825"/>
            <a:ext cx="1728192" cy="45843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V="1">
            <a:off x="2843808" y="5761175"/>
            <a:ext cx="1728192" cy="4408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2771800" y="6008848"/>
            <a:ext cx="1872208" cy="1564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556647"/>
            <a:ext cx="1179473" cy="464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14 CuadroTexto"/>
              <p:cNvSpPr txBox="1"/>
              <p:nvPr/>
            </p:nvSpPr>
            <p:spPr>
              <a:xfrm>
                <a:off x="7251996" y="5579948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s-CO" dirty="0"/>
              </a:p>
            </p:txBody>
          </p:sp>
        </mc:Choice>
        <mc:Fallback>
          <p:sp>
            <p:nvSpPr>
              <p:cNvPr id="15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996" y="5579948"/>
                <a:ext cx="41069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336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Entropy</a:t>
            </a:r>
            <a:endParaRPr lang="es-CO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come from a lack of information. Entanglement of </a:t>
            </a:r>
            <a:r>
              <a:rPr lang="en-US" i="1" dirty="0" smtClean="0">
                <a:solidFill>
                  <a:srgbClr val="0000FF"/>
                </a:solidFill>
              </a:rPr>
              <a:t>A</a:t>
            </a:r>
            <a:r>
              <a:rPr lang="en-US" i="1" dirty="0" smtClean="0"/>
              <a:t> </a:t>
            </a:r>
            <a:r>
              <a:rPr lang="en-US" dirty="0" smtClean="0"/>
              <a:t>with the entire Universe.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Universe</a:t>
            </a:r>
            <a:r>
              <a:rPr lang="en-US" dirty="0" smtClean="0"/>
              <a:t> is in a particular unknown </a:t>
            </a:r>
            <a:r>
              <a:rPr lang="en-US" dirty="0" smtClean="0">
                <a:solidFill>
                  <a:srgbClr val="0000FF"/>
                </a:solidFill>
              </a:rPr>
              <a:t>pure state </a:t>
            </a:r>
            <a:r>
              <a:rPr lang="en-US" dirty="0" smtClean="0"/>
              <a:t>-&gt; zero entropy. Can the other pure state configurations contribute to the total entropy</a:t>
            </a:r>
            <a:r>
              <a:rPr lang="en-US" dirty="0" smtClean="0"/>
              <a:t>?</a:t>
            </a:r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437112"/>
            <a:ext cx="3888432" cy="2083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CuadroTexto"/>
              <p:cNvSpPr txBox="1"/>
              <p:nvPr/>
            </p:nvSpPr>
            <p:spPr>
              <a:xfrm>
                <a:off x="5116907" y="4549676"/>
                <a:ext cx="1789914" cy="2769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2400" dirty="0" smtClean="0"/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40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&gt;&lt;</m:t>
                    </m:r>
                    <m:sSub>
                      <m:sSubPr>
                        <m:ctrlPr>
                          <a:rPr lang="es-CO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|</m:t>
                    </m:r>
                  </m:oMath>
                </a14:m>
                <a:endParaRPr lang="es-CO" sz="2400" dirty="0" smtClean="0"/>
              </a:p>
              <a:p>
                <a:r>
                  <a:rPr lang="es-CO" sz="2400" dirty="0"/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&gt;&lt;</m:t>
                    </m:r>
                    <m:sSub>
                      <m:sSubPr>
                        <m:ctrlPr>
                          <a:rPr lang="es-CO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|</m:t>
                    </m:r>
                  </m:oMath>
                </a14:m>
                <a:endParaRPr lang="es-CO" sz="2400" dirty="0"/>
              </a:p>
              <a:p>
                <a:r>
                  <a:rPr lang="es-CO" sz="2400" dirty="0"/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&gt;&lt;</m:t>
                    </m:r>
                    <m:sSub>
                      <m:sSubPr>
                        <m:ctrlPr>
                          <a:rPr lang="es-CO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|</m:t>
                    </m:r>
                  </m:oMath>
                </a14:m>
                <a:endParaRPr lang="en-US" sz="24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400" i="1" smtClean="0">
                          <a:latin typeface="Cambria Math"/>
                          <a:ea typeface="Cambria Math"/>
                        </a:rPr>
                        <m:t>∶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       ∶</m:t>
                      </m:r>
                    </m:oMath>
                  </m:oMathPara>
                </a14:m>
                <a:endParaRPr lang="es-CO" sz="2400" dirty="0"/>
              </a:p>
              <a:p>
                <a:r>
                  <a:rPr lang="es-CO" sz="2400" dirty="0"/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&gt;&lt;</m:t>
                    </m:r>
                    <m:sSub>
                      <m:sSubPr>
                        <m:ctrlPr>
                          <a:rPr lang="es-CO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O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|</m:t>
                    </m:r>
                  </m:oMath>
                </a14:m>
                <a:endParaRPr lang="es-CO" sz="2400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s-CO" dirty="0"/>
              </a:p>
            </p:txBody>
          </p:sp>
        </mc:Choice>
        <mc:Fallback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907" y="4549676"/>
                <a:ext cx="1789914" cy="2769989"/>
              </a:xfrm>
              <a:prstGeom prst="rect">
                <a:avLst/>
              </a:prstGeom>
              <a:blipFill rotWithShape="1">
                <a:blip r:embed="rId3"/>
                <a:stretch>
                  <a:fillRect l="-5102" t="-1758" r="-204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38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550</Words>
  <Application>Microsoft Office PowerPoint</Application>
  <PresentationFormat>Presentación en pantalla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Canonical and Microcanonical Ensembles</vt:lpstr>
      <vt:lpstr>Canonical and Microcanonical Ensembles</vt:lpstr>
      <vt:lpstr>Canonical and Microcanonical Ensembles</vt:lpstr>
      <vt:lpstr>Entropy and Second Law of Thermodynamics</vt:lpstr>
      <vt:lpstr>Entropy and Second Law of Thermodynamics</vt:lpstr>
      <vt:lpstr>Entropy and Second Law of Thermodynamics</vt:lpstr>
      <vt:lpstr>Canonical Typicality</vt:lpstr>
      <vt:lpstr>Entropy</vt:lpstr>
      <vt:lpstr>Entropy</vt:lpstr>
      <vt:lpstr>Model (Chain of length N)</vt:lpstr>
      <vt:lpstr>Model (Chain of length L)</vt:lpstr>
      <vt:lpstr>Model (Chain of length L)</vt:lpstr>
      <vt:lpstr>Deviations from sample average</vt:lpstr>
      <vt:lpstr>Bosonic and Fermionic Concentration</vt:lpstr>
      <vt:lpstr>Bosons</vt:lpstr>
      <vt:lpstr>Example</vt:lpstr>
      <vt:lpstr>Order of the Cumulants</vt:lpstr>
      <vt:lpstr>Fermions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46</cp:revision>
  <dcterms:created xsi:type="dcterms:W3CDTF">2014-05-22T18:59:19Z</dcterms:created>
  <dcterms:modified xsi:type="dcterms:W3CDTF">2014-05-25T18:42:01Z</dcterms:modified>
</cp:coreProperties>
</file>