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Default Extension="gif" ContentType="image/gif"/>
  <Override PartName="/ppt/diagrams/drawing8.xml" ContentType="application/vnd.ms-office.drawingml.diagramDrawing+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notesSlides/notesSlide5.xml" ContentType="application/vnd.openxmlformats-officedocument.presentationml.notesSlide+xml"/>
  <Override PartName="/ppt/diagrams/layout11.xml" ContentType="application/vnd.openxmlformats-officedocument.drawingml.diagram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Default Extension="jpeg" ContentType="image/jpeg"/>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Lst>
  <p:notesMasterIdLst>
    <p:notesMasterId r:id="rId97"/>
  </p:notesMasterIdLst>
  <p:sldIdLst>
    <p:sldId id="266" r:id="rId4"/>
    <p:sldId id="378" r:id="rId5"/>
    <p:sldId id="382" r:id="rId6"/>
    <p:sldId id="414" r:id="rId7"/>
    <p:sldId id="429" r:id="rId8"/>
    <p:sldId id="430" r:id="rId9"/>
    <p:sldId id="422" r:id="rId10"/>
    <p:sldId id="383" r:id="rId11"/>
    <p:sldId id="432" r:id="rId12"/>
    <p:sldId id="433" r:id="rId13"/>
    <p:sldId id="434" r:id="rId14"/>
    <p:sldId id="421" r:id="rId15"/>
    <p:sldId id="436" r:id="rId16"/>
    <p:sldId id="435" r:id="rId17"/>
    <p:sldId id="387" r:id="rId18"/>
    <p:sldId id="445" r:id="rId19"/>
    <p:sldId id="424" r:id="rId20"/>
    <p:sldId id="279" r:id="rId21"/>
    <p:sldId id="380" r:id="rId22"/>
    <p:sldId id="437" r:id="rId23"/>
    <p:sldId id="438" r:id="rId24"/>
    <p:sldId id="439" r:id="rId25"/>
    <p:sldId id="416" r:id="rId26"/>
    <p:sldId id="375" r:id="rId27"/>
    <p:sldId id="464" r:id="rId28"/>
    <p:sldId id="465" r:id="rId29"/>
    <p:sldId id="466" r:id="rId30"/>
    <p:sldId id="467" r:id="rId31"/>
    <p:sldId id="468" r:id="rId32"/>
    <p:sldId id="469" r:id="rId33"/>
    <p:sldId id="470" r:id="rId34"/>
    <p:sldId id="471" r:id="rId35"/>
    <p:sldId id="472" r:id="rId36"/>
    <p:sldId id="473" r:id="rId37"/>
    <p:sldId id="474" r:id="rId38"/>
    <p:sldId id="475" r:id="rId39"/>
    <p:sldId id="476" r:id="rId40"/>
    <p:sldId id="477" r:id="rId41"/>
    <p:sldId id="478" r:id="rId42"/>
    <p:sldId id="479" r:id="rId43"/>
    <p:sldId id="480" r:id="rId44"/>
    <p:sldId id="481" r:id="rId45"/>
    <p:sldId id="498" r:id="rId46"/>
    <p:sldId id="482" r:id="rId47"/>
    <p:sldId id="423" r:id="rId48"/>
    <p:sldId id="497" r:id="rId49"/>
    <p:sldId id="495" r:id="rId50"/>
    <p:sldId id="496" r:id="rId51"/>
    <p:sldId id="448" r:id="rId52"/>
    <p:sldId id="449" r:id="rId53"/>
    <p:sldId id="450" r:id="rId54"/>
    <p:sldId id="440" r:id="rId55"/>
    <p:sldId id="483" r:id="rId56"/>
    <p:sldId id="484" r:id="rId57"/>
    <p:sldId id="451" r:id="rId58"/>
    <p:sldId id="452" r:id="rId59"/>
    <p:sldId id="501" r:id="rId60"/>
    <p:sldId id="442" r:id="rId61"/>
    <p:sldId id="453" r:id="rId62"/>
    <p:sldId id="454" r:id="rId63"/>
    <p:sldId id="455" r:id="rId64"/>
    <p:sldId id="500" r:id="rId65"/>
    <p:sldId id="443" r:id="rId66"/>
    <p:sldId id="456" r:id="rId67"/>
    <p:sldId id="457" r:id="rId68"/>
    <p:sldId id="502" r:id="rId69"/>
    <p:sldId id="444" r:id="rId70"/>
    <p:sldId id="458" r:id="rId71"/>
    <p:sldId id="460" r:id="rId72"/>
    <p:sldId id="461" r:id="rId73"/>
    <p:sldId id="462" r:id="rId74"/>
    <p:sldId id="463" r:id="rId75"/>
    <p:sldId id="459" r:id="rId76"/>
    <p:sldId id="507" r:id="rId77"/>
    <p:sldId id="420" r:id="rId78"/>
    <p:sldId id="503" r:id="rId79"/>
    <p:sldId id="504" r:id="rId80"/>
    <p:sldId id="411" r:id="rId81"/>
    <p:sldId id="485" r:id="rId82"/>
    <p:sldId id="506" r:id="rId83"/>
    <p:sldId id="516" r:id="rId84"/>
    <p:sldId id="505" r:id="rId85"/>
    <p:sldId id="486" r:id="rId86"/>
    <p:sldId id="487" r:id="rId87"/>
    <p:sldId id="488" r:id="rId88"/>
    <p:sldId id="489" r:id="rId89"/>
    <p:sldId id="490" r:id="rId90"/>
    <p:sldId id="491" r:id="rId91"/>
    <p:sldId id="492" r:id="rId92"/>
    <p:sldId id="493" r:id="rId93"/>
    <p:sldId id="494" r:id="rId94"/>
    <p:sldId id="499" r:id="rId95"/>
    <p:sldId id="513" r:id="rId96"/>
  </p:sldIdLst>
  <p:sldSz cx="9144000" cy="6858000" type="screen4x3"/>
  <p:notesSz cx="6858000" cy="9144000"/>
  <p:defaultTextStyle>
    <a:defPPr>
      <a:defRPr lang="es-E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9CCFF"/>
    <a:srgbClr val="D60093"/>
    <a:srgbClr val="0000FF"/>
    <a:srgbClr val="0033CC"/>
    <a:srgbClr val="FF3300"/>
    <a:srgbClr val="CC0000"/>
    <a:srgbClr val="FF0066"/>
    <a:srgbClr val="00CC99"/>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38" autoAdjust="0"/>
    <p:restoredTop sz="97306" autoAdjust="0"/>
  </p:normalViewPr>
  <p:slideViewPr>
    <p:cSldViewPr>
      <p:cViewPr>
        <p:scale>
          <a:sx n="60" d="100"/>
          <a:sy n="60" d="100"/>
        </p:scale>
        <p:origin x="-588" y="-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Lst>
  </p:outlineViewPr>
  <p:notesTextViewPr>
    <p:cViewPr>
      <p:scale>
        <a:sx n="100" d="100"/>
        <a:sy n="100" d="100"/>
      </p:scale>
      <p:origin x="0" y="0"/>
    </p:cViewPr>
  </p:notesTextViewPr>
  <p:sorterViewPr>
    <p:cViewPr>
      <p:scale>
        <a:sx n="75" d="100"/>
        <a:sy n="75" d="100"/>
      </p:scale>
      <p:origin x="0" y="223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_rels/viewProps.xml.rels><?xml version="1.0" encoding="UTF-8" standalone="yes"?>
<Relationships xmlns="http://schemas.openxmlformats.org/package/2006/relationships"><Relationship Id="rId13" Type="http://schemas.openxmlformats.org/officeDocument/2006/relationships/slide" Target="slides/slide17.xml"/><Relationship Id="rId18" Type="http://schemas.openxmlformats.org/officeDocument/2006/relationships/slide" Target="slides/slide22.xml"/><Relationship Id="rId26" Type="http://schemas.openxmlformats.org/officeDocument/2006/relationships/slide" Target="slides/slide34.xml"/><Relationship Id="rId39" Type="http://schemas.openxmlformats.org/officeDocument/2006/relationships/slide" Target="slides/slide55.xml"/><Relationship Id="rId21" Type="http://schemas.openxmlformats.org/officeDocument/2006/relationships/slide" Target="slides/slide26.xml"/><Relationship Id="rId34" Type="http://schemas.openxmlformats.org/officeDocument/2006/relationships/slide" Target="slides/slide50.xml"/><Relationship Id="rId42" Type="http://schemas.openxmlformats.org/officeDocument/2006/relationships/slide" Target="slides/slide58.xml"/><Relationship Id="rId47" Type="http://schemas.openxmlformats.org/officeDocument/2006/relationships/slide" Target="slides/slide63.xml"/><Relationship Id="rId50" Type="http://schemas.openxmlformats.org/officeDocument/2006/relationships/slide" Target="slides/slide66.xml"/><Relationship Id="rId55" Type="http://schemas.openxmlformats.org/officeDocument/2006/relationships/slide" Target="slides/slide71.xml"/><Relationship Id="rId63" Type="http://schemas.openxmlformats.org/officeDocument/2006/relationships/slide" Target="slides/slide79.xml"/><Relationship Id="rId7" Type="http://schemas.openxmlformats.org/officeDocument/2006/relationships/slide" Target="slides/slide10.xml"/><Relationship Id="rId2" Type="http://schemas.openxmlformats.org/officeDocument/2006/relationships/slide" Target="slides/slide3.xml"/><Relationship Id="rId16" Type="http://schemas.openxmlformats.org/officeDocument/2006/relationships/slide" Target="slides/slide20.xml"/><Relationship Id="rId29" Type="http://schemas.openxmlformats.org/officeDocument/2006/relationships/slide" Target="slides/slide45.xml"/><Relationship Id="rId1" Type="http://schemas.openxmlformats.org/officeDocument/2006/relationships/slide" Target="slides/slide1.xml"/><Relationship Id="rId6" Type="http://schemas.openxmlformats.org/officeDocument/2006/relationships/slide" Target="slides/slide9.xml"/><Relationship Id="rId11" Type="http://schemas.openxmlformats.org/officeDocument/2006/relationships/slide" Target="slides/slide14.xml"/><Relationship Id="rId24" Type="http://schemas.openxmlformats.org/officeDocument/2006/relationships/slide" Target="slides/slide30.xml"/><Relationship Id="rId32" Type="http://schemas.openxmlformats.org/officeDocument/2006/relationships/slide" Target="slides/slide48.xml"/><Relationship Id="rId37" Type="http://schemas.openxmlformats.org/officeDocument/2006/relationships/slide" Target="slides/slide53.xml"/><Relationship Id="rId40" Type="http://schemas.openxmlformats.org/officeDocument/2006/relationships/slide" Target="slides/slide56.xml"/><Relationship Id="rId45" Type="http://schemas.openxmlformats.org/officeDocument/2006/relationships/slide" Target="slides/slide61.xml"/><Relationship Id="rId53" Type="http://schemas.openxmlformats.org/officeDocument/2006/relationships/slide" Target="slides/slide69.xml"/><Relationship Id="rId58" Type="http://schemas.openxmlformats.org/officeDocument/2006/relationships/slide" Target="slides/slide74.xml"/><Relationship Id="rId66" Type="http://schemas.openxmlformats.org/officeDocument/2006/relationships/slide" Target="slides/slide82.xml"/><Relationship Id="rId5" Type="http://schemas.openxmlformats.org/officeDocument/2006/relationships/slide" Target="slides/slide8.xml"/><Relationship Id="rId15" Type="http://schemas.openxmlformats.org/officeDocument/2006/relationships/slide" Target="slides/slide19.xml"/><Relationship Id="rId23" Type="http://schemas.openxmlformats.org/officeDocument/2006/relationships/slide" Target="slides/slide28.xml"/><Relationship Id="rId28" Type="http://schemas.openxmlformats.org/officeDocument/2006/relationships/slide" Target="slides/slide43.xml"/><Relationship Id="rId36" Type="http://schemas.openxmlformats.org/officeDocument/2006/relationships/slide" Target="slides/slide52.xml"/><Relationship Id="rId49" Type="http://schemas.openxmlformats.org/officeDocument/2006/relationships/slide" Target="slides/slide65.xml"/><Relationship Id="rId57" Type="http://schemas.openxmlformats.org/officeDocument/2006/relationships/slide" Target="slides/slide73.xml"/><Relationship Id="rId61" Type="http://schemas.openxmlformats.org/officeDocument/2006/relationships/slide" Target="slides/slide77.xml"/><Relationship Id="rId10" Type="http://schemas.openxmlformats.org/officeDocument/2006/relationships/slide" Target="slides/slide13.xml"/><Relationship Id="rId19" Type="http://schemas.openxmlformats.org/officeDocument/2006/relationships/slide" Target="slides/slide24.xml"/><Relationship Id="rId31" Type="http://schemas.openxmlformats.org/officeDocument/2006/relationships/slide" Target="slides/slide47.xml"/><Relationship Id="rId44" Type="http://schemas.openxmlformats.org/officeDocument/2006/relationships/slide" Target="slides/slide60.xml"/><Relationship Id="rId52" Type="http://schemas.openxmlformats.org/officeDocument/2006/relationships/slide" Target="slides/slide68.xml"/><Relationship Id="rId60" Type="http://schemas.openxmlformats.org/officeDocument/2006/relationships/slide" Target="slides/slide76.xml"/><Relationship Id="rId65" Type="http://schemas.openxmlformats.org/officeDocument/2006/relationships/slide" Target="slides/slide81.xml"/><Relationship Id="rId4" Type="http://schemas.openxmlformats.org/officeDocument/2006/relationships/slide" Target="slides/slide7.xml"/><Relationship Id="rId9" Type="http://schemas.openxmlformats.org/officeDocument/2006/relationships/slide" Target="slides/slide12.xml"/><Relationship Id="rId14" Type="http://schemas.openxmlformats.org/officeDocument/2006/relationships/slide" Target="slides/slide18.xml"/><Relationship Id="rId22" Type="http://schemas.openxmlformats.org/officeDocument/2006/relationships/slide" Target="slides/slide27.xml"/><Relationship Id="rId27" Type="http://schemas.openxmlformats.org/officeDocument/2006/relationships/slide" Target="slides/slide42.xml"/><Relationship Id="rId30" Type="http://schemas.openxmlformats.org/officeDocument/2006/relationships/slide" Target="slides/slide46.xml"/><Relationship Id="rId35" Type="http://schemas.openxmlformats.org/officeDocument/2006/relationships/slide" Target="slides/slide51.xml"/><Relationship Id="rId43" Type="http://schemas.openxmlformats.org/officeDocument/2006/relationships/slide" Target="slides/slide59.xml"/><Relationship Id="rId48" Type="http://schemas.openxmlformats.org/officeDocument/2006/relationships/slide" Target="slides/slide64.xml"/><Relationship Id="rId56" Type="http://schemas.openxmlformats.org/officeDocument/2006/relationships/slide" Target="slides/slide72.xml"/><Relationship Id="rId64" Type="http://schemas.openxmlformats.org/officeDocument/2006/relationships/slide" Target="slides/slide80.xml"/><Relationship Id="rId8" Type="http://schemas.openxmlformats.org/officeDocument/2006/relationships/slide" Target="slides/slide11.xml"/><Relationship Id="rId51" Type="http://schemas.openxmlformats.org/officeDocument/2006/relationships/slide" Target="slides/slide67.xml"/><Relationship Id="rId3" Type="http://schemas.openxmlformats.org/officeDocument/2006/relationships/slide" Target="slides/slide4.xml"/><Relationship Id="rId12" Type="http://schemas.openxmlformats.org/officeDocument/2006/relationships/slide" Target="slides/slide16.xml"/><Relationship Id="rId17" Type="http://schemas.openxmlformats.org/officeDocument/2006/relationships/slide" Target="slides/slide21.xml"/><Relationship Id="rId25" Type="http://schemas.openxmlformats.org/officeDocument/2006/relationships/slide" Target="slides/slide31.xml"/><Relationship Id="rId33" Type="http://schemas.openxmlformats.org/officeDocument/2006/relationships/slide" Target="slides/slide49.xml"/><Relationship Id="rId38" Type="http://schemas.openxmlformats.org/officeDocument/2006/relationships/slide" Target="slides/slide54.xml"/><Relationship Id="rId46" Type="http://schemas.openxmlformats.org/officeDocument/2006/relationships/slide" Target="slides/slide62.xml"/><Relationship Id="rId59" Type="http://schemas.openxmlformats.org/officeDocument/2006/relationships/slide" Target="slides/slide75.xml"/><Relationship Id="rId67" Type="http://schemas.openxmlformats.org/officeDocument/2006/relationships/slide" Target="slides/slide93.xml"/><Relationship Id="rId20" Type="http://schemas.openxmlformats.org/officeDocument/2006/relationships/slide" Target="slides/slide25.xml"/><Relationship Id="rId41" Type="http://schemas.openxmlformats.org/officeDocument/2006/relationships/slide" Target="slides/slide57.xml"/><Relationship Id="rId54" Type="http://schemas.openxmlformats.org/officeDocument/2006/relationships/slide" Target="slides/slide70.xml"/><Relationship Id="rId62" Type="http://schemas.openxmlformats.org/officeDocument/2006/relationships/slide" Target="slides/slide7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A74492-3F79-433E-8807-AE4A7B390B9C}" type="doc">
      <dgm:prSet loTypeId="urn:microsoft.com/office/officeart/2005/8/layout/process2" loCatId="process" qsTypeId="urn:microsoft.com/office/officeart/2005/8/quickstyle/simple1" qsCatId="simple" csTypeId="urn:microsoft.com/office/officeart/2005/8/colors/accent1_2" csCatId="accent1" phldr="1"/>
      <dgm:spPr/>
    </dgm:pt>
    <dgm:pt modelId="{A278AB67-2540-49D5-B8FA-126C99BEB428}">
      <dgm:prSet phldrT="[Texto]"/>
      <dgm:spPr>
        <a:solidFill>
          <a:srgbClr val="0000FF"/>
        </a:solidFill>
      </dgm:spPr>
      <dgm:t>
        <a:bodyPr/>
        <a:lstStyle/>
        <a:p>
          <a:r>
            <a:rPr lang="es-CO" dirty="0" err="1" smtClean="0">
              <a:latin typeface="Monotype Corsiva" pitchFamily="66" charset="0"/>
            </a:rPr>
            <a:t>Force</a:t>
          </a:r>
          <a:r>
            <a:rPr lang="es-CO" dirty="0" smtClean="0">
              <a:latin typeface="Monotype Corsiva" pitchFamily="66" charset="0"/>
            </a:rPr>
            <a:t> </a:t>
          </a:r>
          <a:r>
            <a:rPr lang="es-CO" dirty="0" err="1" smtClean="0">
              <a:latin typeface="Monotype Corsiva" pitchFamily="66" charset="0"/>
            </a:rPr>
            <a:t>Laws</a:t>
          </a:r>
          <a:endParaRPr lang="es-CO" dirty="0" smtClean="0">
            <a:latin typeface="Monotype Corsiva" pitchFamily="66" charset="0"/>
          </a:endParaRPr>
        </a:p>
        <a:p>
          <a:r>
            <a:rPr lang="es-CO" dirty="0" smtClean="0">
              <a:latin typeface="Monotype Corsiva" pitchFamily="66" charset="0"/>
            </a:rPr>
            <a:t>QFT</a:t>
          </a:r>
          <a:endParaRPr lang="es-CO" dirty="0">
            <a:latin typeface="Monotype Corsiva" pitchFamily="66" charset="0"/>
          </a:endParaRPr>
        </a:p>
      </dgm:t>
    </dgm:pt>
    <dgm:pt modelId="{28107ADF-A4F2-4273-B765-8BBB3A53A7A7}" type="parTrans" cxnId="{10372BE8-83ED-4443-A2AA-0CCB1B318EF8}">
      <dgm:prSet/>
      <dgm:spPr/>
      <dgm:t>
        <a:bodyPr/>
        <a:lstStyle/>
        <a:p>
          <a:endParaRPr lang="es-CO"/>
        </a:p>
      </dgm:t>
    </dgm:pt>
    <dgm:pt modelId="{57451311-1861-4CBC-A61D-F57CE74D5B38}" type="sibTrans" cxnId="{10372BE8-83ED-4443-A2AA-0CCB1B318EF8}">
      <dgm:prSet/>
      <dgm:spPr>
        <a:solidFill>
          <a:srgbClr val="00B050"/>
        </a:solidFill>
      </dgm:spPr>
      <dgm:t>
        <a:bodyPr/>
        <a:lstStyle/>
        <a:p>
          <a:endParaRPr lang="es-CO"/>
        </a:p>
      </dgm:t>
    </dgm:pt>
    <dgm:pt modelId="{B69A0249-3220-4088-95F7-C13C133E702A}">
      <dgm:prSet phldrT="[Texto]"/>
      <dgm:spPr>
        <a:solidFill>
          <a:srgbClr val="FF0000"/>
        </a:solidFill>
      </dgm:spPr>
      <dgm:t>
        <a:bodyPr/>
        <a:lstStyle/>
        <a:p>
          <a:r>
            <a:rPr lang="es-CO" dirty="0" err="1" smtClean="0">
              <a:latin typeface="Monotype Corsiva" pitchFamily="66" charset="0"/>
            </a:rPr>
            <a:t>Energy</a:t>
          </a:r>
          <a:r>
            <a:rPr lang="es-CO" dirty="0" smtClean="0">
              <a:latin typeface="Monotype Corsiva" pitchFamily="66" charset="0"/>
            </a:rPr>
            <a:t> </a:t>
          </a:r>
          <a:r>
            <a:rPr lang="es-CO" dirty="0" err="1" smtClean="0">
              <a:latin typeface="Monotype Corsiva" pitchFamily="66" charset="0"/>
            </a:rPr>
            <a:t>scale</a:t>
          </a:r>
          <a:r>
            <a:rPr lang="es-CO" dirty="0" smtClean="0">
              <a:latin typeface="Monotype Corsiva" pitchFamily="66" charset="0"/>
            </a:rPr>
            <a:t> (</a:t>
          </a:r>
          <a:r>
            <a:rPr lang="es-CO" dirty="0" err="1" smtClean="0">
              <a:latin typeface="Monotype Corsiva" pitchFamily="66" charset="0"/>
            </a:rPr>
            <a:t>momentum</a:t>
          </a:r>
          <a:r>
            <a:rPr lang="es-CO" dirty="0" smtClean="0">
              <a:latin typeface="Monotype Corsiva" pitchFamily="66" charset="0"/>
            </a:rPr>
            <a:t>)</a:t>
          </a:r>
          <a:endParaRPr lang="es-CO" dirty="0">
            <a:latin typeface="Monotype Corsiva" pitchFamily="66" charset="0"/>
          </a:endParaRPr>
        </a:p>
      </dgm:t>
    </dgm:pt>
    <dgm:pt modelId="{35E219C7-AC10-493D-8297-A5E1DAFEED33}" type="parTrans" cxnId="{5F191A87-F928-472B-B440-EDB24979926F}">
      <dgm:prSet/>
      <dgm:spPr/>
      <dgm:t>
        <a:bodyPr/>
        <a:lstStyle/>
        <a:p>
          <a:endParaRPr lang="es-CO"/>
        </a:p>
      </dgm:t>
    </dgm:pt>
    <dgm:pt modelId="{5DA891F8-E612-4DF8-ABC6-829EE99F7765}" type="sibTrans" cxnId="{5F191A87-F928-472B-B440-EDB24979926F}">
      <dgm:prSet/>
      <dgm:spPr>
        <a:solidFill>
          <a:srgbClr val="00B050"/>
        </a:solidFill>
      </dgm:spPr>
      <dgm:t>
        <a:bodyPr/>
        <a:lstStyle/>
        <a:p>
          <a:endParaRPr lang="es-CO"/>
        </a:p>
      </dgm:t>
    </dgm:pt>
    <dgm:pt modelId="{E24CB3CD-70A2-40A0-B211-A1EE0ADBC1E6}">
      <dgm:prSet phldrT="[Texto]"/>
      <dgm:spPr>
        <a:solidFill>
          <a:srgbClr val="0000FF"/>
        </a:solidFill>
      </dgm:spPr>
      <dgm:t>
        <a:bodyPr/>
        <a:lstStyle/>
        <a:p>
          <a:r>
            <a:rPr lang="es-CO" dirty="0" err="1" smtClean="0">
              <a:latin typeface="Monotype Corsiva" pitchFamily="66" charset="0"/>
            </a:rPr>
            <a:t>Resolution</a:t>
          </a:r>
          <a:r>
            <a:rPr lang="es-CO" dirty="0" smtClean="0">
              <a:latin typeface="Monotype Corsiva" pitchFamily="66" charset="0"/>
            </a:rPr>
            <a:t> </a:t>
          </a:r>
          <a:r>
            <a:rPr lang="es-CO" dirty="0" err="1" smtClean="0">
              <a:latin typeface="Monotype Corsiva" pitchFamily="66" charset="0"/>
            </a:rPr>
            <a:t>distance</a:t>
          </a:r>
          <a:r>
            <a:rPr lang="es-CO" dirty="0" smtClean="0">
              <a:latin typeface="Monotype Corsiva" pitchFamily="66" charset="0"/>
            </a:rPr>
            <a:t> </a:t>
          </a:r>
          <a:r>
            <a:rPr lang="es-CO" dirty="0" err="1" smtClean="0">
              <a:latin typeface="Monotype Corsiva" pitchFamily="66" charset="0"/>
            </a:rPr>
            <a:t>scales</a:t>
          </a:r>
          <a:endParaRPr lang="es-CO" dirty="0">
            <a:latin typeface="Monotype Corsiva" pitchFamily="66" charset="0"/>
          </a:endParaRPr>
        </a:p>
      </dgm:t>
    </dgm:pt>
    <dgm:pt modelId="{E270C228-5DCF-4BA5-B1AB-FE90F90FD011}" type="parTrans" cxnId="{BDF48814-25A0-4185-97B7-861E860869E9}">
      <dgm:prSet/>
      <dgm:spPr/>
      <dgm:t>
        <a:bodyPr/>
        <a:lstStyle/>
        <a:p>
          <a:endParaRPr lang="es-CO"/>
        </a:p>
      </dgm:t>
    </dgm:pt>
    <dgm:pt modelId="{FE6DFA1D-6849-4CAC-BC64-5549198F6EF8}" type="sibTrans" cxnId="{BDF48814-25A0-4185-97B7-861E860869E9}">
      <dgm:prSet/>
      <dgm:spPr/>
      <dgm:t>
        <a:bodyPr/>
        <a:lstStyle/>
        <a:p>
          <a:endParaRPr lang="es-CO"/>
        </a:p>
      </dgm:t>
    </dgm:pt>
    <dgm:pt modelId="{949DCD24-B855-4AC2-8D60-A640AF3970EB}" type="pres">
      <dgm:prSet presAssocID="{2CA74492-3F79-433E-8807-AE4A7B390B9C}" presName="linearFlow" presStyleCnt="0">
        <dgm:presLayoutVars>
          <dgm:resizeHandles val="exact"/>
        </dgm:presLayoutVars>
      </dgm:prSet>
      <dgm:spPr/>
    </dgm:pt>
    <dgm:pt modelId="{0118873E-6BD9-4220-9ADB-AF877F4381BF}" type="pres">
      <dgm:prSet presAssocID="{A278AB67-2540-49D5-B8FA-126C99BEB428}" presName="node" presStyleLbl="node1" presStyleIdx="0" presStyleCnt="3" custLinFactNeighborX="-1282">
        <dgm:presLayoutVars>
          <dgm:bulletEnabled val="1"/>
        </dgm:presLayoutVars>
      </dgm:prSet>
      <dgm:spPr/>
      <dgm:t>
        <a:bodyPr/>
        <a:lstStyle/>
        <a:p>
          <a:endParaRPr lang="es-CO"/>
        </a:p>
      </dgm:t>
    </dgm:pt>
    <dgm:pt modelId="{CC5B4C76-81FD-4C27-9F6D-3B4077012A7D}" type="pres">
      <dgm:prSet presAssocID="{57451311-1861-4CBC-A61D-F57CE74D5B38}" presName="sibTrans" presStyleLbl="sibTrans2D1" presStyleIdx="0" presStyleCnt="2"/>
      <dgm:spPr/>
      <dgm:t>
        <a:bodyPr/>
        <a:lstStyle/>
        <a:p>
          <a:endParaRPr lang="es-CO"/>
        </a:p>
      </dgm:t>
    </dgm:pt>
    <dgm:pt modelId="{0654ACF5-634A-4671-83F7-E86073AB9D8F}" type="pres">
      <dgm:prSet presAssocID="{57451311-1861-4CBC-A61D-F57CE74D5B38}" presName="connectorText" presStyleLbl="sibTrans2D1" presStyleIdx="0" presStyleCnt="2"/>
      <dgm:spPr/>
      <dgm:t>
        <a:bodyPr/>
        <a:lstStyle/>
        <a:p>
          <a:endParaRPr lang="es-CO"/>
        </a:p>
      </dgm:t>
    </dgm:pt>
    <dgm:pt modelId="{9F49E55A-086B-48C8-B63B-2437DA00C95A}" type="pres">
      <dgm:prSet presAssocID="{B69A0249-3220-4088-95F7-C13C133E702A}" presName="node" presStyleLbl="node1" presStyleIdx="1" presStyleCnt="3">
        <dgm:presLayoutVars>
          <dgm:bulletEnabled val="1"/>
        </dgm:presLayoutVars>
      </dgm:prSet>
      <dgm:spPr/>
      <dgm:t>
        <a:bodyPr/>
        <a:lstStyle/>
        <a:p>
          <a:endParaRPr lang="es-CO"/>
        </a:p>
      </dgm:t>
    </dgm:pt>
    <dgm:pt modelId="{2A135421-6D51-496B-86E7-5BBBE0FDD54A}" type="pres">
      <dgm:prSet presAssocID="{5DA891F8-E612-4DF8-ABC6-829EE99F7765}" presName="sibTrans" presStyleLbl="sibTrans2D1" presStyleIdx="1" presStyleCnt="2"/>
      <dgm:spPr/>
      <dgm:t>
        <a:bodyPr/>
        <a:lstStyle/>
        <a:p>
          <a:endParaRPr lang="es-CO"/>
        </a:p>
      </dgm:t>
    </dgm:pt>
    <dgm:pt modelId="{7B781264-B826-48FC-BC14-E0EF04D2783C}" type="pres">
      <dgm:prSet presAssocID="{5DA891F8-E612-4DF8-ABC6-829EE99F7765}" presName="connectorText" presStyleLbl="sibTrans2D1" presStyleIdx="1" presStyleCnt="2"/>
      <dgm:spPr/>
      <dgm:t>
        <a:bodyPr/>
        <a:lstStyle/>
        <a:p>
          <a:endParaRPr lang="es-CO"/>
        </a:p>
      </dgm:t>
    </dgm:pt>
    <dgm:pt modelId="{4EB46B2E-9D0C-4E86-9A8A-8CA85803995B}" type="pres">
      <dgm:prSet presAssocID="{E24CB3CD-70A2-40A0-B211-A1EE0ADBC1E6}" presName="node" presStyleLbl="node1" presStyleIdx="2" presStyleCnt="3">
        <dgm:presLayoutVars>
          <dgm:bulletEnabled val="1"/>
        </dgm:presLayoutVars>
      </dgm:prSet>
      <dgm:spPr/>
      <dgm:t>
        <a:bodyPr/>
        <a:lstStyle/>
        <a:p>
          <a:endParaRPr lang="es-CO"/>
        </a:p>
      </dgm:t>
    </dgm:pt>
  </dgm:ptLst>
  <dgm:cxnLst>
    <dgm:cxn modelId="{10372BE8-83ED-4443-A2AA-0CCB1B318EF8}" srcId="{2CA74492-3F79-433E-8807-AE4A7B390B9C}" destId="{A278AB67-2540-49D5-B8FA-126C99BEB428}" srcOrd="0" destOrd="0" parTransId="{28107ADF-A4F2-4273-B765-8BBB3A53A7A7}" sibTransId="{57451311-1861-4CBC-A61D-F57CE74D5B38}"/>
    <dgm:cxn modelId="{01EEFE83-54DC-490B-8D82-F2F2E870E1E1}" type="presOf" srcId="{B69A0249-3220-4088-95F7-C13C133E702A}" destId="{9F49E55A-086B-48C8-B63B-2437DA00C95A}" srcOrd="0" destOrd="0" presId="urn:microsoft.com/office/officeart/2005/8/layout/process2"/>
    <dgm:cxn modelId="{5B0B195B-412F-431F-94F6-9122A5856DCF}" type="presOf" srcId="{5DA891F8-E612-4DF8-ABC6-829EE99F7765}" destId="{7B781264-B826-48FC-BC14-E0EF04D2783C}" srcOrd="1" destOrd="0" presId="urn:microsoft.com/office/officeart/2005/8/layout/process2"/>
    <dgm:cxn modelId="{BF22F14E-E8AC-47EF-B204-E607753F37F4}" type="presOf" srcId="{5DA891F8-E612-4DF8-ABC6-829EE99F7765}" destId="{2A135421-6D51-496B-86E7-5BBBE0FDD54A}" srcOrd="0" destOrd="0" presId="urn:microsoft.com/office/officeart/2005/8/layout/process2"/>
    <dgm:cxn modelId="{39FEB04A-AE1A-49A1-99F2-F5B12C8B7407}" type="presOf" srcId="{2CA74492-3F79-433E-8807-AE4A7B390B9C}" destId="{949DCD24-B855-4AC2-8D60-A640AF3970EB}" srcOrd="0" destOrd="0" presId="urn:microsoft.com/office/officeart/2005/8/layout/process2"/>
    <dgm:cxn modelId="{5F191A87-F928-472B-B440-EDB24979926F}" srcId="{2CA74492-3F79-433E-8807-AE4A7B390B9C}" destId="{B69A0249-3220-4088-95F7-C13C133E702A}" srcOrd="1" destOrd="0" parTransId="{35E219C7-AC10-493D-8297-A5E1DAFEED33}" sibTransId="{5DA891F8-E612-4DF8-ABC6-829EE99F7765}"/>
    <dgm:cxn modelId="{CBF4552B-A072-4B88-B478-00B2798883C1}" type="presOf" srcId="{A278AB67-2540-49D5-B8FA-126C99BEB428}" destId="{0118873E-6BD9-4220-9ADB-AF877F4381BF}" srcOrd="0" destOrd="0" presId="urn:microsoft.com/office/officeart/2005/8/layout/process2"/>
    <dgm:cxn modelId="{68F83CE3-C25E-4A64-9680-43DF0816F8E6}" type="presOf" srcId="{57451311-1861-4CBC-A61D-F57CE74D5B38}" destId="{CC5B4C76-81FD-4C27-9F6D-3B4077012A7D}" srcOrd="0" destOrd="0" presId="urn:microsoft.com/office/officeart/2005/8/layout/process2"/>
    <dgm:cxn modelId="{6F9F7F84-6D30-47A0-AD31-087C1C07DA79}" type="presOf" srcId="{57451311-1861-4CBC-A61D-F57CE74D5B38}" destId="{0654ACF5-634A-4671-83F7-E86073AB9D8F}" srcOrd="1" destOrd="0" presId="urn:microsoft.com/office/officeart/2005/8/layout/process2"/>
    <dgm:cxn modelId="{3147E3A1-68D6-4CC5-80B6-CA963D6380EE}" type="presOf" srcId="{E24CB3CD-70A2-40A0-B211-A1EE0ADBC1E6}" destId="{4EB46B2E-9D0C-4E86-9A8A-8CA85803995B}" srcOrd="0" destOrd="0" presId="urn:microsoft.com/office/officeart/2005/8/layout/process2"/>
    <dgm:cxn modelId="{BDF48814-25A0-4185-97B7-861E860869E9}" srcId="{2CA74492-3F79-433E-8807-AE4A7B390B9C}" destId="{E24CB3CD-70A2-40A0-B211-A1EE0ADBC1E6}" srcOrd="2" destOrd="0" parTransId="{E270C228-5DCF-4BA5-B1AB-FE90F90FD011}" sibTransId="{FE6DFA1D-6849-4CAC-BC64-5549198F6EF8}"/>
    <dgm:cxn modelId="{018C1114-D2CC-45CD-9F42-DB03C9C23CB8}" type="presParOf" srcId="{949DCD24-B855-4AC2-8D60-A640AF3970EB}" destId="{0118873E-6BD9-4220-9ADB-AF877F4381BF}" srcOrd="0" destOrd="0" presId="urn:microsoft.com/office/officeart/2005/8/layout/process2"/>
    <dgm:cxn modelId="{92D21D3F-F279-4EE1-9FDF-410CB6173BCB}" type="presParOf" srcId="{949DCD24-B855-4AC2-8D60-A640AF3970EB}" destId="{CC5B4C76-81FD-4C27-9F6D-3B4077012A7D}" srcOrd="1" destOrd="0" presId="urn:microsoft.com/office/officeart/2005/8/layout/process2"/>
    <dgm:cxn modelId="{47389937-788F-4A0E-BB68-3AC8E11B91B7}" type="presParOf" srcId="{CC5B4C76-81FD-4C27-9F6D-3B4077012A7D}" destId="{0654ACF5-634A-4671-83F7-E86073AB9D8F}" srcOrd="0" destOrd="0" presId="urn:microsoft.com/office/officeart/2005/8/layout/process2"/>
    <dgm:cxn modelId="{21BAF72D-BE0B-4841-BE29-C084BE5E72EA}" type="presParOf" srcId="{949DCD24-B855-4AC2-8D60-A640AF3970EB}" destId="{9F49E55A-086B-48C8-B63B-2437DA00C95A}" srcOrd="2" destOrd="0" presId="urn:microsoft.com/office/officeart/2005/8/layout/process2"/>
    <dgm:cxn modelId="{3546DA6E-FBED-432F-A388-CE86685F7076}" type="presParOf" srcId="{949DCD24-B855-4AC2-8D60-A640AF3970EB}" destId="{2A135421-6D51-496B-86E7-5BBBE0FDD54A}" srcOrd="3" destOrd="0" presId="urn:microsoft.com/office/officeart/2005/8/layout/process2"/>
    <dgm:cxn modelId="{D02F284C-CAC6-4A1B-8BB7-79F5D31122BA}" type="presParOf" srcId="{2A135421-6D51-496B-86E7-5BBBE0FDD54A}" destId="{7B781264-B826-48FC-BC14-E0EF04D2783C}" srcOrd="0" destOrd="0" presId="urn:microsoft.com/office/officeart/2005/8/layout/process2"/>
    <dgm:cxn modelId="{2B1EA1E5-3361-4A97-B5B4-8E5B54879DA8}" type="presParOf" srcId="{949DCD24-B855-4AC2-8D60-A640AF3970EB}" destId="{4EB46B2E-9D0C-4E86-9A8A-8CA85803995B}" srcOrd="4"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830978-2915-45E5-9A3D-7A3762533AF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CO"/>
        </a:p>
      </dgm:t>
    </dgm:pt>
    <dgm:pt modelId="{19D21391-80C1-47B9-AA01-F2ABF58EDB56}">
      <dgm:prSet phldrT="[Texto]" custT="1"/>
      <dgm:spPr>
        <a:solidFill>
          <a:srgbClr val="FF0000"/>
        </a:solidFill>
      </dgm:spPr>
      <dgm:t>
        <a:bodyPr/>
        <a:lstStyle/>
        <a:p>
          <a:r>
            <a:rPr lang="es-CO" sz="2200" b="0" dirty="0" err="1" smtClean="0">
              <a:solidFill>
                <a:schemeClr val="tx2"/>
              </a:solidFill>
              <a:latin typeface="Monotype Corsiva" pitchFamily="66" charset="0"/>
            </a:rPr>
            <a:t>Molecules</a:t>
          </a:r>
          <a:r>
            <a:rPr lang="es-CO" sz="2200" b="0" dirty="0" smtClean="0">
              <a:solidFill>
                <a:schemeClr val="tx2"/>
              </a:solidFill>
              <a:latin typeface="Monotype Corsiva" pitchFamily="66" charset="0"/>
            </a:rPr>
            <a:t> </a:t>
          </a:r>
        </a:p>
        <a:p>
          <a:r>
            <a:rPr lang="es-CO" sz="2200" b="0" dirty="0" smtClean="0">
              <a:solidFill>
                <a:schemeClr val="tx2"/>
              </a:solidFill>
              <a:latin typeface="Monotype Corsiva" pitchFamily="66" charset="0"/>
            </a:rPr>
            <a:t>And</a:t>
          </a:r>
        </a:p>
        <a:p>
          <a:r>
            <a:rPr lang="es-CO" sz="2200" b="0" dirty="0" smtClean="0">
              <a:solidFill>
                <a:schemeClr val="tx2"/>
              </a:solidFill>
              <a:latin typeface="Monotype Corsiva" pitchFamily="66" charset="0"/>
            </a:rPr>
            <a:t> </a:t>
          </a:r>
          <a:r>
            <a:rPr lang="es-CO" sz="2200" b="0" dirty="0" err="1" smtClean="0">
              <a:solidFill>
                <a:schemeClr val="tx2"/>
              </a:solidFill>
              <a:latin typeface="Monotype Corsiva" pitchFamily="66" charset="0"/>
            </a:rPr>
            <a:t>polymers</a:t>
          </a:r>
          <a:endParaRPr lang="es-CO" sz="2200" b="0" dirty="0">
            <a:solidFill>
              <a:schemeClr val="tx2"/>
            </a:solidFill>
            <a:latin typeface="Monotype Corsiva" pitchFamily="66" charset="0"/>
          </a:endParaRPr>
        </a:p>
      </dgm:t>
    </dgm:pt>
    <dgm:pt modelId="{1273AC6B-4EF5-4D24-AC81-019A66A3E4D6}" type="parTrans" cxnId="{EB08FDBA-33C1-4160-8182-AD35DACDB534}">
      <dgm:prSet/>
      <dgm:spPr/>
      <dgm:t>
        <a:bodyPr/>
        <a:lstStyle/>
        <a:p>
          <a:endParaRPr lang="es-CO"/>
        </a:p>
      </dgm:t>
    </dgm:pt>
    <dgm:pt modelId="{DCAE8EFF-4ACB-4C89-9F70-BB219F4896A6}" type="sibTrans" cxnId="{EB08FDBA-33C1-4160-8182-AD35DACDB534}">
      <dgm:prSet/>
      <dgm:spPr/>
      <dgm:t>
        <a:bodyPr/>
        <a:lstStyle/>
        <a:p>
          <a:endParaRPr lang="es-CO"/>
        </a:p>
      </dgm:t>
    </dgm:pt>
    <dgm:pt modelId="{6A1B59BC-818B-4026-8AB2-CC7EF8D8919E}">
      <dgm:prSet phldrT="[Texto]" custT="1"/>
      <dgm:spPr>
        <a:solidFill>
          <a:srgbClr val="FFFF00">
            <a:alpha val="90000"/>
          </a:srgbClr>
        </a:solidFill>
        <a:ln>
          <a:solidFill>
            <a:srgbClr val="FFFFFF"/>
          </a:solidFill>
        </a:ln>
      </dgm:spPr>
      <dgm:t>
        <a:bodyPr/>
        <a:lstStyle/>
        <a:p>
          <a:pPr algn="ctr"/>
          <a:r>
            <a:rPr lang="es-CO" sz="2200" dirty="0" err="1" smtClean="0">
              <a:solidFill>
                <a:schemeClr val="tx2"/>
              </a:solidFill>
              <a:latin typeface="Monotype Corsiva" pitchFamily="66" charset="0"/>
            </a:rPr>
            <a:t>conjugated</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organic</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systems</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polymers</a:t>
          </a:r>
          <a:r>
            <a:rPr lang="es-CO" sz="2200" dirty="0" smtClean="0">
              <a:solidFill>
                <a:schemeClr val="tx2"/>
              </a:solidFill>
              <a:latin typeface="Monotype Corsiva" pitchFamily="66" charset="0"/>
            </a:rPr>
            <a:t>)</a:t>
          </a:r>
          <a:endParaRPr lang="es-CO" sz="2200" dirty="0">
            <a:solidFill>
              <a:schemeClr val="tx2"/>
            </a:solidFill>
            <a:latin typeface="Monotype Corsiva" pitchFamily="66" charset="0"/>
          </a:endParaRPr>
        </a:p>
      </dgm:t>
    </dgm:pt>
    <dgm:pt modelId="{24472AED-B06A-4AB7-B24D-2243FA1A55CB}" type="parTrans" cxnId="{F687421A-27EC-4C0B-8767-26933A92DC19}">
      <dgm:prSet/>
      <dgm:spPr/>
      <dgm:t>
        <a:bodyPr/>
        <a:lstStyle/>
        <a:p>
          <a:endParaRPr lang="es-CO"/>
        </a:p>
      </dgm:t>
    </dgm:pt>
    <dgm:pt modelId="{E4CCA19D-ABA0-4993-A42F-A00799FCD227}" type="sibTrans" cxnId="{F687421A-27EC-4C0B-8767-26933A92DC19}">
      <dgm:prSet/>
      <dgm:spPr/>
      <dgm:t>
        <a:bodyPr/>
        <a:lstStyle/>
        <a:p>
          <a:endParaRPr lang="es-CO"/>
        </a:p>
      </dgm:t>
    </dgm:pt>
    <dgm:pt modelId="{8D366158-A98B-4347-AC17-7603854415FA}">
      <dgm:prSet phldrT="[Texto]" custT="1"/>
      <dgm:spPr>
        <a:solidFill>
          <a:srgbClr val="FFFF00">
            <a:alpha val="90000"/>
          </a:srgbClr>
        </a:solidFill>
        <a:ln>
          <a:solidFill>
            <a:srgbClr val="FFFFFF"/>
          </a:solidFill>
        </a:ln>
      </dgm:spPr>
      <dgm:t>
        <a:bodyPr/>
        <a:lstStyle/>
        <a:p>
          <a:pPr algn="ctr"/>
          <a:r>
            <a:rPr lang="es-CO" sz="2200" dirty="0" err="1" smtClean="0">
              <a:solidFill>
                <a:schemeClr val="tx2"/>
              </a:solidFill>
              <a:latin typeface="Monotype Corsiva" pitchFamily="66" charset="0"/>
            </a:rPr>
            <a:t>conjugated</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one</a:t>
          </a:r>
          <a:r>
            <a:rPr lang="es-CO" sz="2200" dirty="0" smtClean="0">
              <a:solidFill>
                <a:schemeClr val="tx2"/>
              </a:solidFill>
              <a:latin typeface="Monotype Corsiva" pitchFamily="66" charset="0"/>
            </a:rPr>
            <a:t>-dimensional </a:t>
          </a:r>
          <a:r>
            <a:rPr lang="es-CO" sz="2200" dirty="0" err="1" smtClean="0">
              <a:solidFill>
                <a:schemeClr val="tx2"/>
              </a:solidFill>
              <a:latin typeface="Monotype Corsiva" pitchFamily="66" charset="0"/>
            </a:rPr>
            <a:t>semiconductors</a:t>
          </a:r>
          <a:endParaRPr lang="es-CO" sz="2200" dirty="0">
            <a:solidFill>
              <a:schemeClr val="tx2"/>
            </a:solidFill>
            <a:latin typeface="Monotype Corsiva" pitchFamily="66" charset="0"/>
          </a:endParaRPr>
        </a:p>
      </dgm:t>
    </dgm:pt>
    <dgm:pt modelId="{E9A0E796-2700-48D9-9914-21DE83807313}" type="parTrans" cxnId="{F932ACB3-CBF5-475D-AEAD-26770CA2D292}">
      <dgm:prSet/>
      <dgm:spPr/>
      <dgm:t>
        <a:bodyPr/>
        <a:lstStyle/>
        <a:p>
          <a:endParaRPr lang="es-CO"/>
        </a:p>
      </dgm:t>
    </dgm:pt>
    <dgm:pt modelId="{0BD0136B-7A06-4177-8E47-8A9C45AEB68E}" type="sibTrans" cxnId="{F932ACB3-CBF5-475D-AEAD-26770CA2D292}">
      <dgm:prSet/>
      <dgm:spPr/>
      <dgm:t>
        <a:bodyPr/>
        <a:lstStyle/>
        <a:p>
          <a:endParaRPr lang="es-CO"/>
        </a:p>
      </dgm:t>
    </dgm:pt>
    <dgm:pt modelId="{D97C403B-7DE5-4DC0-B66C-FED12E1C59A4}">
      <dgm:prSet phldrT="[Texto]" custT="1"/>
      <dgm:spPr>
        <a:solidFill>
          <a:schemeClr val="bg1">
            <a:lumMod val="75000"/>
          </a:schemeClr>
        </a:solidFill>
      </dgm:spPr>
      <dgm:t>
        <a:bodyPr/>
        <a:lstStyle/>
        <a:p>
          <a:r>
            <a:rPr lang="en-US" sz="2200" noProof="0" dirty="0" err="1" smtClean="0">
              <a:latin typeface="Monotype Corsiva" pitchFamily="66" charset="0"/>
            </a:rPr>
            <a:t>ab</a:t>
          </a:r>
          <a:r>
            <a:rPr lang="en-US" sz="2200" noProof="0" dirty="0" smtClean="0">
              <a:latin typeface="Monotype Corsiva" pitchFamily="66" charset="0"/>
            </a:rPr>
            <a:t> initio calculation of electronic states in molecules</a:t>
          </a:r>
          <a:endParaRPr lang="en-US" sz="2200" noProof="0" dirty="0">
            <a:latin typeface="Monotype Corsiva" pitchFamily="66" charset="0"/>
          </a:endParaRPr>
        </a:p>
      </dgm:t>
    </dgm:pt>
    <dgm:pt modelId="{21911F25-3B86-45E4-B4D6-EC4F5D3A7496}" type="parTrans" cxnId="{B58094C0-30DD-4308-B525-E4E1240DF069}">
      <dgm:prSet/>
      <dgm:spPr/>
      <dgm:t>
        <a:bodyPr/>
        <a:lstStyle/>
        <a:p>
          <a:endParaRPr lang="es-CO"/>
        </a:p>
      </dgm:t>
    </dgm:pt>
    <dgm:pt modelId="{7447C57B-E931-40DB-A7BE-5F9466D37002}" type="sibTrans" cxnId="{B58094C0-30DD-4308-B525-E4E1240DF069}">
      <dgm:prSet/>
      <dgm:spPr/>
      <dgm:t>
        <a:bodyPr/>
        <a:lstStyle/>
        <a:p>
          <a:endParaRPr lang="es-CO"/>
        </a:p>
      </dgm:t>
    </dgm:pt>
    <dgm:pt modelId="{A1571842-2DDB-4783-9CB8-B8B80E52CC03}">
      <dgm:prSet phldrT="[Texto]" custT="1"/>
      <dgm:spPr>
        <a:ln>
          <a:solidFill>
            <a:srgbClr val="FFFFFF"/>
          </a:solidFill>
        </a:ln>
      </dgm:spPr>
      <dgm:t>
        <a:bodyPr/>
        <a:lstStyle/>
        <a:p>
          <a:r>
            <a:rPr lang="es-CO" sz="2000" noProof="0" dirty="0" smtClean="0">
              <a:solidFill>
                <a:schemeClr val="tx2"/>
              </a:solidFill>
              <a:latin typeface="Monotype Corsiva" pitchFamily="66" charset="0"/>
            </a:rPr>
            <a:t>Standard </a:t>
          </a:r>
          <a:r>
            <a:rPr lang="es-CO" sz="2000" noProof="0" dirty="0" err="1" smtClean="0">
              <a:solidFill>
                <a:schemeClr val="tx2"/>
              </a:solidFill>
              <a:latin typeface="Monotype Corsiva" pitchFamily="66" charset="0"/>
            </a:rPr>
            <a:t>Hartree-Fock</a:t>
          </a:r>
          <a:r>
            <a:rPr lang="es-CO" sz="2000" noProof="0" dirty="0" smtClean="0">
              <a:solidFill>
                <a:schemeClr val="tx2"/>
              </a:solidFill>
              <a:latin typeface="Monotype Corsiva" pitchFamily="66" charset="0"/>
            </a:rPr>
            <a:t> (HF) Bases</a:t>
          </a:r>
          <a:endParaRPr lang="es-CO" sz="2000" dirty="0">
            <a:solidFill>
              <a:schemeClr val="tx2"/>
            </a:solidFill>
            <a:latin typeface="Monotype Corsiva" pitchFamily="66" charset="0"/>
          </a:endParaRPr>
        </a:p>
      </dgm:t>
    </dgm:pt>
    <dgm:pt modelId="{7741DE8C-D9D6-4C4D-B97A-20F5E164D1C6}" type="parTrans" cxnId="{FE68B79C-6C31-4F22-8BE0-A81702AEE40D}">
      <dgm:prSet/>
      <dgm:spPr/>
      <dgm:t>
        <a:bodyPr/>
        <a:lstStyle/>
        <a:p>
          <a:endParaRPr lang="es-CO"/>
        </a:p>
      </dgm:t>
    </dgm:pt>
    <dgm:pt modelId="{12AEF698-8C12-4CCC-91B4-8AE50370C768}" type="sibTrans" cxnId="{FE68B79C-6C31-4F22-8BE0-A81702AEE40D}">
      <dgm:prSet/>
      <dgm:spPr/>
      <dgm:t>
        <a:bodyPr/>
        <a:lstStyle/>
        <a:p>
          <a:endParaRPr lang="es-CO"/>
        </a:p>
      </dgm:t>
    </dgm:pt>
    <dgm:pt modelId="{2C91BF86-FB90-4096-84B6-E1EA72F03FA9}">
      <dgm:prSet phldrT="[Texto]" custT="1"/>
      <dgm:spPr>
        <a:ln>
          <a:solidFill>
            <a:srgbClr val="FFFFFF"/>
          </a:solidFill>
        </a:ln>
      </dgm:spPr>
      <dgm:t>
        <a:bodyPr/>
        <a:lstStyle/>
        <a:p>
          <a:r>
            <a:rPr lang="es-CO" sz="2200" dirty="0" err="1" smtClean="0">
              <a:solidFill>
                <a:schemeClr val="tx2"/>
              </a:solidFill>
              <a:latin typeface="Monotype Corsiva" pitchFamily="66" charset="0"/>
            </a:rPr>
            <a:t>Interactions</a:t>
          </a:r>
          <a:endParaRPr lang="es-CO" sz="2200" dirty="0" smtClean="0">
            <a:solidFill>
              <a:schemeClr val="tx2"/>
            </a:solidFill>
            <a:latin typeface="Monotype Corsiva" pitchFamily="66" charset="0"/>
          </a:endParaRPr>
        </a:p>
        <a:p>
          <a:r>
            <a:rPr lang="es-CO" sz="2200" dirty="0" smtClean="0">
              <a:solidFill>
                <a:schemeClr val="tx2"/>
              </a:solidFill>
              <a:latin typeface="Monotype Corsiva" pitchFamily="66" charset="0"/>
            </a:rPr>
            <a:t>are </a:t>
          </a:r>
          <a:r>
            <a:rPr lang="es-CO" sz="2200" dirty="0" err="1" smtClean="0">
              <a:solidFill>
                <a:schemeClr val="tx2"/>
              </a:solidFill>
              <a:latin typeface="Monotype Corsiva" pitchFamily="66" charset="0"/>
            </a:rPr>
            <a:t>long-ranged</a:t>
          </a:r>
          <a:endParaRPr lang="es-CO" sz="2200" dirty="0">
            <a:solidFill>
              <a:schemeClr val="tx2"/>
            </a:solidFill>
            <a:latin typeface="Monotype Corsiva" pitchFamily="66" charset="0"/>
          </a:endParaRPr>
        </a:p>
      </dgm:t>
    </dgm:pt>
    <dgm:pt modelId="{40AE7684-AD58-456C-8A0E-6AA8B0E8DA37}" type="parTrans" cxnId="{60CB1478-90CD-4236-9669-FDF1A11DF8DB}">
      <dgm:prSet/>
      <dgm:spPr/>
      <dgm:t>
        <a:bodyPr/>
        <a:lstStyle/>
        <a:p>
          <a:endParaRPr lang="es-CO"/>
        </a:p>
      </dgm:t>
    </dgm:pt>
    <dgm:pt modelId="{52059152-CCF8-4830-9DD0-97165B40B1C2}" type="sibTrans" cxnId="{60CB1478-90CD-4236-9669-FDF1A11DF8DB}">
      <dgm:prSet/>
      <dgm:spPr/>
      <dgm:t>
        <a:bodyPr/>
        <a:lstStyle/>
        <a:p>
          <a:endParaRPr lang="es-CO"/>
        </a:p>
      </dgm:t>
    </dgm:pt>
    <dgm:pt modelId="{E42E3ED0-0BBB-4D0B-979B-869B5A3AD898}" type="pres">
      <dgm:prSet presAssocID="{76830978-2915-45E5-9A3D-7A3762533AF8}" presName="diagram" presStyleCnt="0">
        <dgm:presLayoutVars>
          <dgm:chPref val="1"/>
          <dgm:dir/>
          <dgm:animOne val="branch"/>
          <dgm:animLvl val="lvl"/>
          <dgm:resizeHandles/>
        </dgm:presLayoutVars>
      </dgm:prSet>
      <dgm:spPr/>
      <dgm:t>
        <a:bodyPr/>
        <a:lstStyle/>
        <a:p>
          <a:endParaRPr lang="es-CO"/>
        </a:p>
      </dgm:t>
    </dgm:pt>
    <dgm:pt modelId="{4E66605E-7F46-4275-8146-B0A5C75B214A}" type="pres">
      <dgm:prSet presAssocID="{19D21391-80C1-47B9-AA01-F2ABF58EDB56}" presName="root" presStyleCnt="0"/>
      <dgm:spPr/>
    </dgm:pt>
    <dgm:pt modelId="{FC90719F-10AC-414F-815A-B7C31AA67939}" type="pres">
      <dgm:prSet presAssocID="{19D21391-80C1-47B9-AA01-F2ABF58EDB56}" presName="rootComposite" presStyleCnt="0"/>
      <dgm:spPr/>
    </dgm:pt>
    <dgm:pt modelId="{05D698CB-605C-4502-B627-84B380264CC6}" type="pres">
      <dgm:prSet presAssocID="{19D21391-80C1-47B9-AA01-F2ABF58EDB56}" presName="rootText" presStyleLbl="node1" presStyleIdx="0" presStyleCnt="2"/>
      <dgm:spPr/>
      <dgm:t>
        <a:bodyPr/>
        <a:lstStyle/>
        <a:p>
          <a:endParaRPr lang="es-CO"/>
        </a:p>
      </dgm:t>
    </dgm:pt>
    <dgm:pt modelId="{6BC18068-3323-4F17-97B0-D5DB814B3100}" type="pres">
      <dgm:prSet presAssocID="{19D21391-80C1-47B9-AA01-F2ABF58EDB56}" presName="rootConnector" presStyleLbl="node1" presStyleIdx="0" presStyleCnt="2"/>
      <dgm:spPr/>
      <dgm:t>
        <a:bodyPr/>
        <a:lstStyle/>
        <a:p>
          <a:endParaRPr lang="es-CO"/>
        </a:p>
      </dgm:t>
    </dgm:pt>
    <dgm:pt modelId="{C94DDE27-DBE7-4F37-BD73-180A195B53D6}" type="pres">
      <dgm:prSet presAssocID="{19D21391-80C1-47B9-AA01-F2ABF58EDB56}" presName="childShape" presStyleCnt="0"/>
      <dgm:spPr/>
    </dgm:pt>
    <dgm:pt modelId="{4C240AD1-6D50-4D58-B774-17405563BFB2}" type="pres">
      <dgm:prSet presAssocID="{24472AED-B06A-4AB7-B24D-2243FA1A55CB}" presName="Name13" presStyleLbl="parChTrans1D2" presStyleIdx="0" presStyleCnt="4"/>
      <dgm:spPr/>
      <dgm:t>
        <a:bodyPr/>
        <a:lstStyle/>
        <a:p>
          <a:endParaRPr lang="es-CO"/>
        </a:p>
      </dgm:t>
    </dgm:pt>
    <dgm:pt modelId="{829F10D5-C38F-454D-8B8E-F13FEF096CCC}" type="pres">
      <dgm:prSet presAssocID="{6A1B59BC-818B-4026-8AB2-CC7EF8D8919E}" presName="childText" presStyleLbl="bgAcc1" presStyleIdx="0" presStyleCnt="4">
        <dgm:presLayoutVars>
          <dgm:bulletEnabled val="1"/>
        </dgm:presLayoutVars>
      </dgm:prSet>
      <dgm:spPr/>
      <dgm:t>
        <a:bodyPr/>
        <a:lstStyle/>
        <a:p>
          <a:endParaRPr lang="es-CO"/>
        </a:p>
      </dgm:t>
    </dgm:pt>
    <dgm:pt modelId="{FACE0EDF-3793-4203-8B7C-57A1DC7FE09F}" type="pres">
      <dgm:prSet presAssocID="{E9A0E796-2700-48D9-9914-21DE83807313}" presName="Name13" presStyleLbl="parChTrans1D2" presStyleIdx="1" presStyleCnt="4"/>
      <dgm:spPr/>
      <dgm:t>
        <a:bodyPr/>
        <a:lstStyle/>
        <a:p>
          <a:endParaRPr lang="es-CO"/>
        </a:p>
      </dgm:t>
    </dgm:pt>
    <dgm:pt modelId="{FA89E4FB-2C16-4042-A8ED-B1EE5FE095E8}" type="pres">
      <dgm:prSet presAssocID="{8D366158-A98B-4347-AC17-7603854415FA}" presName="childText" presStyleLbl="bgAcc1" presStyleIdx="1" presStyleCnt="4">
        <dgm:presLayoutVars>
          <dgm:bulletEnabled val="1"/>
        </dgm:presLayoutVars>
      </dgm:prSet>
      <dgm:spPr/>
      <dgm:t>
        <a:bodyPr/>
        <a:lstStyle/>
        <a:p>
          <a:endParaRPr lang="es-CO"/>
        </a:p>
      </dgm:t>
    </dgm:pt>
    <dgm:pt modelId="{CC25389A-8D3C-4DB6-BA6B-F3ADE7A65EE3}" type="pres">
      <dgm:prSet presAssocID="{D97C403B-7DE5-4DC0-B66C-FED12E1C59A4}" presName="root" presStyleCnt="0"/>
      <dgm:spPr/>
    </dgm:pt>
    <dgm:pt modelId="{DADEE238-4185-4BB6-9BAE-064A9897A338}" type="pres">
      <dgm:prSet presAssocID="{D97C403B-7DE5-4DC0-B66C-FED12E1C59A4}" presName="rootComposite" presStyleCnt="0"/>
      <dgm:spPr/>
    </dgm:pt>
    <dgm:pt modelId="{8BBA1E56-4AAD-4505-ACCF-B95CBC1032F0}" type="pres">
      <dgm:prSet presAssocID="{D97C403B-7DE5-4DC0-B66C-FED12E1C59A4}" presName="rootText" presStyleLbl="node1" presStyleIdx="1" presStyleCnt="2" custLinFactNeighborX="4034" custLinFactNeighborY="-138"/>
      <dgm:spPr/>
      <dgm:t>
        <a:bodyPr/>
        <a:lstStyle/>
        <a:p>
          <a:endParaRPr lang="es-CO"/>
        </a:p>
      </dgm:t>
    </dgm:pt>
    <dgm:pt modelId="{2A7B06E5-DF27-452D-9A1E-7FA128321BE7}" type="pres">
      <dgm:prSet presAssocID="{D97C403B-7DE5-4DC0-B66C-FED12E1C59A4}" presName="rootConnector" presStyleLbl="node1" presStyleIdx="1" presStyleCnt="2"/>
      <dgm:spPr/>
      <dgm:t>
        <a:bodyPr/>
        <a:lstStyle/>
        <a:p>
          <a:endParaRPr lang="es-CO"/>
        </a:p>
      </dgm:t>
    </dgm:pt>
    <dgm:pt modelId="{9C1AB97E-72C0-48AD-ABE6-3A433F4F1BE3}" type="pres">
      <dgm:prSet presAssocID="{D97C403B-7DE5-4DC0-B66C-FED12E1C59A4}" presName="childShape" presStyleCnt="0"/>
      <dgm:spPr/>
    </dgm:pt>
    <dgm:pt modelId="{CE7A1F30-6ECD-499A-8CE0-4D56FFAA76FF}" type="pres">
      <dgm:prSet presAssocID="{7741DE8C-D9D6-4C4D-B97A-20F5E164D1C6}" presName="Name13" presStyleLbl="parChTrans1D2" presStyleIdx="2" presStyleCnt="4"/>
      <dgm:spPr/>
      <dgm:t>
        <a:bodyPr/>
        <a:lstStyle/>
        <a:p>
          <a:endParaRPr lang="es-CO"/>
        </a:p>
      </dgm:t>
    </dgm:pt>
    <dgm:pt modelId="{28E4AB84-3C2E-40D7-80CC-0942CC844870}" type="pres">
      <dgm:prSet presAssocID="{A1571842-2DDB-4783-9CB8-B8B80E52CC03}" presName="childText" presStyleLbl="bgAcc1" presStyleIdx="2" presStyleCnt="4">
        <dgm:presLayoutVars>
          <dgm:bulletEnabled val="1"/>
        </dgm:presLayoutVars>
      </dgm:prSet>
      <dgm:spPr/>
      <dgm:t>
        <a:bodyPr/>
        <a:lstStyle/>
        <a:p>
          <a:endParaRPr lang="es-CO"/>
        </a:p>
      </dgm:t>
    </dgm:pt>
    <dgm:pt modelId="{8F91378D-1990-490C-923D-E796F36B9ADC}" type="pres">
      <dgm:prSet presAssocID="{40AE7684-AD58-456C-8A0E-6AA8B0E8DA37}" presName="Name13" presStyleLbl="parChTrans1D2" presStyleIdx="3" presStyleCnt="4"/>
      <dgm:spPr/>
      <dgm:t>
        <a:bodyPr/>
        <a:lstStyle/>
        <a:p>
          <a:endParaRPr lang="es-CO"/>
        </a:p>
      </dgm:t>
    </dgm:pt>
    <dgm:pt modelId="{287E9D6E-6BCA-41D8-BB36-D27B8C9E3EAF}" type="pres">
      <dgm:prSet presAssocID="{2C91BF86-FB90-4096-84B6-E1EA72F03FA9}" presName="childText" presStyleLbl="bgAcc1" presStyleIdx="3" presStyleCnt="4">
        <dgm:presLayoutVars>
          <dgm:bulletEnabled val="1"/>
        </dgm:presLayoutVars>
      </dgm:prSet>
      <dgm:spPr/>
      <dgm:t>
        <a:bodyPr/>
        <a:lstStyle/>
        <a:p>
          <a:endParaRPr lang="es-CO"/>
        </a:p>
      </dgm:t>
    </dgm:pt>
  </dgm:ptLst>
  <dgm:cxnLst>
    <dgm:cxn modelId="{F687421A-27EC-4C0B-8767-26933A92DC19}" srcId="{19D21391-80C1-47B9-AA01-F2ABF58EDB56}" destId="{6A1B59BC-818B-4026-8AB2-CC7EF8D8919E}" srcOrd="0" destOrd="0" parTransId="{24472AED-B06A-4AB7-B24D-2243FA1A55CB}" sibTransId="{E4CCA19D-ABA0-4993-A42F-A00799FCD227}"/>
    <dgm:cxn modelId="{4506E4F0-62A9-4AFD-8E6F-F8F64F841F31}" type="presOf" srcId="{E9A0E796-2700-48D9-9914-21DE83807313}" destId="{FACE0EDF-3793-4203-8B7C-57A1DC7FE09F}" srcOrd="0" destOrd="0" presId="urn:microsoft.com/office/officeart/2005/8/layout/hierarchy3"/>
    <dgm:cxn modelId="{E95DA222-D1E7-40F4-8E83-1AB41C9F6B13}" type="presOf" srcId="{2C91BF86-FB90-4096-84B6-E1EA72F03FA9}" destId="{287E9D6E-6BCA-41D8-BB36-D27B8C9E3EAF}" srcOrd="0" destOrd="0" presId="urn:microsoft.com/office/officeart/2005/8/layout/hierarchy3"/>
    <dgm:cxn modelId="{DEF2012B-9E84-46A6-A785-F06BDAA620E2}" type="presOf" srcId="{76830978-2915-45E5-9A3D-7A3762533AF8}" destId="{E42E3ED0-0BBB-4D0B-979B-869B5A3AD898}" srcOrd="0" destOrd="0" presId="urn:microsoft.com/office/officeart/2005/8/layout/hierarchy3"/>
    <dgm:cxn modelId="{5C834407-B57D-4446-82AE-CBCA4C654310}" type="presOf" srcId="{D97C403B-7DE5-4DC0-B66C-FED12E1C59A4}" destId="{2A7B06E5-DF27-452D-9A1E-7FA128321BE7}" srcOrd="1" destOrd="0" presId="urn:microsoft.com/office/officeart/2005/8/layout/hierarchy3"/>
    <dgm:cxn modelId="{FE68B79C-6C31-4F22-8BE0-A81702AEE40D}" srcId="{D97C403B-7DE5-4DC0-B66C-FED12E1C59A4}" destId="{A1571842-2DDB-4783-9CB8-B8B80E52CC03}" srcOrd="0" destOrd="0" parTransId="{7741DE8C-D9D6-4C4D-B97A-20F5E164D1C6}" sibTransId="{12AEF698-8C12-4CCC-91B4-8AE50370C768}"/>
    <dgm:cxn modelId="{6552ED56-D1E5-49EE-A690-791964DAED8F}" type="presOf" srcId="{A1571842-2DDB-4783-9CB8-B8B80E52CC03}" destId="{28E4AB84-3C2E-40D7-80CC-0942CC844870}" srcOrd="0" destOrd="0" presId="urn:microsoft.com/office/officeart/2005/8/layout/hierarchy3"/>
    <dgm:cxn modelId="{54823637-B774-4FE9-A8AE-107C199C258C}" type="presOf" srcId="{24472AED-B06A-4AB7-B24D-2243FA1A55CB}" destId="{4C240AD1-6D50-4D58-B774-17405563BFB2}" srcOrd="0" destOrd="0" presId="urn:microsoft.com/office/officeart/2005/8/layout/hierarchy3"/>
    <dgm:cxn modelId="{60CB1478-90CD-4236-9669-FDF1A11DF8DB}" srcId="{D97C403B-7DE5-4DC0-B66C-FED12E1C59A4}" destId="{2C91BF86-FB90-4096-84B6-E1EA72F03FA9}" srcOrd="1" destOrd="0" parTransId="{40AE7684-AD58-456C-8A0E-6AA8B0E8DA37}" sibTransId="{52059152-CCF8-4830-9DD0-97165B40B1C2}"/>
    <dgm:cxn modelId="{6B86037E-1722-46AB-B4B6-1A1B6C27F360}" type="presOf" srcId="{40AE7684-AD58-456C-8A0E-6AA8B0E8DA37}" destId="{8F91378D-1990-490C-923D-E796F36B9ADC}" srcOrd="0" destOrd="0" presId="urn:microsoft.com/office/officeart/2005/8/layout/hierarchy3"/>
    <dgm:cxn modelId="{F932ACB3-CBF5-475D-AEAD-26770CA2D292}" srcId="{19D21391-80C1-47B9-AA01-F2ABF58EDB56}" destId="{8D366158-A98B-4347-AC17-7603854415FA}" srcOrd="1" destOrd="0" parTransId="{E9A0E796-2700-48D9-9914-21DE83807313}" sibTransId="{0BD0136B-7A06-4177-8E47-8A9C45AEB68E}"/>
    <dgm:cxn modelId="{EB08FDBA-33C1-4160-8182-AD35DACDB534}" srcId="{76830978-2915-45E5-9A3D-7A3762533AF8}" destId="{19D21391-80C1-47B9-AA01-F2ABF58EDB56}" srcOrd="0" destOrd="0" parTransId="{1273AC6B-4EF5-4D24-AC81-019A66A3E4D6}" sibTransId="{DCAE8EFF-4ACB-4C89-9F70-BB219F4896A6}"/>
    <dgm:cxn modelId="{B323446E-13B0-41F1-B23B-D6863D231FE9}" type="presOf" srcId="{19D21391-80C1-47B9-AA01-F2ABF58EDB56}" destId="{6BC18068-3323-4F17-97B0-D5DB814B3100}" srcOrd="1" destOrd="0" presId="urn:microsoft.com/office/officeart/2005/8/layout/hierarchy3"/>
    <dgm:cxn modelId="{8ED1D045-6575-4190-93FA-7A9A81117F6B}" type="presOf" srcId="{6A1B59BC-818B-4026-8AB2-CC7EF8D8919E}" destId="{829F10D5-C38F-454D-8B8E-F13FEF096CCC}" srcOrd="0" destOrd="0" presId="urn:microsoft.com/office/officeart/2005/8/layout/hierarchy3"/>
    <dgm:cxn modelId="{5219E3D8-28DE-4AD6-A4A1-3FE51672AB68}" type="presOf" srcId="{19D21391-80C1-47B9-AA01-F2ABF58EDB56}" destId="{05D698CB-605C-4502-B627-84B380264CC6}" srcOrd="0" destOrd="0" presId="urn:microsoft.com/office/officeart/2005/8/layout/hierarchy3"/>
    <dgm:cxn modelId="{B58094C0-30DD-4308-B525-E4E1240DF069}" srcId="{76830978-2915-45E5-9A3D-7A3762533AF8}" destId="{D97C403B-7DE5-4DC0-B66C-FED12E1C59A4}" srcOrd="1" destOrd="0" parTransId="{21911F25-3B86-45E4-B4D6-EC4F5D3A7496}" sibTransId="{7447C57B-E931-40DB-A7BE-5F9466D37002}"/>
    <dgm:cxn modelId="{AFEF42DC-AF98-47B7-819D-1DE243CBAAF1}" type="presOf" srcId="{8D366158-A98B-4347-AC17-7603854415FA}" destId="{FA89E4FB-2C16-4042-A8ED-B1EE5FE095E8}" srcOrd="0" destOrd="0" presId="urn:microsoft.com/office/officeart/2005/8/layout/hierarchy3"/>
    <dgm:cxn modelId="{B0E12C3F-CB51-489D-A66D-E4C540031D2E}" type="presOf" srcId="{D97C403B-7DE5-4DC0-B66C-FED12E1C59A4}" destId="{8BBA1E56-4AAD-4505-ACCF-B95CBC1032F0}" srcOrd="0" destOrd="0" presId="urn:microsoft.com/office/officeart/2005/8/layout/hierarchy3"/>
    <dgm:cxn modelId="{1F235B05-2874-4093-9111-FDFBEFF24FEC}" type="presOf" srcId="{7741DE8C-D9D6-4C4D-B97A-20F5E164D1C6}" destId="{CE7A1F30-6ECD-499A-8CE0-4D56FFAA76FF}" srcOrd="0" destOrd="0" presId="urn:microsoft.com/office/officeart/2005/8/layout/hierarchy3"/>
    <dgm:cxn modelId="{D46C5978-7ABD-43E9-BFC3-6171DB01B56A}" type="presParOf" srcId="{E42E3ED0-0BBB-4D0B-979B-869B5A3AD898}" destId="{4E66605E-7F46-4275-8146-B0A5C75B214A}" srcOrd="0" destOrd="0" presId="urn:microsoft.com/office/officeart/2005/8/layout/hierarchy3"/>
    <dgm:cxn modelId="{B8025A06-6D29-4FFB-A010-F54B47D68B62}" type="presParOf" srcId="{4E66605E-7F46-4275-8146-B0A5C75B214A}" destId="{FC90719F-10AC-414F-815A-B7C31AA67939}" srcOrd="0" destOrd="0" presId="urn:microsoft.com/office/officeart/2005/8/layout/hierarchy3"/>
    <dgm:cxn modelId="{C15990C8-130D-48BB-9B31-9225EFF2F539}" type="presParOf" srcId="{FC90719F-10AC-414F-815A-B7C31AA67939}" destId="{05D698CB-605C-4502-B627-84B380264CC6}" srcOrd="0" destOrd="0" presId="urn:microsoft.com/office/officeart/2005/8/layout/hierarchy3"/>
    <dgm:cxn modelId="{13A71276-C57A-4E46-B9C3-B34808E5DB78}" type="presParOf" srcId="{FC90719F-10AC-414F-815A-B7C31AA67939}" destId="{6BC18068-3323-4F17-97B0-D5DB814B3100}" srcOrd="1" destOrd="0" presId="urn:microsoft.com/office/officeart/2005/8/layout/hierarchy3"/>
    <dgm:cxn modelId="{6CB5956D-6727-4307-9F52-75EAD3D57DAA}" type="presParOf" srcId="{4E66605E-7F46-4275-8146-B0A5C75B214A}" destId="{C94DDE27-DBE7-4F37-BD73-180A195B53D6}" srcOrd="1" destOrd="0" presId="urn:microsoft.com/office/officeart/2005/8/layout/hierarchy3"/>
    <dgm:cxn modelId="{DF30614B-7049-4136-B1B0-CCFEAC6AD4F1}" type="presParOf" srcId="{C94DDE27-DBE7-4F37-BD73-180A195B53D6}" destId="{4C240AD1-6D50-4D58-B774-17405563BFB2}" srcOrd="0" destOrd="0" presId="urn:microsoft.com/office/officeart/2005/8/layout/hierarchy3"/>
    <dgm:cxn modelId="{5CB16837-5A5B-4D10-911A-39E8BF9C26C1}" type="presParOf" srcId="{C94DDE27-DBE7-4F37-BD73-180A195B53D6}" destId="{829F10D5-C38F-454D-8B8E-F13FEF096CCC}" srcOrd="1" destOrd="0" presId="urn:microsoft.com/office/officeart/2005/8/layout/hierarchy3"/>
    <dgm:cxn modelId="{E0589861-3C03-41C1-AEB8-F1895505B032}" type="presParOf" srcId="{C94DDE27-DBE7-4F37-BD73-180A195B53D6}" destId="{FACE0EDF-3793-4203-8B7C-57A1DC7FE09F}" srcOrd="2" destOrd="0" presId="urn:microsoft.com/office/officeart/2005/8/layout/hierarchy3"/>
    <dgm:cxn modelId="{74C03202-CFB2-4298-A8AB-BAFAE2CE9B84}" type="presParOf" srcId="{C94DDE27-DBE7-4F37-BD73-180A195B53D6}" destId="{FA89E4FB-2C16-4042-A8ED-B1EE5FE095E8}" srcOrd="3" destOrd="0" presId="urn:microsoft.com/office/officeart/2005/8/layout/hierarchy3"/>
    <dgm:cxn modelId="{F10A21EC-7421-4B75-91C0-518B28AEB45D}" type="presParOf" srcId="{E42E3ED0-0BBB-4D0B-979B-869B5A3AD898}" destId="{CC25389A-8D3C-4DB6-BA6B-F3ADE7A65EE3}" srcOrd="1" destOrd="0" presId="urn:microsoft.com/office/officeart/2005/8/layout/hierarchy3"/>
    <dgm:cxn modelId="{58930F2A-5864-4AF0-8490-D69CFCADB014}" type="presParOf" srcId="{CC25389A-8D3C-4DB6-BA6B-F3ADE7A65EE3}" destId="{DADEE238-4185-4BB6-9BAE-064A9897A338}" srcOrd="0" destOrd="0" presId="urn:microsoft.com/office/officeart/2005/8/layout/hierarchy3"/>
    <dgm:cxn modelId="{5630D276-3686-4218-BD3C-C308DDF7D918}" type="presParOf" srcId="{DADEE238-4185-4BB6-9BAE-064A9897A338}" destId="{8BBA1E56-4AAD-4505-ACCF-B95CBC1032F0}" srcOrd="0" destOrd="0" presId="urn:microsoft.com/office/officeart/2005/8/layout/hierarchy3"/>
    <dgm:cxn modelId="{4579838D-2193-43F1-9A39-DE6C4EC38468}" type="presParOf" srcId="{DADEE238-4185-4BB6-9BAE-064A9897A338}" destId="{2A7B06E5-DF27-452D-9A1E-7FA128321BE7}" srcOrd="1" destOrd="0" presId="urn:microsoft.com/office/officeart/2005/8/layout/hierarchy3"/>
    <dgm:cxn modelId="{B74A1549-8133-4D63-9F3A-A6C45D18C619}" type="presParOf" srcId="{CC25389A-8D3C-4DB6-BA6B-F3ADE7A65EE3}" destId="{9C1AB97E-72C0-48AD-ABE6-3A433F4F1BE3}" srcOrd="1" destOrd="0" presId="urn:microsoft.com/office/officeart/2005/8/layout/hierarchy3"/>
    <dgm:cxn modelId="{8B0856EE-B5A4-4920-A55D-8BB13471F907}" type="presParOf" srcId="{9C1AB97E-72C0-48AD-ABE6-3A433F4F1BE3}" destId="{CE7A1F30-6ECD-499A-8CE0-4D56FFAA76FF}" srcOrd="0" destOrd="0" presId="urn:microsoft.com/office/officeart/2005/8/layout/hierarchy3"/>
    <dgm:cxn modelId="{EDC5F391-AD63-46A1-957C-F3D5A404CC75}" type="presParOf" srcId="{9C1AB97E-72C0-48AD-ABE6-3A433F4F1BE3}" destId="{28E4AB84-3C2E-40D7-80CC-0942CC844870}" srcOrd="1" destOrd="0" presId="urn:microsoft.com/office/officeart/2005/8/layout/hierarchy3"/>
    <dgm:cxn modelId="{DA973E08-CE24-4CF3-9B5E-3D5BE82A05AB}" type="presParOf" srcId="{9C1AB97E-72C0-48AD-ABE6-3A433F4F1BE3}" destId="{8F91378D-1990-490C-923D-E796F36B9ADC}" srcOrd="2" destOrd="0" presId="urn:microsoft.com/office/officeart/2005/8/layout/hierarchy3"/>
    <dgm:cxn modelId="{FFFF3377-0A67-41DB-B407-ED7FBE2F336A}" type="presParOf" srcId="{9C1AB97E-72C0-48AD-ABE6-3A433F4F1BE3}" destId="{287E9D6E-6BCA-41D8-BB36-D27B8C9E3EAF}" srcOrd="3"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830978-2915-45E5-9A3D-7A3762533AF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CO"/>
        </a:p>
      </dgm:t>
    </dgm:pt>
    <dgm:pt modelId="{19D21391-80C1-47B9-AA01-F2ABF58EDB56}">
      <dgm:prSet phldrT="[Texto]" custT="1"/>
      <dgm:spPr>
        <a:solidFill>
          <a:srgbClr val="FF0000"/>
        </a:solidFill>
      </dgm:spPr>
      <dgm:t>
        <a:bodyPr/>
        <a:lstStyle/>
        <a:p>
          <a:r>
            <a:rPr lang="es-CO" sz="2200" b="0" dirty="0" err="1" smtClean="0">
              <a:solidFill>
                <a:schemeClr val="tx2"/>
              </a:solidFill>
              <a:latin typeface="Monotype Corsiva" pitchFamily="66" charset="0"/>
            </a:rPr>
            <a:t>Calculate</a:t>
          </a:r>
          <a:r>
            <a:rPr lang="es-CO" sz="2200" b="0" dirty="0" smtClean="0">
              <a:solidFill>
                <a:schemeClr val="tx2"/>
              </a:solidFill>
              <a:latin typeface="Monotype Corsiva" pitchFamily="66" charset="0"/>
            </a:rPr>
            <a:t> </a:t>
          </a:r>
          <a:r>
            <a:rPr lang="es-CO" sz="2200" b="0" dirty="0" err="1" smtClean="0">
              <a:solidFill>
                <a:schemeClr val="tx2"/>
              </a:solidFill>
              <a:latin typeface="Monotype Corsiva" pitchFamily="66" charset="0"/>
            </a:rPr>
            <a:t>dynamical</a:t>
          </a:r>
          <a:r>
            <a:rPr lang="es-CO" sz="2200" b="0" dirty="0" smtClean="0">
              <a:solidFill>
                <a:schemeClr val="tx2"/>
              </a:solidFill>
              <a:latin typeface="Monotype Corsiva" pitchFamily="66" charset="0"/>
            </a:rPr>
            <a:t> response </a:t>
          </a:r>
          <a:r>
            <a:rPr lang="es-CO" sz="2200" b="0" dirty="0" err="1" smtClean="0">
              <a:solidFill>
                <a:schemeClr val="tx2"/>
              </a:solidFill>
              <a:latin typeface="Monotype Corsiva" pitchFamily="66" charset="0"/>
            </a:rPr>
            <a:t>functions</a:t>
          </a:r>
          <a:endParaRPr lang="es-CO" sz="2200" b="0" dirty="0">
            <a:solidFill>
              <a:schemeClr val="tx2"/>
            </a:solidFill>
            <a:latin typeface="Monotype Corsiva" pitchFamily="66" charset="0"/>
          </a:endParaRPr>
        </a:p>
      </dgm:t>
    </dgm:pt>
    <dgm:pt modelId="{1273AC6B-4EF5-4D24-AC81-019A66A3E4D6}" type="parTrans" cxnId="{EB08FDBA-33C1-4160-8182-AD35DACDB534}">
      <dgm:prSet/>
      <dgm:spPr/>
      <dgm:t>
        <a:bodyPr/>
        <a:lstStyle/>
        <a:p>
          <a:endParaRPr lang="es-CO"/>
        </a:p>
      </dgm:t>
    </dgm:pt>
    <dgm:pt modelId="{DCAE8EFF-4ACB-4C89-9F70-BB219F4896A6}" type="sibTrans" cxnId="{EB08FDBA-33C1-4160-8182-AD35DACDB534}">
      <dgm:prSet/>
      <dgm:spPr/>
      <dgm:t>
        <a:bodyPr/>
        <a:lstStyle/>
        <a:p>
          <a:endParaRPr lang="es-CO"/>
        </a:p>
      </dgm:t>
    </dgm:pt>
    <dgm:pt modelId="{6A1B59BC-818B-4026-8AB2-CC7EF8D8919E}">
      <dgm:prSet phldrT="[Texto]" custT="1"/>
      <dgm:spPr>
        <a:solidFill>
          <a:srgbClr val="FFFF00">
            <a:alpha val="90000"/>
          </a:srgbClr>
        </a:solidFill>
        <a:ln>
          <a:solidFill>
            <a:srgbClr val="FFFFFF"/>
          </a:solidFill>
        </a:ln>
      </dgm:spPr>
      <dgm:t>
        <a:bodyPr/>
        <a:lstStyle/>
        <a:p>
          <a:r>
            <a:rPr lang="es-CO" sz="2200" dirty="0" smtClean="0">
              <a:solidFill>
                <a:schemeClr val="tx2"/>
              </a:solidFill>
              <a:latin typeface="Monotype Corsiva" pitchFamily="66" charset="0"/>
            </a:rPr>
            <a:t>Nuclear </a:t>
          </a:r>
          <a:r>
            <a:rPr lang="es-CO" sz="2200" dirty="0" err="1" smtClean="0">
              <a:solidFill>
                <a:schemeClr val="tx2"/>
              </a:solidFill>
              <a:latin typeface="Monotype Corsiva" pitchFamily="66" charset="0"/>
            </a:rPr>
            <a:t>magnetic</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resonance</a:t>
          </a:r>
          <a:endParaRPr lang="es-CO" sz="2200" dirty="0" smtClean="0">
            <a:solidFill>
              <a:schemeClr val="tx2"/>
            </a:solidFill>
            <a:latin typeface="Monotype Corsiva" pitchFamily="66" charset="0"/>
          </a:endParaRPr>
        </a:p>
        <a:p>
          <a:r>
            <a:rPr lang="es-CO" sz="2200" dirty="0" smtClean="0">
              <a:solidFill>
                <a:schemeClr val="tx2"/>
              </a:solidFill>
              <a:latin typeface="Monotype Corsiva" pitchFamily="66" charset="0"/>
            </a:rPr>
            <a:t>(NMR)</a:t>
          </a:r>
          <a:endParaRPr lang="es-CO" sz="2200" dirty="0">
            <a:solidFill>
              <a:schemeClr val="tx2"/>
            </a:solidFill>
            <a:latin typeface="Monotype Corsiva" pitchFamily="66" charset="0"/>
          </a:endParaRPr>
        </a:p>
      </dgm:t>
    </dgm:pt>
    <dgm:pt modelId="{24472AED-B06A-4AB7-B24D-2243FA1A55CB}" type="parTrans" cxnId="{F687421A-27EC-4C0B-8767-26933A92DC19}">
      <dgm:prSet/>
      <dgm:spPr/>
      <dgm:t>
        <a:bodyPr/>
        <a:lstStyle/>
        <a:p>
          <a:endParaRPr lang="es-CO"/>
        </a:p>
      </dgm:t>
    </dgm:pt>
    <dgm:pt modelId="{E4CCA19D-ABA0-4993-A42F-A00799FCD227}" type="sibTrans" cxnId="{F687421A-27EC-4C0B-8767-26933A92DC19}">
      <dgm:prSet/>
      <dgm:spPr/>
      <dgm:t>
        <a:bodyPr/>
        <a:lstStyle/>
        <a:p>
          <a:endParaRPr lang="es-CO"/>
        </a:p>
      </dgm:t>
    </dgm:pt>
    <dgm:pt modelId="{8D366158-A98B-4347-AC17-7603854415FA}">
      <dgm:prSet phldrT="[Texto]" custT="1"/>
      <dgm:spPr>
        <a:solidFill>
          <a:srgbClr val="FFFF00">
            <a:alpha val="90000"/>
          </a:srgbClr>
        </a:solidFill>
        <a:ln>
          <a:solidFill>
            <a:srgbClr val="FFFFFF"/>
          </a:solidFill>
        </a:ln>
      </dgm:spPr>
      <dgm:t>
        <a:bodyPr/>
        <a:lstStyle/>
        <a:p>
          <a:pPr algn="ctr"/>
          <a:r>
            <a:rPr lang="es-CO" sz="2200" dirty="0" err="1" smtClean="0">
              <a:solidFill>
                <a:schemeClr val="tx2"/>
              </a:solidFill>
              <a:latin typeface="Monotype Corsiva" pitchFamily="66" charset="0"/>
            </a:rPr>
            <a:t>Neutron</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Scattering</a:t>
          </a:r>
          <a:endParaRPr lang="es-CO" sz="2200" dirty="0">
            <a:solidFill>
              <a:schemeClr val="tx2"/>
            </a:solidFill>
            <a:latin typeface="Monotype Corsiva" pitchFamily="66" charset="0"/>
          </a:endParaRPr>
        </a:p>
      </dgm:t>
    </dgm:pt>
    <dgm:pt modelId="{E9A0E796-2700-48D9-9914-21DE83807313}" type="parTrans" cxnId="{F932ACB3-CBF5-475D-AEAD-26770CA2D292}">
      <dgm:prSet/>
      <dgm:spPr/>
      <dgm:t>
        <a:bodyPr/>
        <a:lstStyle/>
        <a:p>
          <a:endParaRPr lang="es-CO"/>
        </a:p>
      </dgm:t>
    </dgm:pt>
    <dgm:pt modelId="{0BD0136B-7A06-4177-8E47-8A9C45AEB68E}" type="sibTrans" cxnId="{F932ACB3-CBF5-475D-AEAD-26770CA2D292}">
      <dgm:prSet/>
      <dgm:spPr/>
      <dgm:t>
        <a:bodyPr/>
        <a:lstStyle/>
        <a:p>
          <a:endParaRPr lang="es-CO"/>
        </a:p>
      </dgm:t>
    </dgm:pt>
    <dgm:pt modelId="{D97C403B-7DE5-4DC0-B66C-FED12E1C59A4}">
      <dgm:prSet phldrT="[Texto]" custT="1"/>
      <dgm:spPr>
        <a:solidFill>
          <a:schemeClr val="bg1">
            <a:lumMod val="75000"/>
          </a:schemeClr>
        </a:solidFill>
      </dgm:spPr>
      <dgm:t>
        <a:bodyPr/>
        <a:lstStyle/>
        <a:p>
          <a:r>
            <a:rPr lang="es-CO" sz="2200" noProof="0" dirty="0" err="1" smtClean="0">
              <a:latin typeface="Monotype Corsiva" pitchFamily="66" charset="0"/>
            </a:rPr>
            <a:t>Optical</a:t>
          </a:r>
          <a:r>
            <a:rPr lang="es-CO" sz="2200" noProof="0" dirty="0" smtClean="0">
              <a:latin typeface="Monotype Corsiva" pitchFamily="66" charset="0"/>
            </a:rPr>
            <a:t> </a:t>
          </a:r>
        </a:p>
        <a:p>
          <a:r>
            <a:rPr lang="es-CO" sz="2200" noProof="0" dirty="0" err="1" smtClean="0">
              <a:latin typeface="Monotype Corsiva" pitchFamily="66" charset="0"/>
            </a:rPr>
            <a:t>Absorption</a:t>
          </a:r>
          <a:endParaRPr lang="en-US" sz="2200" noProof="0" dirty="0">
            <a:latin typeface="Monotype Corsiva" pitchFamily="66" charset="0"/>
          </a:endParaRPr>
        </a:p>
      </dgm:t>
    </dgm:pt>
    <dgm:pt modelId="{21911F25-3B86-45E4-B4D6-EC4F5D3A7496}" type="parTrans" cxnId="{B58094C0-30DD-4308-B525-E4E1240DF069}">
      <dgm:prSet/>
      <dgm:spPr/>
      <dgm:t>
        <a:bodyPr/>
        <a:lstStyle/>
        <a:p>
          <a:endParaRPr lang="es-CO"/>
        </a:p>
      </dgm:t>
    </dgm:pt>
    <dgm:pt modelId="{7447C57B-E931-40DB-A7BE-5F9466D37002}" type="sibTrans" cxnId="{B58094C0-30DD-4308-B525-E4E1240DF069}">
      <dgm:prSet/>
      <dgm:spPr/>
      <dgm:t>
        <a:bodyPr/>
        <a:lstStyle/>
        <a:p>
          <a:endParaRPr lang="es-CO"/>
        </a:p>
      </dgm:t>
    </dgm:pt>
    <dgm:pt modelId="{A1571842-2DDB-4783-9CB8-B8B80E52CC03}">
      <dgm:prSet phldrT="[Texto]" custT="1"/>
      <dgm:spPr>
        <a:ln>
          <a:solidFill>
            <a:srgbClr val="FFFFFF"/>
          </a:solidFill>
        </a:ln>
      </dgm:spPr>
      <dgm:t>
        <a:bodyPr/>
        <a:lstStyle/>
        <a:p>
          <a:r>
            <a:rPr lang="es-CO" sz="2000" noProof="0" dirty="0" err="1" smtClean="0">
              <a:solidFill>
                <a:schemeClr val="tx2"/>
              </a:solidFill>
              <a:latin typeface="Monotype Corsiva" pitchFamily="66" charset="0"/>
            </a:rPr>
            <a:t>Photoemission</a:t>
          </a:r>
          <a:endParaRPr lang="es-CO" sz="2000" dirty="0">
            <a:solidFill>
              <a:schemeClr val="tx2"/>
            </a:solidFill>
            <a:latin typeface="Monotype Corsiva" pitchFamily="66" charset="0"/>
          </a:endParaRPr>
        </a:p>
      </dgm:t>
    </dgm:pt>
    <dgm:pt modelId="{7741DE8C-D9D6-4C4D-B97A-20F5E164D1C6}" type="parTrans" cxnId="{FE68B79C-6C31-4F22-8BE0-A81702AEE40D}">
      <dgm:prSet/>
      <dgm:spPr/>
      <dgm:t>
        <a:bodyPr/>
        <a:lstStyle/>
        <a:p>
          <a:endParaRPr lang="es-CO"/>
        </a:p>
      </dgm:t>
    </dgm:pt>
    <dgm:pt modelId="{12AEF698-8C12-4CCC-91B4-8AE50370C768}" type="sibTrans" cxnId="{FE68B79C-6C31-4F22-8BE0-A81702AEE40D}">
      <dgm:prSet/>
      <dgm:spPr/>
      <dgm:t>
        <a:bodyPr/>
        <a:lstStyle/>
        <a:p>
          <a:endParaRPr lang="es-CO"/>
        </a:p>
      </dgm:t>
    </dgm:pt>
    <dgm:pt modelId="{2C91BF86-FB90-4096-84B6-E1EA72F03FA9}">
      <dgm:prSet phldrT="[Texto]" custT="1"/>
      <dgm:spPr>
        <a:ln>
          <a:solidFill>
            <a:srgbClr val="FFFFFF"/>
          </a:solidFill>
        </a:ln>
      </dgm:spPr>
      <dgm:t>
        <a:bodyPr/>
        <a:lstStyle/>
        <a:p>
          <a:r>
            <a:rPr lang="en-US" sz="2200" dirty="0" smtClean="0">
              <a:solidFill>
                <a:schemeClr val="tx2"/>
              </a:solidFill>
              <a:latin typeface="Monotype Corsiva" pitchFamily="66" charset="0"/>
            </a:rPr>
            <a:t>Response functions in single impurity systems</a:t>
          </a:r>
          <a:endParaRPr lang="es-CO" sz="2200" dirty="0">
            <a:solidFill>
              <a:schemeClr val="tx2"/>
            </a:solidFill>
            <a:latin typeface="Monotype Corsiva" pitchFamily="66" charset="0"/>
          </a:endParaRPr>
        </a:p>
      </dgm:t>
    </dgm:pt>
    <dgm:pt modelId="{40AE7684-AD58-456C-8A0E-6AA8B0E8DA37}" type="parTrans" cxnId="{60CB1478-90CD-4236-9669-FDF1A11DF8DB}">
      <dgm:prSet/>
      <dgm:spPr/>
      <dgm:t>
        <a:bodyPr/>
        <a:lstStyle/>
        <a:p>
          <a:endParaRPr lang="es-CO"/>
        </a:p>
      </dgm:t>
    </dgm:pt>
    <dgm:pt modelId="{52059152-CCF8-4830-9DD0-97165B40B1C2}" type="sibTrans" cxnId="{60CB1478-90CD-4236-9669-FDF1A11DF8DB}">
      <dgm:prSet/>
      <dgm:spPr/>
      <dgm:t>
        <a:bodyPr/>
        <a:lstStyle/>
        <a:p>
          <a:endParaRPr lang="es-CO"/>
        </a:p>
      </dgm:t>
    </dgm:pt>
    <dgm:pt modelId="{E42E3ED0-0BBB-4D0B-979B-869B5A3AD898}" type="pres">
      <dgm:prSet presAssocID="{76830978-2915-45E5-9A3D-7A3762533AF8}" presName="diagram" presStyleCnt="0">
        <dgm:presLayoutVars>
          <dgm:chPref val="1"/>
          <dgm:dir/>
          <dgm:animOne val="branch"/>
          <dgm:animLvl val="lvl"/>
          <dgm:resizeHandles/>
        </dgm:presLayoutVars>
      </dgm:prSet>
      <dgm:spPr/>
      <dgm:t>
        <a:bodyPr/>
        <a:lstStyle/>
        <a:p>
          <a:endParaRPr lang="es-CO"/>
        </a:p>
      </dgm:t>
    </dgm:pt>
    <dgm:pt modelId="{4E66605E-7F46-4275-8146-B0A5C75B214A}" type="pres">
      <dgm:prSet presAssocID="{19D21391-80C1-47B9-AA01-F2ABF58EDB56}" presName="root" presStyleCnt="0"/>
      <dgm:spPr/>
    </dgm:pt>
    <dgm:pt modelId="{FC90719F-10AC-414F-815A-B7C31AA67939}" type="pres">
      <dgm:prSet presAssocID="{19D21391-80C1-47B9-AA01-F2ABF58EDB56}" presName="rootComposite" presStyleCnt="0"/>
      <dgm:spPr/>
    </dgm:pt>
    <dgm:pt modelId="{05D698CB-605C-4502-B627-84B380264CC6}" type="pres">
      <dgm:prSet presAssocID="{19D21391-80C1-47B9-AA01-F2ABF58EDB56}" presName="rootText" presStyleLbl="node1" presStyleIdx="0" presStyleCnt="2"/>
      <dgm:spPr/>
      <dgm:t>
        <a:bodyPr/>
        <a:lstStyle/>
        <a:p>
          <a:endParaRPr lang="es-CO"/>
        </a:p>
      </dgm:t>
    </dgm:pt>
    <dgm:pt modelId="{6BC18068-3323-4F17-97B0-D5DB814B3100}" type="pres">
      <dgm:prSet presAssocID="{19D21391-80C1-47B9-AA01-F2ABF58EDB56}" presName="rootConnector" presStyleLbl="node1" presStyleIdx="0" presStyleCnt="2"/>
      <dgm:spPr/>
      <dgm:t>
        <a:bodyPr/>
        <a:lstStyle/>
        <a:p>
          <a:endParaRPr lang="es-CO"/>
        </a:p>
      </dgm:t>
    </dgm:pt>
    <dgm:pt modelId="{C94DDE27-DBE7-4F37-BD73-180A195B53D6}" type="pres">
      <dgm:prSet presAssocID="{19D21391-80C1-47B9-AA01-F2ABF58EDB56}" presName="childShape" presStyleCnt="0"/>
      <dgm:spPr/>
    </dgm:pt>
    <dgm:pt modelId="{4C240AD1-6D50-4D58-B774-17405563BFB2}" type="pres">
      <dgm:prSet presAssocID="{24472AED-B06A-4AB7-B24D-2243FA1A55CB}" presName="Name13" presStyleLbl="parChTrans1D2" presStyleIdx="0" presStyleCnt="4"/>
      <dgm:spPr/>
      <dgm:t>
        <a:bodyPr/>
        <a:lstStyle/>
        <a:p>
          <a:endParaRPr lang="es-CO"/>
        </a:p>
      </dgm:t>
    </dgm:pt>
    <dgm:pt modelId="{829F10D5-C38F-454D-8B8E-F13FEF096CCC}" type="pres">
      <dgm:prSet presAssocID="{6A1B59BC-818B-4026-8AB2-CC7EF8D8919E}" presName="childText" presStyleLbl="bgAcc1" presStyleIdx="0" presStyleCnt="4">
        <dgm:presLayoutVars>
          <dgm:bulletEnabled val="1"/>
        </dgm:presLayoutVars>
      </dgm:prSet>
      <dgm:spPr/>
      <dgm:t>
        <a:bodyPr/>
        <a:lstStyle/>
        <a:p>
          <a:endParaRPr lang="es-CO"/>
        </a:p>
      </dgm:t>
    </dgm:pt>
    <dgm:pt modelId="{FACE0EDF-3793-4203-8B7C-57A1DC7FE09F}" type="pres">
      <dgm:prSet presAssocID="{E9A0E796-2700-48D9-9914-21DE83807313}" presName="Name13" presStyleLbl="parChTrans1D2" presStyleIdx="1" presStyleCnt="4"/>
      <dgm:spPr/>
      <dgm:t>
        <a:bodyPr/>
        <a:lstStyle/>
        <a:p>
          <a:endParaRPr lang="es-CO"/>
        </a:p>
      </dgm:t>
    </dgm:pt>
    <dgm:pt modelId="{FA89E4FB-2C16-4042-A8ED-B1EE5FE095E8}" type="pres">
      <dgm:prSet presAssocID="{8D366158-A98B-4347-AC17-7603854415FA}" presName="childText" presStyleLbl="bgAcc1" presStyleIdx="1" presStyleCnt="4">
        <dgm:presLayoutVars>
          <dgm:bulletEnabled val="1"/>
        </dgm:presLayoutVars>
      </dgm:prSet>
      <dgm:spPr/>
      <dgm:t>
        <a:bodyPr/>
        <a:lstStyle/>
        <a:p>
          <a:endParaRPr lang="es-CO"/>
        </a:p>
      </dgm:t>
    </dgm:pt>
    <dgm:pt modelId="{CC25389A-8D3C-4DB6-BA6B-F3ADE7A65EE3}" type="pres">
      <dgm:prSet presAssocID="{D97C403B-7DE5-4DC0-B66C-FED12E1C59A4}" presName="root" presStyleCnt="0"/>
      <dgm:spPr/>
    </dgm:pt>
    <dgm:pt modelId="{DADEE238-4185-4BB6-9BAE-064A9897A338}" type="pres">
      <dgm:prSet presAssocID="{D97C403B-7DE5-4DC0-B66C-FED12E1C59A4}" presName="rootComposite" presStyleCnt="0"/>
      <dgm:spPr/>
    </dgm:pt>
    <dgm:pt modelId="{8BBA1E56-4AAD-4505-ACCF-B95CBC1032F0}" type="pres">
      <dgm:prSet presAssocID="{D97C403B-7DE5-4DC0-B66C-FED12E1C59A4}" presName="rootText" presStyleLbl="node1" presStyleIdx="1" presStyleCnt="2"/>
      <dgm:spPr/>
      <dgm:t>
        <a:bodyPr/>
        <a:lstStyle/>
        <a:p>
          <a:endParaRPr lang="es-CO"/>
        </a:p>
      </dgm:t>
    </dgm:pt>
    <dgm:pt modelId="{2A7B06E5-DF27-452D-9A1E-7FA128321BE7}" type="pres">
      <dgm:prSet presAssocID="{D97C403B-7DE5-4DC0-B66C-FED12E1C59A4}" presName="rootConnector" presStyleLbl="node1" presStyleIdx="1" presStyleCnt="2"/>
      <dgm:spPr/>
      <dgm:t>
        <a:bodyPr/>
        <a:lstStyle/>
        <a:p>
          <a:endParaRPr lang="es-CO"/>
        </a:p>
      </dgm:t>
    </dgm:pt>
    <dgm:pt modelId="{9C1AB97E-72C0-48AD-ABE6-3A433F4F1BE3}" type="pres">
      <dgm:prSet presAssocID="{D97C403B-7DE5-4DC0-B66C-FED12E1C59A4}" presName="childShape" presStyleCnt="0"/>
      <dgm:spPr/>
    </dgm:pt>
    <dgm:pt modelId="{CE7A1F30-6ECD-499A-8CE0-4D56FFAA76FF}" type="pres">
      <dgm:prSet presAssocID="{7741DE8C-D9D6-4C4D-B97A-20F5E164D1C6}" presName="Name13" presStyleLbl="parChTrans1D2" presStyleIdx="2" presStyleCnt="4"/>
      <dgm:spPr/>
      <dgm:t>
        <a:bodyPr/>
        <a:lstStyle/>
        <a:p>
          <a:endParaRPr lang="es-CO"/>
        </a:p>
      </dgm:t>
    </dgm:pt>
    <dgm:pt modelId="{28E4AB84-3C2E-40D7-80CC-0942CC844870}" type="pres">
      <dgm:prSet presAssocID="{A1571842-2DDB-4783-9CB8-B8B80E52CC03}" presName="childText" presStyleLbl="bgAcc1" presStyleIdx="2" presStyleCnt="4">
        <dgm:presLayoutVars>
          <dgm:bulletEnabled val="1"/>
        </dgm:presLayoutVars>
      </dgm:prSet>
      <dgm:spPr/>
      <dgm:t>
        <a:bodyPr/>
        <a:lstStyle/>
        <a:p>
          <a:endParaRPr lang="es-CO"/>
        </a:p>
      </dgm:t>
    </dgm:pt>
    <dgm:pt modelId="{8F91378D-1990-490C-923D-E796F36B9ADC}" type="pres">
      <dgm:prSet presAssocID="{40AE7684-AD58-456C-8A0E-6AA8B0E8DA37}" presName="Name13" presStyleLbl="parChTrans1D2" presStyleIdx="3" presStyleCnt="4"/>
      <dgm:spPr/>
      <dgm:t>
        <a:bodyPr/>
        <a:lstStyle/>
        <a:p>
          <a:endParaRPr lang="es-CO"/>
        </a:p>
      </dgm:t>
    </dgm:pt>
    <dgm:pt modelId="{287E9D6E-6BCA-41D8-BB36-D27B8C9E3EAF}" type="pres">
      <dgm:prSet presAssocID="{2C91BF86-FB90-4096-84B6-E1EA72F03FA9}" presName="childText" presStyleLbl="bgAcc1" presStyleIdx="3" presStyleCnt="4">
        <dgm:presLayoutVars>
          <dgm:bulletEnabled val="1"/>
        </dgm:presLayoutVars>
      </dgm:prSet>
      <dgm:spPr/>
      <dgm:t>
        <a:bodyPr/>
        <a:lstStyle/>
        <a:p>
          <a:endParaRPr lang="es-CO"/>
        </a:p>
      </dgm:t>
    </dgm:pt>
  </dgm:ptLst>
  <dgm:cxnLst>
    <dgm:cxn modelId="{F687421A-27EC-4C0B-8767-26933A92DC19}" srcId="{19D21391-80C1-47B9-AA01-F2ABF58EDB56}" destId="{6A1B59BC-818B-4026-8AB2-CC7EF8D8919E}" srcOrd="0" destOrd="0" parTransId="{24472AED-B06A-4AB7-B24D-2243FA1A55CB}" sibTransId="{E4CCA19D-ABA0-4993-A42F-A00799FCD227}"/>
    <dgm:cxn modelId="{9E4476C5-271E-4F0E-B257-BCE2D6D5856E}" type="presOf" srcId="{8D366158-A98B-4347-AC17-7603854415FA}" destId="{FA89E4FB-2C16-4042-A8ED-B1EE5FE095E8}" srcOrd="0" destOrd="0" presId="urn:microsoft.com/office/officeart/2005/8/layout/hierarchy3"/>
    <dgm:cxn modelId="{81DFC66E-BEA7-4D14-8EED-B51852412A78}" type="presOf" srcId="{19D21391-80C1-47B9-AA01-F2ABF58EDB56}" destId="{05D698CB-605C-4502-B627-84B380264CC6}" srcOrd="0" destOrd="0" presId="urn:microsoft.com/office/officeart/2005/8/layout/hierarchy3"/>
    <dgm:cxn modelId="{1B031CBA-1976-4597-9766-37EFEDB764B5}" type="presOf" srcId="{D97C403B-7DE5-4DC0-B66C-FED12E1C59A4}" destId="{2A7B06E5-DF27-452D-9A1E-7FA128321BE7}" srcOrd="1" destOrd="0" presId="urn:microsoft.com/office/officeart/2005/8/layout/hierarchy3"/>
    <dgm:cxn modelId="{FE68B79C-6C31-4F22-8BE0-A81702AEE40D}" srcId="{D97C403B-7DE5-4DC0-B66C-FED12E1C59A4}" destId="{A1571842-2DDB-4783-9CB8-B8B80E52CC03}" srcOrd="0" destOrd="0" parTransId="{7741DE8C-D9D6-4C4D-B97A-20F5E164D1C6}" sibTransId="{12AEF698-8C12-4CCC-91B4-8AE50370C768}"/>
    <dgm:cxn modelId="{2711241F-C970-4F64-8802-929B8E21BEF8}" type="presOf" srcId="{19D21391-80C1-47B9-AA01-F2ABF58EDB56}" destId="{6BC18068-3323-4F17-97B0-D5DB814B3100}" srcOrd="1" destOrd="0" presId="urn:microsoft.com/office/officeart/2005/8/layout/hierarchy3"/>
    <dgm:cxn modelId="{5B795FB5-251A-4E60-B5D3-4AD1D89F8DC8}" type="presOf" srcId="{2C91BF86-FB90-4096-84B6-E1EA72F03FA9}" destId="{287E9D6E-6BCA-41D8-BB36-D27B8C9E3EAF}" srcOrd="0" destOrd="0" presId="urn:microsoft.com/office/officeart/2005/8/layout/hierarchy3"/>
    <dgm:cxn modelId="{ECE8ADD5-87DA-47AF-876F-0ABAE3A2C497}" type="presOf" srcId="{7741DE8C-D9D6-4C4D-B97A-20F5E164D1C6}" destId="{CE7A1F30-6ECD-499A-8CE0-4D56FFAA76FF}" srcOrd="0" destOrd="0" presId="urn:microsoft.com/office/officeart/2005/8/layout/hierarchy3"/>
    <dgm:cxn modelId="{9BDAA38C-B714-4315-9C47-CEDAC1029362}" type="presOf" srcId="{6A1B59BC-818B-4026-8AB2-CC7EF8D8919E}" destId="{829F10D5-C38F-454D-8B8E-F13FEF096CCC}" srcOrd="0" destOrd="0" presId="urn:microsoft.com/office/officeart/2005/8/layout/hierarchy3"/>
    <dgm:cxn modelId="{60CB1478-90CD-4236-9669-FDF1A11DF8DB}" srcId="{D97C403B-7DE5-4DC0-B66C-FED12E1C59A4}" destId="{2C91BF86-FB90-4096-84B6-E1EA72F03FA9}" srcOrd="1" destOrd="0" parTransId="{40AE7684-AD58-456C-8A0E-6AA8B0E8DA37}" sibTransId="{52059152-CCF8-4830-9DD0-97165B40B1C2}"/>
    <dgm:cxn modelId="{F932ACB3-CBF5-475D-AEAD-26770CA2D292}" srcId="{19D21391-80C1-47B9-AA01-F2ABF58EDB56}" destId="{8D366158-A98B-4347-AC17-7603854415FA}" srcOrd="1" destOrd="0" parTransId="{E9A0E796-2700-48D9-9914-21DE83807313}" sibTransId="{0BD0136B-7A06-4177-8E47-8A9C45AEB68E}"/>
    <dgm:cxn modelId="{EB08FDBA-33C1-4160-8182-AD35DACDB534}" srcId="{76830978-2915-45E5-9A3D-7A3762533AF8}" destId="{19D21391-80C1-47B9-AA01-F2ABF58EDB56}" srcOrd="0" destOrd="0" parTransId="{1273AC6B-4EF5-4D24-AC81-019A66A3E4D6}" sibTransId="{DCAE8EFF-4ACB-4C89-9F70-BB219F4896A6}"/>
    <dgm:cxn modelId="{B58094C0-30DD-4308-B525-E4E1240DF069}" srcId="{76830978-2915-45E5-9A3D-7A3762533AF8}" destId="{D97C403B-7DE5-4DC0-B66C-FED12E1C59A4}" srcOrd="1" destOrd="0" parTransId="{21911F25-3B86-45E4-B4D6-EC4F5D3A7496}" sibTransId="{7447C57B-E931-40DB-A7BE-5F9466D37002}"/>
    <dgm:cxn modelId="{3FFB7257-96D4-4981-8EA2-DFA77D0EFA43}" type="presOf" srcId="{D97C403B-7DE5-4DC0-B66C-FED12E1C59A4}" destId="{8BBA1E56-4AAD-4505-ACCF-B95CBC1032F0}" srcOrd="0" destOrd="0" presId="urn:microsoft.com/office/officeart/2005/8/layout/hierarchy3"/>
    <dgm:cxn modelId="{964E1738-7E41-4A5F-9126-7925ECFEE112}" type="presOf" srcId="{40AE7684-AD58-456C-8A0E-6AA8B0E8DA37}" destId="{8F91378D-1990-490C-923D-E796F36B9ADC}" srcOrd="0" destOrd="0" presId="urn:microsoft.com/office/officeart/2005/8/layout/hierarchy3"/>
    <dgm:cxn modelId="{4EE05658-F6C3-4641-8DC9-202243CDD6DB}" type="presOf" srcId="{76830978-2915-45E5-9A3D-7A3762533AF8}" destId="{E42E3ED0-0BBB-4D0B-979B-869B5A3AD898}" srcOrd="0" destOrd="0" presId="urn:microsoft.com/office/officeart/2005/8/layout/hierarchy3"/>
    <dgm:cxn modelId="{40478254-F701-4A20-8E98-157FF3D351D1}" type="presOf" srcId="{E9A0E796-2700-48D9-9914-21DE83807313}" destId="{FACE0EDF-3793-4203-8B7C-57A1DC7FE09F}" srcOrd="0" destOrd="0" presId="urn:microsoft.com/office/officeart/2005/8/layout/hierarchy3"/>
    <dgm:cxn modelId="{C0E5E193-D06D-479B-AABD-A05304C76579}" type="presOf" srcId="{A1571842-2DDB-4783-9CB8-B8B80E52CC03}" destId="{28E4AB84-3C2E-40D7-80CC-0942CC844870}" srcOrd="0" destOrd="0" presId="urn:microsoft.com/office/officeart/2005/8/layout/hierarchy3"/>
    <dgm:cxn modelId="{A6E66BD0-1B8F-4814-B6BB-605640488DB4}" type="presOf" srcId="{24472AED-B06A-4AB7-B24D-2243FA1A55CB}" destId="{4C240AD1-6D50-4D58-B774-17405563BFB2}" srcOrd="0" destOrd="0" presId="urn:microsoft.com/office/officeart/2005/8/layout/hierarchy3"/>
    <dgm:cxn modelId="{0BDD45E5-A83C-415C-BBE3-7CD2D57752CC}" type="presParOf" srcId="{E42E3ED0-0BBB-4D0B-979B-869B5A3AD898}" destId="{4E66605E-7F46-4275-8146-B0A5C75B214A}" srcOrd="0" destOrd="0" presId="urn:microsoft.com/office/officeart/2005/8/layout/hierarchy3"/>
    <dgm:cxn modelId="{D493CC6F-F2BB-4D42-BFA2-F48252942F9E}" type="presParOf" srcId="{4E66605E-7F46-4275-8146-B0A5C75B214A}" destId="{FC90719F-10AC-414F-815A-B7C31AA67939}" srcOrd="0" destOrd="0" presId="urn:microsoft.com/office/officeart/2005/8/layout/hierarchy3"/>
    <dgm:cxn modelId="{B60237F1-DF74-41FC-8B49-39150C803282}" type="presParOf" srcId="{FC90719F-10AC-414F-815A-B7C31AA67939}" destId="{05D698CB-605C-4502-B627-84B380264CC6}" srcOrd="0" destOrd="0" presId="urn:microsoft.com/office/officeart/2005/8/layout/hierarchy3"/>
    <dgm:cxn modelId="{292D4AD7-6C0E-48D3-9466-ACC0C1199B67}" type="presParOf" srcId="{FC90719F-10AC-414F-815A-B7C31AA67939}" destId="{6BC18068-3323-4F17-97B0-D5DB814B3100}" srcOrd="1" destOrd="0" presId="urn:microsoft.com/office/officeart/2005/8/layout/hierarchy3"/>
    <dgm:cxn modelId="{39CDAE6C-A949-4DFF-9B76-C374E874EFE1}" type="presParOf" srcId="{4E66605E-7F46-4275-8146-B0A5C75B214A}" destId="{C94DDE27-DBE7-4F37-BD73-180A195B53D6}" srcOrd="1" destOrd="0" presId="urn:microsoft.com/office/officeart/2005/8/layout/hierarchy3"/>
    <dgm:cxn modelId="{C4D1CD7C-2CDC-4F48-8775-750CD37915D7}" type="presParOf" srcId="{C94DDE27-DBE7-4F37-BD73-180A195B53D6}" destId="{4C240AD1-6D50-4D58-B774-17405563BFB2}" srcOrd="0" destOrd="0" presId="urn:microsoft.com/office/officeart/2005/8/layout/hierarchy3"/>
    <dgm:cxn modelId="{1017DD08-CA47-4538-9742-805B5D4CA7CD}" type="presParOf" srcId="{C94DDE27-DBE7-4F37-BD73-180A195B53D6}" destId="{829F10D5-C38F-454D-8B8E-F13FEF096CCC}" srcOrd="1" destOrd="0" presId="urn:microsoft.com/office/officeart/2005/8/layout/hierarchy3"/>
    <dgm:cxn modelId="{05EC8697-188D-488C-AAF4-A69802A53B1D}" type="presParOf" srcId="{C94DDE27-DBE7-4F37-BD73-180A195B53D6}" destId="{FACE0EDF-3793-4203-8B7C-57A1DC7FE09F}" srcOrd="2" destOrd="0" presId="urn:microsoft.com/office/officeart/2005/8/layout/hierarchy3"/>
    <dgm:cxn modelId="{F13AC97E-359D-4DEB-9B77-2BC155A349EC}" type="presParOf" srcId="{C94DDE27-DBE7-4F37-BD73-180A195B53D6}" destId="{FA89E4FB-2C16-4042-A8ED-B1EE5FE095E8}" srcOrd="3" destOrd="0" presId="urn:microsoft.com/office/officeart/2005/8/layout/hierarchy3"/>
    <dgm:cxn modelId="{2EF57E6B-D260-42DF-AF76-75925D20523F}" type="presParOf" srcId="{E42E3ED0-0BBB-4D0B-979B-869B5A3AD898}" destId="{CC25389A-8D3C-4DB6-BA6B-F3ADE7A65EE3}" srcOrd="1" destOrd="0" presId="urn:microsoft.com/office/officeart/2005/8/layout/hierarchy3"/>
    <dgm:cxn modelId="{BE714616-A3EE-42B4-AD60-772BD4BDE7CA}" type="presParOf" srcId="{CC25389A-8D3C-4DB6-BA6B-F3ADE7A65EE3}" destId="{DADEE238-4185-4BB6-9BAE-064A9897A338}" srcOrd="0" destOrd="0" presId="urn:microsoft.com/office/officeart/2005/8/layout/hierarchy3"/>
    <dgm:cxn modelId="{054A0F26-1BB0-4DF6-BA8F-4CD5662CA662}" type="presParOf" srcId="{DADEE238-4185-4BB6-9BAE-064A9897A338}" destId="{8BBA1E56-4AAD-4505-ACCF-B95CBC1032F0}" srcOrd="0" destOrd="0" presId="urn:microsoft.com/office/officeart/2005/8/layout/hierarchy3"/>
    <dgm:cxn modelId="{29F4939B-B351-4324-AD76-04F186BBC816}" type="presParOf" srcId="{DADEE238-4185-4BB6-9BAE-064A9897A338}" destId="{2A7B06E5-DF27-452D-9A1E-7FA128321BE7}" srcOrd="1" destOrd="0" presId="urn:microsoft.com/office/officeart/2005/8/layout/hierarchy3"/>
    <dgm:cxn modelId="{E5C237E9-D2D4-4364-9F3D-5358BF570C0D}" type="presParOf" srcId="{CC25389A-8D3C-4DB6-BA6B-F3ADE7A65EE3}" destId="{9C1AB97E-72C0-48AD-ABE6-3A433F4F1BE3}" srcOrd="1" destOrd="0" presId="urn:microsoft.com/office/officeart/2005/8/layout/hierarchy3"/>
    <dgm:cxn modelId="{E3982552-BC12-4CCB-96C3-07C9120D9FC4}" type="presParOf" srcId="{9C1AB97E-72C0-48AD-ABE6-3A433F4F1BE3}" destId="{CE7A1F30-6ECD-499A-8CE0-4D56FFAA76FF}" srcOrd="0" destOrd="0" presId="urn:microsoft.com/office/officeart/2005/8/layout/hierarchy3"/>
    <dgm:cxn modelId="{F811C1ED-D0DE-4210-8DC6-0F1660BDA629}" type="presParOf" srcId="{9C1AB97E-72C0-48AD-ABE6-3A433F4F1BE3}" destId="{28E4AB84-3C2E-40D7-80CC-0942CC844870}" srcOrd="1" destOrd="0" presId="urn:microsoft.com/office/officeart/2005/8/layout/hierarchy3"/>
    <dgm:cxn modelId="{EEED46A6-745C-4690-965B-37B2678F9CDF}" type="presParOf" srcId="{9C1AB97E-72C0-48AD-ABE6-3A433F4F1BE3}" destId="{8F91378D-1990-490C-923D-E796F36B9ADC}" srcOrd="2" destOrd="0" presId="urn:microsoft.com/office/officeart/2005/8/layout/hierarchy3"/>
    <dgm:cxn modelId="{73478316-AAA7-420F-867C-DF25975F8F21}" type="presParOf" srcId="{9C1AB97E-72C0-48AD-ABE6-3A433F4F1BE3}" destId="{287E9D6E-6BCA-41D8-BB36-D27B8C9E3EAF}" srcOrd="3"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A74492-3F79-433E-8807-AE4A7B390B9C}" type="doc">
      <dgm:prSet loTypeId="urn:microsoft.com/office/officeart/2005/8/layout/process2" loCatId="process" qsTypeId="urn:microsoft.com/office/officeart/2005/8/quickstyle/simple1" qsCatId="simple" csTypeId="urn:microsoft.com/office/officeart/2005/8/colors/accent1_2" csCatId="accent1" phldr="1"/>
      <dgm:spPr/>
    </dgm:pt>
    <dgm:pt modelId="{A278AB67-2540-49D5-B8FA-126C99BEB428}">
      <dgm:prSet phldrT="[Texto]"/>
      <dgm:spPr>
        <a:solidFill>
          <a:srgbClr val="0000FF"/>
        </a:solidFill>
      </dgm:spPr>
      <dgm:t>
        <a:bodyPr/>
        <a:lstStyle/>
        <a:p>
          <a:r>
            <a:rPr lang="en-US" noProof="0" dirty="0" smtClean="0">
              <a:latin typeface="Monotype Corsiva" pitchFamily="66" charset="0"/>
            </a:rPr>
            <a:t>Symmetries</a:t>
          </a:r>
          <a:endParaRPr lang="en-US" noProof="0" dirty="0" smtClean="0">
            <a:latin typeface="Monotype Corsiva" pitchFamily="66" charset="0"/>
          </a:endParaRPr>
        </a:p>
        <a:p>
          <a:endParaRPr lang="en-US" noProof="0" dirty="0">
            <a:latin typeface="Monotype Corsiva" pitchFamily="66" charset="0"/>
          </a:endParaRPr>
        </a:p>
      </dgm:t>
    </dgm:pt>
    <dgm:pt modelId="{28107ADF-A4F2-4273-B765-8BBB3A53A7A7}" type="parTrans" cxnId="{10372BE8-83ED-4443-A2AA-0CCB1B318EF8}">
      <dgm:prSet/>
      <dgm:spPr/>
      <dgm:t>
        <a:bodyPr/>
        <a:lstStyle/>
        <a:p>
          <a:endParaRPr lang="es-CO"/>
        </a:p>
      </dgm:t>
    </dgm:pt>
    <dgm:pt modelId="{57451311-1861-4CBC-A61D-F57CE74D5B38}" type="sibTrans" cxnId="{10372BE8-83ED-4443-A2AA-0CCB1B318EF8}">
      <dgm:prSet/>
      <dgm:spPr>
        <a:solidFill>
          <a:srgbClr val="00B050"/>
        </a:solidFill>
      </dgm:spPr>
      <dgm:t>
        <a:bodyPr/>
        <a:lstStyle/>
        <a:p>
          <a:endParaRPr lang="es-CO"/>
        </a:p>
      </dgm:t>
    </dgm:pt>
    <dgm:pt modelId="{B69A0249-3220-4088-95F7-C13C133E702A}">
      <dgm:prSet phldrT="[Texto]"/>
      <dgm:spPr>
        <a:solidFill>
          <a:srgbClr val="FF0000"/>
        </a:solidFill>
      </dgm:spPr>
      <dgm:t>
        <a:bodyPr/>
        <a:lstStyle/>
        <a:p>
          <a:r>
            <a:rPr lang="en-US" noProof="0" dirty="0" smtClean="0">
              <a:latin typeface="Monotype Corsiva" pitchFamily="66" charset="0"/>
            </a:rPr>
            <a:t>Symmetry of generators</a:t>
          </a:r>
          <a:endParaRPr lang="en-US" noProof="0" dirty="0">
            <a:latin typeface="Monotype Corsiva" pitchFamily="66" charset="0"/>
          </a:endParaRPr>
        </a:p>
      </dgm:t>
    </dgm:pt>
    <dgm:pt modelId="{35E219C7-AC10-493D-8297-A5E1DAFEED33}" type="parTrans" cxnId="{5F191A87-F928-472B-B440-EDB24979926F}">
      <dgm:prSet/>
      <dgm:spPr/>
      <dgm:t>
        <a:bodyPr/>
        <a:lstStyle/>
        <a:p>
          <a:endParaRPr lang="es-CO"/>
        </a:p>
      </dgm:t>
    </dgm:pt>
    <dgm:pt modelId="{5DA891F8-E612-4DF8-ABC6-829EE99F7765}" type="sibTrans" cxnId="{5F191A87-F928-472B-B440-EDB24979926F}">
      <dgm:prSet/>
      <dgm:spPr>
        <a:solidFill>
          <a:srgbClr val="00B050"/>
        </a:solidFill>
      </dgm:spPr>
      <dgm:t>
        <a:bodyPr/>
        <a:lstStyle/>
        <a:p>
          <a:endParaRPr lang="es-CO"/>
        </a:p>
      </dgm:t>
    </dgm:pt>
    <dgm:pt modelId="{E24CB3CD-70A2-40A0-B211-A1EE0ADBC1E6}">
      <dgm:prSet phldrT="[Texto]"/>
      <dgm:spPr>
        <a:solidFill>
          <a:srgbClr val="0000FF"/>
        </a:solidFill>
      </dgm:spPr>
      <dgm:t>
        <a:bodyPr/>
        <a:lstStyle/>
        <a:p>
          <a:r>
            <a:rPr lang="en-US" noProof="0" smtClean="0">
              <a:latin typeface="Monotype Corsiva" pitchFamily="66" charset="0"/>
            </a:rPr>
            <a:t>Conformal Transformations</a:t>
          </a:r>
          <a:endParaRPr lang="en-US" noProof="0">
            <a:latin typeface="Monotype Corsiva" pitchFamily="66" charset="0"/>
          </a:endParaRPr>
        </a:p>
      </dgm:t>
    </dgm:pt>
    <dgm:pt modelId="{E270C228-5DCF-4BA5-B1AB-FE90F90FD011}" type="parTrans" cxnId="{BDF48814-25A0-4185-97B7-861E860869E9}">
      <dgm:prSet/>
      <dgm:spPr/>
      <dgm:t>
        <a:bodyPr/>
        <a:lstStyle/>
        <a:p>
          <a:endParaRPr lang="es-CO"/>
        </a:p>
      </dgm:t>
    </dgm:pt>
    <dgm:pt modelId="{FE6DFA1D-6849-4CAC-BC64-5549198F6EF8}" type="sibTrans" cxnId="{BDF48814-25A0-4185-97B7-861E860869E9}">
      <dgm:prSet/>
      <dgm:spPr/>
      <dgm:t>
        <a:bodyPr/>
        <a:lstStyle/>
        <a:p>
          <a:endParaRPr lang="es-CO"/>
        </a:p>
      </dgm:t>
    </dgm:pt>
    <dgm:pt modelId="{949DCD24-B855-4AC2-8D60-A640AF3970EB}" type="pres">
      <dgm:prSet presAssocID="{2CA74492-3F79-433E-8807-AE4A7B390B9C}" presName="linearFlow" presStyleCnt="0">
        <dgm:presLayoutVars>
          <dgm:resizeHandles val="exact"/>
        </dgm:presLayoutVars>
      </dgm:prSet>
      <dgm:spPr/>
    </dgm:pt>
    <dgm:pt modelId="{0118873E-6BD9-4220-9ADB-AF877F4381BF}" type="pres">
      <dgm:prSet presAssocID="{A278AB67-2540-49D5-B8FA-126C99BEB428}" presName="node" presStyleLbl="node1" presStyleIdx="0" presStyleCnt="3" custLinFactNeighborX="-4645">
        <dgm:presLayoutVars>
          <dgm:bulletEnabled val="1"/>
        </dgm:presLayoutVars>
      </dgm:prSet>
      <dgm:spPr/>
      <dgm:t>
        <a:bodyPr/>
        <a:lstStyle/>
        <a:p>
          <a:endParaRPr lang="es-CO"/>
        </a:p>
      </dgm:t>
    </dgm:pt>
    <dgm:pt modelId="{CC5B4C76-81FD-4C27-9F6D-3B4077012A7D}" type="pres">
      <dgm:prSet presAssocID="{57451311-1861-4CBC-A61D-F57CE74D5B38}" presName="sibTrans" presStyleLbl="sibTrans2D1" presStyleIdx="0" presStyleCnt="2"/>
      <dgm:spPr/>
      <dgm:t>
        <a:bodyPr/>
        <a:lstStyle/>
        <a:p>
          <a:endParaRPr lang="es-CO"/>
        </a:p>
      </dgm:t>
    </dgm:pt>
    <dgm:pt modelId="{0654ACF5-634A-4671-83F7-E86073AB9D8F}" type="pres">
      <dgm:prSet presAssocID="{57451311-1861-4CBC-A61D-F57CE74D5B38}" presName="connectorText" presStyleLbl="sibTrans2D1" presStyleIdx="0" presStyleCnt="2"/>
      <dgm:spPr/>
      <dgm:t>
        <a:bodyPr/>
        <a:lstStyle/>
        <a:p>
          <a:endParaRPr lang="es-CO"/>
        </a:p>
      </dgm:t>
    </dgm:pt>
    <dgm:pt modelId="{9F49E55A-086B-48C8-B63B-2437DA00C95A}" type="pres">
      <dgm:prSet presAssocID="{B69A0249-3220-4088-95F7-C13C133E702A}" presName="node" presStyleLbl="node1" presStyleIdx="1" presStyleCnt="3">
        <dgm:presLayoutVars>
          <dgm:bulletEnabled val="1"/>
        </dgm:presLayoutVars>
      </dgm:prSet>
      <dgm:spPr/>
      <dgm:t>
        <a:bodyPr/>
        <a:lstStyle/>
        <a:p>
          <a:endParaRPr lang="es-CO"/>
        </a:p>
      </dgm:t>
    </dgm:pt>
    <dgm:pt modelId="{2A135421-6D51-496B-86E7-5BBBE0FDD54A}" type="pres">
      <dgm:prSet presAssocID="{5DA891F8-E612-4DF8-ABC6-829EE99F7765}" presName="sibTrans" presStyleLbl="sibTrans2D1" presStyleIdx="1" presStyleCnt="2"/>
      <dgm:spPr/>
      <dgm:t>
        <a:bodyPr/>
        <a:lstStyle/>
        <a:p>
          <a:endParaRPr lang="es-CO"/>
        </a:p>
      </dgm:t>
    </dgm:pt>
    <dgm:pt modelId="{7B781264-B826-48FC-BC14-E0EF04D2783C}" type="pres">
      <dgm:prSet presAssocID="{5DA891F8-E612-4DF8-ABC6-829EE99F7765}" presName="connectorText" presStyleLbl="sibTrans2D1" presStyleIdx="1" presStyleCnt="2"/>
      <dgm:spPr/>
      <dgm:t>
        <a:bodyPr/>
        <a:lstStyle/>
        <a:p>
          <a:endParaRPr lang="es-CO"/>
        </a:p>
      </dgm:t>
    </dgm:pt>
    <dgm:pt modelId="{4EB46B2E-9D0C-4E86-9A8A-8CA85803995B}" type="pres">
      <dgm:prSet presAssocID="{E24CB3CD-70A2-40A0-B211-A1EE0ADBC1E6}" presName="node" presStyleLbl="node1" presStyleIdx="2" presStyleCnt="3" custLinFactNeighborX="-1002">
        <dgm:presLayoutVars>
          <dgm:bulletEnabled val="1"/>
        </dgm:presLayoutVars>
      </dgm:prSet>
      <dgm:spPr/>
      <dgm:t>
        <a:bodyPr/>
        <a:lstStyle/>
        <a:p>
          <a:endParaRPr lang="es-CO"/>
        </a:p>
      </dgm:t>
    </dgm:pt>
  </dgm:ptLst>
  <dgm:cxnLst>
    <dgm:cxn modelId="{10372BE8-83ED-4443-A2AA-0CCB1B318EF8}" srcId="{2CA74492-3F79-433E-8807-AE4A7B390B9C}" destId="{A278AB67-2540-49D5-B8FA-126C99BEB428}" srcOrd="0" destOrd="0" parTransId="{28107ADF-A4F2-4273-B765-8BBB3A53A7A7}" sibTransId="{57451311-1861-4CBC-A61D-F57CE74D5B38}"/>
    <dgm:cxn modelId="{97080B08-156A-40A3-9376-53E1B32D10C5}" type="presOf" srcId="{57451311-1861-4CBC-A61D-F57CE74D5B38}" destId="{CC5B4C76-81FD-4C27-9F6D-3B4077012A7D}" srcOrd="0" destOrd="0" presId="urn:microsoft.com/office/officeart/2005/8/layout/process2"/>
    <dgm:cxn modelId="{6E777534-AABE-4773-8381-DEDABBDFF838}" type="presOf" srcId="{A278AB67-2540-49D5-B8FA-126C99BEB428}" destId="{0118873E-6BD9-4220-9ADB-AF877F4381BF}" srcOrd="0" destOrd="0" presId="urn:microsoft.com/office/officeart/2005/8/layout/process2"/>
    <dgm:cxn modelId="{17F05F33-50B1-4F20-AF37-37120A131B82}" type="presOf" srcId="{2CA74492-3F79-433E-8807-AE4A7B390B9C}" destId="{949DCD24-B855-4AC2-8D60-A640AF3970EB}" srcOrd="0" destOrd="0" presId="urn:microsoft.com/office/officeart/2005/8/layout/process2"/>
    <dgm:cxn modelId="{5F191A87-F928-472B-B440-EDB24979926F}" srcId="{2CA74492-3F79-433E-8807-AE4A7B390B9C}" destId="{B69A0249-3220-4088-95F7-C13C133E702A}" srcOrd="1" destOrd="0" parTransId="{35E219C7-AC10-493D-8297-A5E1DAFEED33}" sibTransId="{5DA891F8-E612-4DF8-ABC6-829EE99F7765}"/>
    <dgm:cxn modelId="{5DAD3F6D-AE67-4796-B7F8-F3236FCAD7EF}" type="presOf" srcId="{5DA891F8-E612-4DF8-ABC6-829EE99F7765}" destId="{7B781264-B826-48FC-BC14-E0EF04D2783C}" srcOrd="1" destOrd="0" presId="urn:microsoft.com/office/officeart/2005/8/layout/process2"/>
    <dgm:cxn modelId="{0B38E252-4622-45E9-B6F0-D3AED0B34F26}" type="presOf" srcId="{B69A0249-3220-4088-95F7-C13C133E702A}" destId="{9F49E55A-086B-48C8-B63B-2437DA00C95A}" srcOrd="0" destOrd="0" presId="urn:microsoft.com/office/officeart/2005/8/layout/process2"/>
    <dgm:cxn modelId="{06286026-27D8-43E5-803B-AEC4367A5430}" type="presOf" srcId="{57451311-1861-4CBC-A61D-F57CE74D5B38}" destId="{0654ACF5-634A-4671-83F7-E86073AB9D8F}" srcOrd="1" destOrd="0" presId="urn:microsoft.com/office/officeart/2005/8/layout/process2"/>
    <dgm:cxn modelId="{A261A113-C695-41DB-AB9D-267ADAFC575D}" type="presOf" srcId="{5DA891F8-E612-4DF8-ABC6-829EE99F7765}" destId="{2A135421-6D51-496B-86E7-5BBBE0FDD54A}" srcOrd="0" destOrd="0" presId="urn:microsoft.com/office/officeart/2005/8/layout/process2"/>
    <dgm:cxn modelId="{BDF48814-25A0-4185-97B7-861E860869E9}" srcId="{2CA74492-3F79-433E-8807-AE4A7B390B9C}" destId="{E24CB3CD-70A2-40A0-B211-A1EE0ADBC1E6}" srcOrd="2" destOrd="0" parTransId="{E270C228-5DCF-4BA5-B1AB-FE90F90FD011}" sibTransId="{FE6DFA1D-6849-4CAC-BC64-5549198F6EF8}"/>
    <dgm:cxn modelId="{33A0976E-C951-43C9-8D91-5914959EBA41}" type="presOf" srcId="{E24CB3CD-70A2-40A0-B211-A1EE0ADBC1E6}" destId="{4EB46B2E-9D0C-4E86-9A8A-8CA85803995B}" srcOrd="0" destOrd="0" presId="urn:microsoft.com/office/officeart/2005/8/layout/process2"/>
    <dgm:cxn modelId="{CD1D07B3-ED14-4949-B8A7-D792D31D7006}" type="presParOf" srcId="{949DCD24-B855-4AC2-8D60-A640AF3970EB}" destId="{0118873E-6BD9-4220-9ADB-AF877F4381BF}" srcOrd="0" destOrd="0" presId="urn:microsoft.com/office/officeart/2005/8/layout/process2"/>
    <dgm:cxn modelId="{CD9844EE-0021-40E7-8466-EEF236831C41}" type="presParOf" srcId="{949DCD24-B855-4AC2-8D60-A640AF3970EB}" destId="{CC5B4C76-81FD-4C27-9F6D-3B4077012A7D}" srcOrd="1" destOrd="0" presId="urn:microsoft.com/office/officeart/2005/8/layout/process2"/>
    <dgm:cxn modelId="{CF69A9BE-C6E9-4B5C-868A-E490348AA2A0}" type="presParOf" srcId="{CC5B4C76-81FD-4C27-9F6D-3B4077012A7D}" destId="{0654ACF5-634A-4671-83F7-E86073AB9D8F}" srcOrd="0" destOrd="0" presId="urn:microsoft.com/office/officeart/2005/8/layout/process2"/>
    <dgm:cxn modelId="{7DC8FBEB-A81B-4E22-B62F-07A281F9EED1}" type="presParOf" srcId="{949DCD24-B855-4AC2-8D60-A640AF3970EB}" destId="{9F49E55A-086B-48C8-B63B-2437DA00C95A}" srcOrd="2" destOrd="0" presId="urn:microsoft.com/office/officeart/2005/8/layout/process2"/>
    <dgm:cxn modelId="{B2D2090F-1AEB-4662-88BA-BF2A2067050B}" type="presParOf" srcId="{949DCD24-B855-4AC2-8D60-A640AF3970EB}" destId="{2A135421-6D51-496B-86E7-5BBBE0FDD54A}" srcOrd="3" destOrd="0" presId="urn:microsoft.com/office/officeart/2005/8/layout/process2"/>
    <dgm:cxn modelId="{19CE9A3D-1DDB-4780-8290-3FA276D02E17}" type="presParOf" srcId="{2A135421-6D51-496B-86E7-5BBBE0FDD54A}" destId="{7B781264-B826-48FC-BC14-E0EF04D2783C}" srcOrd="0" destOrd="0" presId="urn:microsoft.com/office/officeart/2005/8/layout/process2"/>
    <dgm:cxn modelId="{DF524447-FCD0-43B4-BEEE-D2E254857FF7}" type="presParOf" srcId="{949DCD24-B855-4AC2-8D60-A640AF3970EB}" destId="{4EB46B2E-9D0C-4E86-9A8A-8CA85803995B}" srcOrd="4"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5D2B3F-7A36-4149-B92F-798A633DBC3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CO"/>
        </a:p>
      </dgm:t>
    </dgm:pt>
    <dgm:pt modelId="{473B8DB1-7791-4F91-A81F-2D20DF302598}">
      <dgm:prSet phldrT="[Texto]" custT="1"/>
      <dgm:spPr>
        <a:solidFill>
          <a:srgbClr val="FFFFFF">
            <a:alpha val="90000"/>
          </a:srgbClr>
        </a:solidFill>
        <a:ln>
          <a:solidFill>
            <a:srgbClr val="FFFFFF"/>
          </a:solidFill>
        </a:ln>
      </dgm:spPr>
      <dgm:t>
        <a:bodyPr/>
        <a:lstStyle/>
        <a:p>
          <a:r>
            <a:rPr lang="en-US" sz="2200" noProof="0" smtClean="0">
              <a:solidFill>
                <a:schemeClr val="tx2"/>
              </a:solidFill>
              <a:latin typeface="Monotype Corsiva" pitchFamily="66" charset="0"/>
            </a:rPr>
            <a:t>Renormalizable</a:t>
          </a:r>
          <a:r>
            <a:rPr lang="en-US" sz="2200" smtClean="0">
              <a:solidFill>
                <a:schemeClr val="tx2"/>
              </a:solidFill>
              <a:latin typeface="Monotype Corsiva" pitchFamily="66" charset="0"/>
            </a:rPr>
            <a:t>  Theories</a:t>
          </a:r>
          <a:endParaRPr lang="en-US" sz="2200" dirty="0">
            <a:solidFill>
              <a:schemeClr val="tx2"/>
            </a:solidFill>
            <a:latin typeface="Monotype Corsiva" pitchFamily="66" charset="0"/>
          </a:endParaRPr>
        </a:p>
      </dgm:t>
    </dgm:pt>
    <dgm:pt modelId="{EBA5D3EF-412D-4909-A045-4ED718395265}" type="parTrans" cxnId="{349B7A99-8EE6-430C-A45E-7DE0108DB100}">
      <dgm:prSet/>
      <dgm:spPr/>
      <dgm:t>
        <a:bodyPr/>
        <a:lstStyle/>
        <a:p>
          <a:endParaRPr lang="es-CO"/>
        </a:p>
      </dgm:t>
    </dgm:pt>
    <dgm:pt modelId="{FF54B8EC-E2A3-4927-A8A0-774494E492C6}" type="sibTrans" cxnId="{349B7A99-8EE6-430C-A45E-7DE0108DB100}">
      <dgm:prSet/>
      <dgm:spPr/>
      <dgm:t>
        <a:bodyPr/>
        <a:lstStyle/>
        <a:p>
          <a:endParaRPr lang="es-CO"/>
        </a:p>
      </dgm:t>
    </dgm:pt>
    <dgm:pt modelId="{69C38DB8-B5A2-438C-BDE7-939ACFA3B93B}">
      <dgm:prSet phldrT="[Texto]" custT="1"/>
      <dgm:spPr>
        <a:solidFill>
          <a:srgbClr val="FFFFFF">
            <a:alpha val="90000"/>
          </a:srgbClr>
        </a:solidFill>
        <a:ln>
          <a:solidFill>
            <a:srgbClr val="FFFFFF"/>
          </a:solidFill>
        </a:ln>
      </dgm:spPr>
      <dgm:t>
        <a:bodyPr/>
        <a:lstStyle/>
        <a:p>
          <a:r>
            <a:rPr lang="es-CO" sz="2200" dirty="0" err="1" smtClean="0">
              <a:solidFill>
                <a:schemeClr val="tx2"/>
              </a:solidFill>
              <a:latin typeface="Monotype Corsiva" pitchFamily="66" charset="0"/>
            </a:rPr>
            <a:t>self</a:t>
          </a:r>
          <a:r>
            <a:rPr lang="es-CO" sz="2200" dirty="0" smtClean="0">
              <a:solidFill>
                <a:schemeClr val="tx2"/>
              </a:solidFill>
              <a:latin typeface="Monotype Corsiva" pitchFamily="66" charset="0"/>
            </a:rPr>
            <a:t>-Similar </a:t>
          </a:r>
        </a:p>
        <a:p>
          <a:r>
            <a:rPr lang="es-CO" sz="2200" dirty="0" smtClean="0">
              <a:solidFill>
                <a:schemeClr val="tx2"/>
              </a:solidFill>
              <a:latin typeface="Monotype Corsiva" pitchFamily="66" charset="0"/>
            </a:rPr>
            <a:t>copies</a:t>
          </a:r>
          <a:endParaRPr lang="es-CO" sz="2200" dirty="0">
            <a:solidFill>
              <a:schemeClr val="tx2"/>
            </a:solidFill>
            <a:latin typeface="Monotype Corsiva" pitchFamily="66" charset="0"/>
          </a:endParaRPr>
        </a:p>
      </dgm:t>
    </dgm:pt>
    <dgm:pt modelId="{D3E165EB-B384-4A96-97B5-4210F19B77A5}" type="parTrans" cxnId="{9ECAE5CE-4F92-4888-9B94-A081424DF29D}">
      <dgm:prSet/>
      <dgm:spPr>
        <a:ln>
          <a:solidFill>
            <a:srgbClr val="FFFFFF"/>
          </a:solidFill>
        </a:ln>
      </dgm:spPr>
      <dgm:t>
        <a:bodyPr/>
        <a:lstStyle/>
        <a:p>
          <a:endParaRPr lang="es-CO" sz="2200"/>
        </a:p>
      </dgm:t>
    </dgm:pt>
    <dgm:pt modelId="{FC5EE18A-272D-49BF-BC82-7D2F5D839523}" type="sibTrans" cxnId="{9ECAE5CE-4F92-4888-9B94-A081424DF29D}">
      <dgm:prSet/>
      <dgm:spPr/>
      <dgm:t>
        <a:bodyPr/>
        <a:lstStyle/>
        <a:p>
          <a:endParaRPr lang="es-CO"/>
        </a:p>
      </dgm:t>
    </dgm:pt>
    <dgm:pt modelId="{ED664726-F53A-47E0-A06F-3CC3568ECB03}">
      <dgm:prSet phldrT="[Texto]" custT="1"/>
      <dgm:spPr>
        <a:solidFill>
          <a:srgbClr val="FFFFFF">
            <a:alpha val="90000"/>
          </a:srgbClr>
        </a:solidFill>
        <a:ln>
          <a:solidFill>
            <a:srgbClr val="FFFFFF"/>
          </a:solidFill>
        </a:ln>
      </dgm:spPr>
      <dgm:t>
        <a:bodyPr/>
        <a:lstStyle/>
        <a:p>
          <a:r>
            <a:rPr lang="en-US" sz="2200" noProof="0" smtClean="0">
              <a:solidFill>
                <a:schemeClr val="tx2"/>
              </a:solidFill>
              <a:latin typeface="Monotype Corsiva" pitchFamily="66" charset="0"/>
            </a:rPr>
            <a:t>Atoms</a:t>
          </a:r>
          <a:endParaRPr lang="en-US" sz="2200" noProof="0">
            <a:solidFill>
              <a:schemeClr val="tx2"/>
            </a:solidFill>
            <a:latin typeface="Monotype Corsiva" pitchFamily="66" charset="0"/>
          </a:endParaRPr>
        </a:p>
      </dgm:t>
    </dgm:pt>
    <dgm:pt modelId="{37B94524-6B1C-48CB-827A-625A770406AB}" type="parTrans" cxnId="{8236A241-BABB-4E46-93FB-37926875106F}">
      <dgm:prSet/>
      <dgm:spPr>
        <a:ln>
          <a:solidFill>
            <a:srgbClr val="FFFFFF"/>
          </a:solidFill>
        </a:ln>
      </dgm:spPr>
      <dgm:t>
        <a:bodyPr/>
        <a:lstStyle/>
        <a:p>
          <a:endParaRPr lang="es-CO" sz="2200"/>
        </a:p>
      </dgm:t>
    </dgm:pt>
    <dgm:pt modelId="{61B4FA91-4D11-44EB-AD45-527CDEBAE7CC}" type="sibTrans" cxnId="{8236A241-BABB-4E46-93FB-37926875106F}">
      <dgm:prSet/>
      <dgm:spPr/>
      <dgm:t>
        <a:bodyPr/>
        <a:lstStyle/>
        <a:p>
          <a:endParaRPr lang="es-CO"/>
        </a:p>
      </dgm:t>
    </dgm:pt>
    <dgm:pt modelId="{F0860B59-F2E3-4D09-A707-57C780676557}">
      <dgm:prSet phldrT="[Texto]" custT="1"/>
      <dgm:spPr>
        <a:solidFill>
          <a:srgbClr val="FFFFFF">
            <a:alpha val="90000"/>
          </a:srgbClr>
        </a:solidFill>
        <a:ln>
          <a:solidFill>
            <a:srgbClr val="FFFFFF"/>
          </a:solidFill>
        </a:ln>
      </dgm:spPr>
      <dgm:t>
        <a:bodyPr/>
        <a:lstStyle/>
        <a:p>
          <a:r>
            <a:rPr lang="es-CO" sz="2200" dirty="0" err="1" smtClean="0">
              <a:solidFill>
                <a:schemeClr val="tx2"/>
              </a:solidFill>
              <a:latin typeface="Monotype Corsiva" pitchFamily="66" charset="0"/>
            </a:rPr>
            <a:t>Elementary</a:t>
          </a:r>
          <a:r>
            <a:rPr lang="es-CO" sz="2200" dirty="0" smtClean="0">
              <a:solidFill>
                <a:schemeClr val="tx2"/>
              </a:solidFill>
              <a:latin typeface="Monotype Corsiva" pitchFamily="66" charset="0"/>
            </a:rPr>
            <a:t> </a:t>
          </a:r>
          <a:r>
            <a:rPr lang="en-US" sz="2200" noProof="0" dirty="0" smtClean="0">
              <a:solidFill>
                <a:schemeClr val="tx2"/>
              </a:solidFill>
              <a:latin typeface="Monotype Corsiva" pitchFamily="66" charset="0"/>
            </a:rPr>
            <a:t>particles</a:t>
          </a:r>
          <a:endParaRPr lang="en-US" sz="2200" noProof="0" dirty="0">
            <a:solidFill>
              <a:schemeClr val="tx2"/>
            </a:solidFill>
            <a:latin typeface="Monotype Corsiva" pitchFamily="66" charset="0"/>
          </a:endParaRPr>
        </a:p>
      </dgm:t>
    </dgm:pt>
    <dgm:pt modelId="{7AA9244E-6F3C-43A8-8BE4-1F1513D2CFD9}" type="parTrans" cxnId="{FBDCFE40-9618-46AC-9FE0-BCD648C4A014}">
      <dgm:prSet/>
      <dgm:spPr>
        <a:ln>
          <a:solidFill>
            <a:srgbClr val="FFFFFF"/>
          </a:solidFill>
        </a:ln>
      </dgm:spPr>
      <dgm:t>
        <a:bodyPr/>
        <a:lstStyle/>
        <a:p>
          <a:endParaRPr lang="es-CO" sz="2200"/>
        </a:p>
      </dgm:t>
    </dgm:pt>
    <dgm:pt modelId="{A6E62AB9-E8B6-4C05-B7ED-D6984A204A8C}" type="sibTrans" cxnId="{FBDCFE40-9618-46AC-9FE0-BCD648C4A014}">
      <dgm:prSet/>
      <dgm:spPr/>
      <dgm:t>
        <a:bodyPr/>
        <a:lstStyle/>
        <a:p>
          <a:endParaRPr lang="es-CO"/>
        </a:p>
      </dgm:t>
    </dgm:pt>
    <dgm:pt modelId="{BF4B3F1C-874D-490B-BE02-5BA761EFF87E}">
      <dgm:prSet phldrT="[Texto]" custT="1"/>
      <dgm:spPr>
        <a:solidFill>
          <a:srgbClr val="FFFFFF">
            <a:alpha val="90000"/>
          </a:srgbClr>
        </a:solidFill>
        <a:ln>
          <a:solidFill>
            <a:srgbClr val="FFFFFF"/>
          </a:solidFill>
        </a:ln>
      </dgm:spPr>
      <dgm:t>
        <a:bodyPr/>
        <a:lstStyle/>
        <a:p>
          <a:r>
            <a:rPr lang="es-CO" sz="2200" dirty="0" err="1" smtClean="0">
              <a:solidFill>
                <a:schemeClr val="tx2"/>
              </a:solidFill>
              <a:latin typeface="Monotype Corsiva" pitchFamily="66" charset="0"/>
            </a:rPr>
            <a:t>Itself</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Smaller</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Scale</a:t>
          </a:r>
          <a:r>
            <a:rPr lang="es-CO" sz="2200" dirty="0" smtClean="0">
              <a:solidFill>
                <a:schemeClr val="tx2"/>
              </a:solidFill>
              <a:latin typeface="Monotype Corsiva" pitchFamily="66" charset="0"/>
            </a:rPr>
            <a:t> (</a:t>
          </a:r>
          <a:r>
            <a:rPr lang="en-US" sz="2200" noProof="0" dirty="0" smtClean="0">
              <a:solidFill>
                <a:schemeClr val="tx2"/>
              </a:solidFill>
              <a:latin typeface="Monotype Corsiva" pitchFamily="66" charset="0"/>
            </a:rPr>
            <a:t>different</a:t>
          </a:r>
          <a:r>
            <a:rPr lang="es-CO" sz="2200" dirty="0" smtClean="0">
              <a:solidFill>
                <a:schemeClr val="tx2"/>
              </a:solidFill>
              <a:latin typeface="Monotype Corsiva" pitchFamily="66" charset="0"/>
            </a:rPr>
            <a:t> </a:t>
          </a:r>
          <a:r>
            <a:rPr lang="en-US" sz="2200" noProof="0" dirty="0" smtClean="0">
              <a:solidFill>
                <a:schemeClr val="tx2"/>
              </a:solidFill>
              <a:latin typeface="Monotype Corsiva" pitchFamily="66" charset="0"/>
            </a:rPr>
            <a:t>parameters</a:t>
          </a:r>
          <a:r>
            <a:rPr lang="es-CO" sz="2200" dirty="0" smtClean="0">
              <a:solidFill>
                <a:schemeClr val="tx2"/>
              </a:solidFill>
              <a:latin typeface="Monotype Corsiva" pitchFamily="66" charset="0"/>
            </a:rPr>
            <a:t>)</a:t>
          </a:r>
          <a:endParaRPr lang="es-CO" sz="2200" dirty="0">
            <a:solidFill>
              <a:schemeClr val="tx2"/>
            </a:solidFill>
            <a:latin typeface="Monotype Corsiva" pitchFamily="66" charset="0"/>
          </a:endParaRPr>
        </a:p>
      </dgm:t>
    </dgm:pt>
    <dgm:pt modelId="{6C88F3CF-7055-4530-9656-E4B6681DA9DE}" type="parTrans" cxnId="{A0122418-32E0-413E-BCEC-538EE585FD64}">
      <dgm:prSet/>
      <dgm:spPr>
        <a:ln>
          <a:solidFill>
            <a:srgbClr val="FFFFFF"/>
          </a:solidFill>
        </a:ln>
      </dgm:spPr>
      <dgm:t>
        <a:bodyPr/>
        <a:lstStyle/>
        <a:p>
          <a:endParaRPr lang="es-CO" sz="2200"/>
        </a:p>
      </dgm:t>
    </dgm:pt>
    <dgm:pt modelId="{C2D544E6-D88C-4A7A-B95E-30C1AE2E4FED}" type="sibTrans" cxnId="{A0122418-32E0-413E-BCEC-538EE585FD64}">
      <dgm:prSet/>
      <dgm:spPr/>
      <dgm:t>
        <a:bodyPr/>
        <a:lstStyle/>
        <a:p>
          <a:endParaRPr lang="es-CO"/>
        </a:p>
      </dgm:t>
    </dgm:pt>
    <dgm:pt modelId="{C51F0C5D-538D-4021-AE43-3BA4414DBC75}">
      <dgm:prSet phldrT="[Texto]" custT="1"/>
      <dgm:spPr>
        <a:solidFill>
          <a:srgbClr val="FFFFFF">
            <a:alpha val="90000"/>
          </a:srgbClr>
        </a:solidFill>
        <a:ln>
          <a:solidFill>
            <a:srgbClr val="FFFFFF"/>
          </a:solidFill>
        </a:ln>
      </dgm:spPr>
      <dgm:t>
        <a:bodyPr/>
        <a:lstStyle/>
        <a:p>
          <a:r>
            <a:rPr lang="en-US" sz="2200" noProof="0" smtClean="0">
              <a:solidFill>
                <a:schemeClr val="tx2"/>
              </a:solidFill>
              <a:latin typeface="Monotype Corsiva" pitchFamily="66" charset="0"/>
            </a:rPr>
            <a:t>Atomic </a:t>
          </a:r>
        </a:p>
        <a:p>
          <a:r>
            <a:rPr lang="en-US" sz="2200" noProof="0" smtClean="0">
              <a:solidFill>
                <a:schemeClr val="tx2"/>
              </a:solidFill>
              <a:latin typeface="Monotype Corsiva" pitchFamily="66" charset="0"/>
            </a:rPr>
            <a:t>spins</a:t>
          </a:r>
          <a:endParaRPr lang="en-US" sz="2200" noProof="0">
            <a:solidFill>
              <a:schemeClr val="tx2"/>
            </a:solidFill>
            <a:latin typeface="Monotype Corsiva" pitchFamily="66" charset="0"/>
          </a:endParaRPr>
        </a:p>
      </dgm:t>
    </dgm:pt>
    <dgm:pt modelId="{F5D61E35-B34A-47B2-A149-527251FBAC46}" type="parTrans" cxnId="{F0B6600A-37F4-4111-9352-F1A180C8A260}">
      <dgm:prSet/>
      <dgm:spPr>
        <a:ln>
          <a:solidFill>
            <a:srgbClr val="FFFFFF"/>
          </a:solidFill>
        </a:ln>
      </dgm:spPr>
      <dgm:t>
        <a:bodyPr/>
        <a:lstStyle/>
        <a:p>
          <a:endParaRPr lang="es-CO" sz="2200"/>
        </a:p>
      </dgm:t>
    </dgm:pt>
    <dgm:pt modelId="{58461710-4FF7-48FA-8B57-E28C80BC99EB}" type="sibTrans" cxnId="{F0B6600A-37F4-4111-9352-F1A180C8A260}">
      <dgm:prSet/>
      <dgm:spPr/>
      <dgm:t>
        <a:bodyPr/>
        <a:lstStyle/>
        <a:p>
          <a:endParaRPr lang="es-CO"/>
        </a:p>
      </dgm:t>
    </dgm:pt>
    <dgm:pt modelId="{9662076D-3B27-4E60-8DEF-8502785979AD}" type="pres">
      <dgm:prSet presAssocID="{675D2B3F-7A36-4149-B92F-798A633DBC32}" presName="hierChild1" presStyleCnt="0">
        <dgm:presLayoutVars>
          <dgm:chPref val="1"/>
          <dgm:dir/>
          <dgm:animOne val="branch"/>
          <dgm:animLvl val="lvl"/>
          <dgm:resizeHandles/>
        </dgm:presLayoutVars>
      </dgm:prSet>
      <dgm:spPr/>
      <dgm:t>
        <a:bodyPr/>
        <a:lstStyle/>
        <a:p>
          <a:endParaRPr lang="es-CO"/>
        </a:p>
      </dgm:t>
    </dgm:pt>
    <dgm:pt modelId="{CEB7AFD2-2A7B-4683-B918-308CC7F37AD0}" type="pres">
      <dgm:prSet presAssocID="{473B8DB1-7791-4F91-A81F-2D20DF302598}" presName="hierRoot1" presStyleCnt="0"/>
      <dgm:spPr/>
    </dgm:pt>
    <dgm:pt modelId="{8E42D16D-F167-4D5B-B041-BF3D96818E30}" type="pres">
      <dgm:prSet presAssocID="{473B8DB1-7791-4F91-A81F-2D20DF302598}" presName="composite" presStyleCnt="0"/>
      <dgm:spPr/>
    </dgm:pt>
    <dgm:pt modelId="{309ED712-0ABC-4766-AB6A-A313546B08F6}" type="pres">
      <dgm:prSet presAssocID="{473B8DB1-7791-4F91-A81F-2D20DF302598}" presName="background" presStyleLbl="node0" presStyleIdx="0" presStyleCnt="1"/>
      <dgm:spPr>
        <a:solidFill>
          <a:srgbClr val="FFFF00"/>
        </a:solidFill>
      </dgm:spPr>
    </dgm:pt>
    <dgm:pt modelId="{1F35A507-2B24-403E-BE82-487BE70B01A7}" type="pres">
      <dgm:prSet presAssocID="{473B8DB1-7791-4F91-A81F-2D20DF302598}" presName="text" presStyleLbl="fgAcc0" presStyleIdx="0" presStyleCnt="1">
        <dgm:presLayoutVars>
          <dgm:chPref val="3"/>
        </dgm:presLayoutVars>
      </dgm:prSet>
      <dgm:spPr/>
      <dgm:t>
        <a:bodyPr/>
        <a:lstStyle/>
        <a:p>
          <a:endParaRPr lang="es-CO"/>
        </a:p>
      </dgm:t>
    </dgm:pt>
    <dgm:pt modelId="{EBC359B8-CFB6-4850-B149-9D422C1747C8}" type="pres">
      <dgm:prSet presAssocID="{473B8DB1-7791-4F91-A81F-2D20DF302598}" presName="hierChild2" presStyleCnt="0"/>
      <dgm:spPr/>
    </dgm:pt>
    <dgm:pt modelId="{DBF4B407-F923-4D9B-9C7F-6396715E8244}" type="pres">
      <dgm:prSet presAssocID="{D3E165EB-B384-4A96-97B5-4210F19B77A5}" presName="Name10" presStyleLbl="parChTrans1D2" presStyleIdx="0" presStyleCnt="2"/>
      <dgm:spPr/>
      <dgm:t>
        <a:bodyPr/>
        <a:lstStyle/>
        <a:p>
          <a:endParaRPr lang="es-CO"/>
        </a:p>
      </dgm:t>
    </dgm:pt>
    <dgm:pt modelId="{2DDC11C2-EA77-409C-B668-AA8D4089CB36}" type="pres">
      <dgm:prSet presAssocID="{69C38DB8-B5A2-438C-BDE7-939ACFA3B93B}" presName="hierRoot2" presStyleCnt="0"/>
      <dgm:spPr/>
    </dgm:pt>
    <dgm:pt modelId="{A77F6228-A455-4751-943F-B3BC574C940D}" type="pres">
      <dgm:prSet presAssocID="{69C38DB8-B5A2-438C-BDE7-939ACFA3B93B}" presName="composite2" presStyleCnt="0"/>
      <dgm:spPr/>
    </dgm:pt>
    <dgm:pt modelId="{79B4C5B1-5FD9-465A-A7D7-312B7A2F25B6}" type="pres">
      <dgm:prSet presAssocID="{69C38DB8-B5A2-438C-BDE7-939ACFA3B93B}" presName="background2" presStyleLbl="node2" presStyleIdx="0" presStyleCnt="2"/>
      <dgm:spPr>
        <a:solidFill>
          <a:srgbClr val="FFC000"/>
        </a:solidFill>
      </dgm:spPr>
    </dgm:pt>
    <dgm:pt modelId="{94450B2B-2151-443D-8A63-0EFA27B75F39}" type="pres">
      <dgm:prSet presAssocID="{69C38DB8-B5A2-438C-BDE7-939ACFA3B93B}" presName="text2" presStyleLbl="fgAcc2" presStyleIdx="0" presStyleCnt="2">
        <dgm:presLayoutVars>
          <dgm:chPref val="3"/>
        </dgm:presLayoutVars>
      </dgm:prSet>
      <dgm:spPr/>
      <dgm:t>
        <a:bodyPr/>
        <a:lstStyle/>
        <a:p>
          <a:endParaRPr lang="es-CO"/>
        </a:p>
      </dgm:t>
    </dgm:pt>
    <dgm:pt modelId="{AC3FC0B4-8310-41CE-9D04-97207E9456A9}" type="pres">
      <dgm:prSet presAssocID="{69C38DB8-B5A2-438C-BDE7-939ACFA3B93B}" presName="hierChild3" presStyleCnt="0"/>
      <dgm:spPr/>
    </dgm:pt>
    <dgm:pt modelId="{6ECC8CF7-00E3-4D1A-8C71-C2A9AEE42D65}" type="pres">
      <dgm:prSet presAssocID="{37B94524-6B1C-48CB-827A-625A770406AB}" presName="Name17" presStyleLbl="parChTrans1D3" presStyleIdx="0" presStyleCnt="3"/>
      <dgm:spPr/>
      <dgm:t>
        <a:bodyPr/>
        <a:lstStyle/>
        <a:p>
          <a:endParaRPr lang="es-CO"/>
        </a:p>
      </dgm:t>
    </dgm:pt>
    <dgm:pt modelId="{E3F1BFE3-5023-4FF8-B8B9-9C1E2E68A64A}" type="pres">
      <dgm:prSet presAssocID="{ED664726-F53A-47E0-A06F-3CC3568ECB03}" presName="hierRoot3" presStyleCnt="0"/>
      <dgm:spPr/>
    </dgm:pt>
    <dgm:pt modelId="{175E64A9-8725-43EB-9DF9-EFC450A5DEB0}" type="pres">
      <dgm:prSet presAssocID="{ED664726-F53A-47E0-A06F-3CC3568ECB03}" presName="composite3" presStyleCnt="0"/>
      <dgm:spPr/>
    </dgm:pt>
    <dgm:pt modelId="{D9EEC8A9-A741-4472-BDD5-08B55F9FC8F2}" type="pres">
      <dgm:prSet presAssocID="{ED664726-F53A-47E0-A06F-3CC3568ECB03}" presName="background3" presStyleLbl="node3" presStyleIdx="0" presStyleCnt="3"/>
      <dgm:spPr>
        <a:solidFill>
          <a:srgbClr val="C00000"/>
        </a:solidFill>
      </dgm:spPr>
    </dgm:pt>
    <dgm:pt modelId="{A097C606-1D48-4AA7-8BCE-2FBFEE88DA04}" type="pres">
      <dgm:prSet presAssocID="{ED664726-F53A-47E0-A06F-3CC3568ECB03}" presName="text3" presStyleLbl="fgAcc3" presStyleIdx="0" presStyleCnt="3">
        <dgm:presLayoutVars>
          <dgm:chPref val="3"/>
        </dgm:presLayoutVars>
      </dgm:prSet>
      <dgm:spPr/>
      <dgm:t>
        <a:bodyPr/>
        <a:lstStyle/>
        <a:p>
          <a:endParaRPr lang="es-CO"/>
        </a:p>
      </dgm:t>
    </dgm:pt>
    <dgm:pt modelId="{E708BC3C-14C1-4795-8845-978F4C5FBFC3}" type="pres">
      <dgm:prSet presAssocID="{ED664726-F53A-47E0-A06F-3CC3568ECB03}" presName="hierChild4" presStyleCnt="0"/>
      <dgm:spPr/>
    </dgm:pt>
    <dgm:pt modelId="{45FDC18A-E6A3-41E9-8810-0F3B18F1B7A8}" type="pres">
      <dgm:prSet presAssocID="{7AA9244E-6F3C-43A8-8BE4-1F1513D2CFD9}" presName="Name17" presStyleLbl="parChTrans1D3" presStyleIdx="1" presStyleCnt="3"/>
      <dgm:spPr/>
      <dgm:t>
        <a:bodyPr/>
        <a:lstStyle/>
        <a:p>
          <a:endParaRPr lang="es-CO"/>
        </a:p>
      </dgm:t>
    </dgm:pt>
    <dgm:pt modelId="{61365A7C-F4FF-4FCF-9CC5-BDFD1B72A5C4}" type="pres">
      <dgm:prSet presAssocID="{F0860B59-F2E3-4D09-A707-57C780676557}" presName="hierRoot3" presStyleCnt="0"/>
      <dgm:spPr/>
    </dgm:pt>
    <dgm:pt modelId="{B61BFC32-D4E4-44BF-9E99-FDC830C5B30C}" type="pres">
      <dgm:prSet presAssocID="{F0860B59-F2E3-4D09-A707-57C780676557}" presName="composite3" presStyleCnt="0"/>
      <dgm:spPr/>
    </dgm:pt>
    <dgm:pt modelId="{0A0F31B5-DC02-4246-9789-FFB44D96E772}" type="pres">
      <dgm:prSet presAssocID="{F0860B59-F2E3-4D09-A707-57C780676557}" presName="background3" presStyleLbl="node3" presStyleIdx="1" presStyleCnt="3"/>
      <dgm:spPr>
        <a:solidFill>
          <a:srgbClr val="C00000"/>
        </a:solidFill>
        <a:ln>
          <a:solidFill>
            <a:srgbClr val="FFFFFF"/>
          </a:solidFill>
        </a:ln>
      </dgm:spPr>
    </dgm:pt>
    <dgm:pt modelId="{BB5652AD-B5B8-4D18-BBD8-E0E6F6BC3F3C}" type="pres">
      <dgm:prSet presAssocID="{F0860B59-F2E3-4D09-A707-57C780676557}" presName="text3" presStyleLbl="fgAcc3" presStyleIdx="1" presStyleCnt="3">
        <dgm:presLayoutVars>
          <dgm:chPref val="3"/>
        </dgm:presLayoutVars>
      </dgm:prSet>
      <dgm:spPr/>
      <dgm:t>
        <a:bodyPr/>
        <a:lstStyle/>
        <a:p>
          <a:endParaRPr lang="es-CO"/>
        </a:p>
      </dgm:t>
    </dgm:pt>
    <dgm:pt modelId="{E5F85463-2904-4F65-88D2-4CE0667594B7}" type="pres">
      <dgm:prSet presAssocID="{F0860B59-F2E3-4D09-A707-57C780676557}" presName="hierChild4" presStyleCnt="0"/>
      <dgm:spPr/>
    </dgm:pt>
    <dgm:pt modelId="{F6914882-7471-4F5A-9610-FFD3884318C5}" type="pres">
      <dgm:prSet presAssocID="{6C88F3CF-7055-4530-9656-E4B6681DA9DE}" presName="Name10" presStyleLbl="parChTrans1D2" presStyleIdx="1" presStyleCnt="2"/>
      <dgm:spPr/>
      <dgm:t>
        <a:bodyPr/>
        <a:lstStyle/>
        <a:p>
          <a:endParaRPr lang="es-CO"/>
        </a:p>
      </dgm:t>
    </dgm:pt>
    <dgm:pt modelId="{3FD91215-245F-417B-A003-2AC93E3F2CC9}" type="pres">
      <dgm:prSet presAssocID="{BF4B3F1C-874D-490B-BE02-5BA761EFF87E}" presName="hierRoot2" presStyleCnt="0"/>
      <dgm:spPr/>
    </dgm:pt>
    <dgm:pt modelId="{51FD036A-0F24-4EF6-9767-2362BE11B86A}" type="pres">
      <dgm:prSet presAssocID="{BF4B3F1C-874D-490B-BE02-5BA761EFF87E}" presName="composite2" presStyleCnt="0"/>
      <dgm:spPr/>
    </dgm:pt>
    <dgm:pt modelId="{B772D819-5190-4460-9FA2-CEC5BD8AED1A}" type="pres">
      <dgm:prSet presAssocID="{BF4B3F1C-874D-490B-BE02-5BA761EFF87E}" presName="background2" presStyleLbl="node2" presStyleIdx="1" presStyleCnt="2"/>
      <dgm:spPr>
        <a:solidFill>
          <a:srgbClr val="FFC000"/>
        </a:solidFill>
      </dgm:spPr>
    </dgm:pt>
    <dgm:pt modelId="{7D8EC096-53F8-43B0-96DE-74F81E30BD42}" type="pres">
      <dgm:prSet presAssocID="{BF4B3F1C-874D-490B-BE02-5BA761EFF87E}" presName="text2" presStyleLbl="fgAcc2" presStyleIdx="1" presStyleCnt="2">
        <dgm:presLayoutVars>
          <dgm:chPref val="3"/>
        </dgm:presLayoutVars>
      </dgm:prSet>
      <dgm:spPr/>
      <dgm:t>
        <a:bodyPr/>
        <a:lstStyle/>
        <a:p>
          <a:endParaRPr lang="es-CO"/>
        </a:p>
      </dgm:t>
    </dgm:pt>
    <dgm:pt modelId="{8676A013-509D-4719-8F3C-1AC5573B8E69}" type="pres">
      <dgm:prSet presAssocID="{BF4B3F1C-874D-490B-BE02-5BA761EFF87E}" presName="hierChild3" presStyleCnt="0"/>
      <dgm:spPr/>
    </dgm:pt>
    <dgm:pt modelId="{8520D95A-7385-4AA5-8B40-5696F326FFC4}" type="pres">
      <dgm:prSet presAssocID="{F5D61E35-B34A-47B2-A149-527251FBAC46}" presName="Name17" presStyleLbl="parChTrans1D3" presStyleIdx="2" presStyleCnt="3"/>
      <dgm:spPr/>
      <dgm:t>
        <a:bodyPr/>
        <a:lstStyle/>
        <a:p>
          <a:endParaRPr lang="es-CO"/>
        </a:p>
      </dgm:t>
    </dgm:pt>
    <dgm:pt modelId="{84CB1285-5B89-471F-962C-0C88914405CD}" type="pres">
      <dgm:prSet presAssocID="{C51F0C5D-538D-4021-AE43-3BA4414DBC75}" presName="hierRoot3" presStyleCnt="0"/>
      <dgm:spPr/>
    </dgm:pt>
    <dgm:pt modelId="{602583F7-968E-47EE-90EC-6624FCBFB430}" type="pres">
      <dgm:prSet presAssocID="{C51F0C5D-538D-4021-AE43-3BA4414DBC75}" presName="composite3" presStyleCnt="0"/>
      <dgm:spPr/>
    </dgm:pt>
    <dgm:pt modelId="{BA3936CC-C55D-4972-933C-721C237D9407}" type="pres">
      <dgm:prSet presAssocID="{C51F0C5D-538D-4021-AE43-3BA4414DBC75}" presName="background3" presStyleLbl="node3" presStyleIdx="2" presStyleCnt="3"/>
      <dgm:spPr>
        <a:solidFill>
          <a:srgbClr val="CC0000"/>
        </a:solidFill>
        <a:ln>
          <a:solidFill>
            <a:srgbClr val="FFFFFF"/>
          </a:solidFill>
        </a:ln>
      </dgm:spPr>
    </dgm:pt>
    <dgm:pt modelId="{26DE6604-986A-4EDC-A6AE-3E14A03B2848}" type="pres">
      <dgm:prSet presAssocID="{C51F0C5D-538D-4021-AE43-3BA4414DBC75}" presName="text3" presStyleLbl="fgAcc3" presStyleIdx="2" presStyleCnt="3">
        <dgm:presLayoutVars>
          <dgm:chPref val="3"/>
        </dgm:presLayoutVars>
      </dgm:prSet>
      <dgm:spPr/>
      <dgm:t>
        <a:bodyPr/>
        <a:lstStyle/>
        <a:p>
          <a:endParaRPr lang="es-CO"/>
        </a:p>
      </dgm:t>
    </dgm:pt>
    <dgm:pt modelId="{DF8EFB98-DA40-4BA5-944A-2F7E62391134}" type="pres">
      <dgm:prSet presAssocID="{C51F0C5D-538D-4021-AE43-3BA4414DBC75}" presName="hierChild4" presStyleCnt="0"/>
      <dgm:spPr/>
    </dgm:pt>
  </dgm:ptLst>
  <dgm:cxnLst>
    <dgm:cxn modelId="{04807EC0-ECE6-4DBA-8B0A-6972ECEE0F2F}" type="presOf" srcId="{69C38DB8-B5A2-438C-BDE7-939ACFA3B93B}" destId="{94450B2B-2151-443D-8A63-0EFA27B75F39}" srcOrd="0" destOrd="0" presId="urn:microsoft.com/office/officeart/2005/8/layout/hierarchy1"/>
    <dgm:cxn modelId="{4D1EC63D-B762-4B39-ADE5-BCAECFE84FD3}" type="presOf" srcId="{6C88F3CF-7055-4530-9656-E4B6681DA9DE}" destId="{F6914882-7471-4F5A-9610-FFD3884318C5}" srcOrd="0" destOrd="0" presId="urn:microsoft.com/office/officeart/2005/8/layout/hierarchy1"/>
    <dgm:cxn modelId="{8236A241-BABB-4E46-93FB-37926875106F}" srcId="{69C38DB8-B5A2-438C-BDE7-939ACFA3B93B}" destId="{ED664726-F53A-47E0-A06F-3CC3568ECB03}" srcOrd="0" destOrd="0" parTransId="{37B94524-6B1C-48CB-827A-625A770406AB}" sibTransId="{61B4FA91-4D11-44EB-AD45-527CDEBAE7CC}"/>
    <dgm:cxn modelId="{5E38A7FD-A8A7-4E78-B479-91DDC5E538C1}" type="presOf" srcId="{C51F0C5D-538D-4021-AE43-3BA4414DBC75}" destId="{26DE6604-986A-4EDC-A6AE-3E14A03B2848}" srcOrd="0" destOrd="0" presId="urn:microsoft.com/office/officeart/2005/8/layout/hierarchy1"/>
    <dgm:cxn modelId="{92FCF2BD-DD20-4DEE-8107-F87C4B3B7609}" type="presOf" srcId="{37B94524-6B1C-48CB-827A-625A770406AB}" destId="{6ECC8CF7-00E3-4D1A-8C71-C2A9AEE42D65}" srcOrd="0" destOrd="0" presId="urn:microsoft.com/office/officeart/2005/8/layout/hierarchy1"/>
    <dgm:cxn modelId="{9ECAE5CE-4F92-4888-9B94-A081424DF29D}" srcId="{473B8DB1-7791-4F91-A81F-2D20DF302598}" destId="{69C38DB8-B5A2-438C-BDE7-939ACFA3B93B}" srcOrd="0" destOrd="0" parTransId="{D3E165EB-B384-4A96-97B5-4210F19B77A5}" sibTransId="{FC5EE18A-272D-49BF-BC82-7D2F5D839523}"/>
    <dgm:cxn modelId="{6BB891C1-1CEA-4AEF-98A6-2E744BC022C2}" type="presOf" srcId="{F5D61E35-B34A-47B2-A149-527251FBAC46}" destId="{8520D95A-7385-4AA5-8B40-5696F326FFC4}" srcOrd="0" destOrd="0" presId="urn:microsoft.com/office/officeart/2005/8/layout/hierarchy1"/>
    <dgm:cxn modelId="{7DD7C059-AD38-40C3-9C35-2C3CAA0B2325}" type="presOf" srcId="{BF4B3F1C-874D-490B-BE02-5BA761EFF87E}" destId="{7D8EC096-53F8-43B0-96DE-74F81E30BD42}" srcOrd="0" destOrd="0" presId="urn:microsoft.com/office/officeart/2005/8/layout/hierarchy1"/>
    <dgm:cxn modelId="{81DA84BA-B3E6-4FA6-B181-94618C486646}" type="presOf" srcId="{473B8DB1-7791-4F91-A81F-2D20DF302598}" destId="{1F35A507-2B24-403E-BE82-487BE70B01A7}" srcOrd="0" destOrd="0" presId="urn:microsoft.com/office/officeart/2005/8/layout/hierarchy1"/>
    <dgm:cxn modelId="{A0122418-32E0-413E-BCEC-538EE585FD64}" srcId="{473B8DB1-7791-4F91-A81F-2D20DF302598}" destId="{BF4B3F1C-874D-490B-BE02-5BA761EFF87E}" srcOrd="1" destOrd="0" parTransId="{6C88F3CF-7055-4530-9656-E4B6681DA9DE}" sibTransId="{C2D544E6-D88C-4A7A-B95E-30C1AE2E4FED}"/>
    <dgm:cxn modelId="{0443CB7F-28FA-4162-AFF2-C115DD9FA428}" type="presOf" srcId="{ED664726-F53A-47E0-A06F-3CC3568ECB03}" destId="{A097C606-1D48-4AA7-8BCE-2FBFEE88DA04}" srcOrd="0" destOrd="0" presId="urn:microsoft.com/office/officeart/2005/8/layout/hierarchy1"/>
    <dgm:cxn modelId="{FBDCFE40-9618-46AC-9FE0-BCD648C4A014}" srcId="{69C38DB8-B5A2-438C-BDE7-939ACFA3B93B}" destId="{F0860B59-F2E3-4D09-A707-57C780676557}" srcOrd="1" destOrd="0" parTransId="{7AA9244E-6F3C-43A8-8BE4-1F1513D2CFD9}" sibTransId="{A6E62AB9-E8B6-4C05-B7ED-D6984A204A8C}"/>
    <dgm:cxn modelId="{349B7A99-8EE6-430C-A45E-7DE0108DB100}" srcId="{675D2B3F-7A36-4149-B92F-798A633DBC32}" destId="{473B8DB1-7791-4F91-A81F-2D20DF302598}" srcOrd="0" destOrd="0" parTransId="{EBA5D3EF-412D-4909-A045-4ED718395265}" sibTransId="{FF54B8EC-E2A3-4927-A8A0-774494E492C6}"/>
    <dgm:cxn modelId="{0BDD10CD-4D64-4174-875C-23B5B26E7BAB}" type="presOf" srcId="{675D2B3F-7A36-4149-B92F-798A633DBC32}" destId="{9662076D-3B27-4E60-8DEF-8502785979AD}" srcOrd="0" destOrd="0" presId="urn:microsoft.com/office/officeart/2005/8/layout/hierarchy1"/>
    <dgm:cxn modelId="{3E5DBA90-AE6C-47E4-A06A-CC764CFFD13B}" type="presOf" srcId="{F0860B59-F2E3-4D09-A707-57C780676557}" destId="{BB5652AD-B5B8-4D18-BBD8-E0E6F6BC3F3C}" srcOrd="0" destOrd="0" presId="urn:microsoft.com/office/officeart/2005/8/layout/hierarchy1"/>
    <dgm:cxn modelId="{DDC48C1F-0605-4E48-B717-3EE54CEAEF3F}" type="presOf" srcId="{D3E165EB-B384-4A96-97B5-4210F19B77A5}" destId="{DBF4B407-F923-4D9B-9C7F-6396715E8244}" srcOrd="0" destOrd="0" presId="urn:microsoft.com/office/officeart/2005/8/layout/hierarchy1"/>
    <dgm:cxn modelId="{225C3EEF-40C2-45E3-B4E4-DEF1A7431DA7}" type="presOf" srcId="{7AA9244E-6F3C-43A8-8BE4-1F1513D2CFD9}" destId="{45FDC18A-E6A3-41E9-8810-0F3B18F1B7A8}" srcOrd="0" destOrd="0" presId="urn:microsoft.com/office/officeart/2005/8/layout/hierarchy1"/>
    <dgm:cxn modelId="{F0B6600A-37F4-4111-9352-F1A180C8A260}" srcId="{BF4B3F1C-874D-490B-BE02-5BA761EFF87E}" destId="{C51F0C5D-538D-4021-AE43-3BA4414DBC75}" srcOrd="0" destOrd="0" parTransId="{F5D61E35-B34A-47B2-A149-527251FBAC46}" sibTransId="{58461710-4FF7-48FA-8B57-E28C80BC99EB}"/>
    <dgm:cxn modelId="{6F8BC03E-B43F-4959-B4D7-0AA7EBA1B993}" type="presParOf" srcId="{9662076D-3B27-4E60-8DEF-8502785979AD}" destId="{CEB7AFD2-2A7B-4683-B918-308CC7F37AD0}" srcOrd="0" destOrd="0" presId="urn:microsoft.com/office/officeart/2005/8/layout/hierarchy1"/>
    <dgm:cxn modelId="{311EF315-0909-4F10-82ED-9787A95C785B}" type="presParOf" srcId="{CEB7AFD2-2A7B-4683-B918-308CC7F37AD0}" destId="{8E42D16D-F167-4D5B-B041-BF3D96818E30}" srcOrd="0" destOrd="0" presId="urn:microsoft.com/office/officeart/2005/8/layout/hierarchy1"/>
    <dgm:cxn modelId="{F45EA410-2BFB-4C29-BD73-9182201D91A7}" type="presParOf" srcId="{8E42D16D-F167-4D5B-B041-BF3D96818E30}" destId="{309ED712-0ABC-4766-AB6A-A313546B08F6}" srcOrd="0" destOrd="0" presId="urn:microsoft.com/office/officeart/2005/8/layout/hierarchy1"/>
    <dgm:cxn modelId="{E9DFC226-56EC-47A4-9142-6578DCCBF8E4}" type="presParOf" srcId="{8E42D16D-F167-4D5B-B041-BF3D96818E30}" destId="{1F35A507-2B24-403E-BE82-487BE70B01A7}" srcOrd="1" destOrd="0" presId="urn:microsoft.com/office/officeart/2005/8/layout/hierarchy1"/>
    <dgm:cxn modelId="{F0482546-051A-45C8-8A2E-039019A24D70}" type="presParOf" srcId="{CEB7AFD2-2A7B-4683-B918-308CC7F37AD0}" destId="{EBC359B8-CFB6-4850-B149-9D422C1747C8}" srcOrd="1" destOrd="0" presId="urn:microsoft.com/office/officeart/2005/8/layout/hierarchy1"/>
    <dgm:cxn modelId="{64F4AB7B-06F7-43FE-9731-743743663F1F}" type="presParOf" srcId="{EBC359B8-CFB6-4850-B149-9D422C1747C8}" destId="{DBF4B407-F923-4D9B-9C7F-6396715E8244}" srcOrd="0" destOrd="0" presId="urn:microsoft.com/office/officeart/2005/8/layout/hierarchy1"/>
    <dgm:cxn modelId="{AC275882-5138-4A28-8B49-B3B6A68921EA}" type="presParOf" srcId="{EBC359B8-CFB6-4850-B149-9D422C1747C8}" destId="{2DDC11C2-EA77-409C-B668-AA8D4089CB36}" srcOrd="1" destOrd="0" presId="urn:microsoft.com/office/officeart/2005/8/layout/hierarchy1"/>
    <dgm:cxn modelId="{05482B09-CC37-4D72-9592-F220D5745F74}" type="presParOf" srcId="{2DDC11C2-EA77-409C-B668-AA8D4089CB36}" destId="{A77F6228-A455-4751-943F-B3BC574C940D}" srcOrd="0" destOrd="0" presId="urn:microsoft.com/office/officeart/2005/8/layout/hierarchy1"/>
    <dgm:cxn modelId="{23EA2F54-3A99-4EB6-8728-759CA03C59A8}" type="presParOf" srcId="{A77F6228-A455-4751-943F-B3BC574C940D}" destId="{79B4C5B1-5FD9-465A-A7D7-312B7A2F25B6}" srcOrd="0" destOrd="0" presId="urn:microsoft.com/office/officeart/2005/8/layout/hierarchy1"/>
    <dgm:cxn modelId="{E57C5B55-1162-4217-B6C6-7D6BBF67BC30}" type="presParOf" srcId="{A77F6228-A455-4751-943F-B3BC574C940D}" destId="{94450B2B-2151-443D-8A63-0EFA27B75F39}" srcOrd="1" destOrd="0" presId="urn:microsoft.com/office/officeart/2005/8/layout/hierarchy1"/>
    <dgm:cxn modelId="{90BBA93E-4ECD-4EFC-90DD-9D2DC013742A}" type="presParOf" srcId="{2DDC11C2-EA77-409C-B668-AA8D4089CB36}" destId="{AC3FC0B4-8310-41CE-9D04-97207E9456A9}" srcOrd="1" destOrd="0" presId="urn:microsoft.com/office/officeart/2005/8/layout/hierarchy1"/>
    <dgm:cxn modelId="{2BCCF751-44DD-43CE-A987-2E9191539887}" type="presParOf" srcId="{AC3FC0B4-8310-41CE-9D04-97207E9456A9}" destId="{6ECC8CF7-00E3-4D1A-8C71-C2A9AEE42D65}" srcOrd="0" destOrd="0" presId="urn:microsoft.com/office/officeart/2005/8/layout/hierarchy1"/>
    <dgm:cxn modelId="{FC95FC74-1897-434B-82C7-14FB2D882C5F}" type="presParOf" srcId="{AC3FC0B4-8310-41CE-9D04-97207E9456A9}" destId="{E3F1BFE3-5023-4FF8-B8B9-9C1E2E68A64A}" srcOrd="1" destOrd="0" presId="urn:microsoft.com/office/officeart/2005/8/layout/hierarchy1"/>
    <dgm:cxn modelId="{079E9BED-A669-4D9E-8C25-51560A6CD48B}" type="presParOf" srcId="{E3F1BFE3-5023-4FF8-B8B9-9C1E2E68A64A}" destId="{175E64A9-8725-43EB-9DF9-EFC450A5DEB0}" srcOrd="0" destOrd="0" presId="urn:microsoft.com/office/officeart/2005/8/layout/hierarchy1"/>
    <dgm:cxn modelId="{27FF3BFF-1C5F-489B-89C0-C15DE4D2494C}" type="presParOf" srcId="{175E64A9-8725-43EB-9DF9-EFC450A5DEB0}" destId="{D9EEC8A9-A741-4472-BDD5-08B55F9FC8F2}" srcOrd="0" destOrd="0" presId="urn:microsoft.com/office/officeart/2005/8/layout/hierarchy1"/>
    <dgm:cxn modelId="{F0BC6DF4-DA9A-4DAD-AD85-AEAAA35266D0}" type="presParOf" srcId="{175E64A9-8725-43EB-9DF9-EFC450A5DEB0}" destId="{A097C606-1D48-4AA7-8BCE-2FBFEE88DA04}" srcOrd="1" destOrd="0" presId="urn:microsoft.com/office/officeart/2005/8/layout/hierarchy1"/>
    <dgm:cxn modelId="{851996B9-18CE-4CB5-BA0C-DDA4A4B5845E}" type="presParOf" srcId="{E3F1BFE3-5023-4FF8-B8B9-9C1E2E68A64A}" destId="{E708BC3C-14C1-4795-8845-978F4C5FBFC3}" srcOrd="1" destOrd="0" presId="urn:microsoft.com/office/officeart/2005/8/layout/hierarchy1"/>
    <dgm:cxn modelId="{7A00AFD6-2DE9-4015-A13B-6D9179375B98}" type="presParOf" srcId="{AC3FC0B4-8310-41CE-9D04-97207E9456A9}" destId="{45FDC18A-E6A3-41E9-8810-0F3B18F1B7A8}" srcOrd="2" destOrd="0" presId="urn:microsoft.com/office/officeart/2005/8/layout/hierarchy1"/>
    <dgm:cxn modelId="{917F95C3-F516-4D03-81FD-C5CE044CCDA0}" type="presParOf" srcId="{AC3FC0B4-8310-41CE-9D04-97207E9456A9}" destId="{61365A7C-F4FF-4FCF-9CC5-BDFD1B72A5C4}" srcOrd="3" destOrd="0" presId="urn:microsoft.com/office/officeart/2005/8/layout/hierarchy1"/>
    <dgm:cxn modelId="{A0F2FF63-F646-480A-A7B3-0A143FC742B2}" type="presParOf" srcId="{61365A7C-F4FF-4FCF-9CC5-BDFD1B72A5C4}" destId="{B61BFC32-D4E4-44BF-9E99-FDC830C5B30C}" srcOrd="0" destOrd="0" presId="urn:microsoft.com/office/officeart/2005/8/layout/hierarchy1"/>
    <dgm:cxn modelId="{49A4F73E-CB09-46B3-A923-AAA921D9E3BF}" type="presParOf" srcId="{B61BFC32-D4E4-44BF-9E99-FDC830C5B30C}" destId="{0A0F31B5-DC02-4246-9789-FFB44D96E772}" srcOrd="0" destOrd="0" presId="urn:microsoft.com/office/officeart/2005/8/layout/hierarchy1"/>
    <dgm:cxn modelId="{FB7B0C78-A97C-4905-8B08-120A481C1F2D}" type="presParOf" srcId="{B61BFC32-D4E4-44BF-9E99-FDC830C5B30C}" destId="{BB5652AD-B5B8-4D18-BBD8-E0E6F6BC3F3C}" srcOrd="1" destOrd="0" presId="urn:microsoft.com/office/officeart/2005/8/layout/hierarchy1"/>
    <dgm:cxn modelId="{D1600B5D-0086-48D3-BF7D-4DEDE97BA167}" type="presParOf" srcId="{61365A7C-F4FF-4FCF-9CC5-BDFD1B72A5C4}" destId="{E5F85463-2904-4F65-88D2-4CE0667594B7}" srcOrd="1" destOrd="0" presId="urn:microsoft.com/office/officeart/2005/8/layout/hierarchy1"/>
    <dgm:cxn modelId="{10A1ECDF-2527-4867-8B9C-9DDD95212122}" type="presParOf" srcId="{EBC359B8-CFB6-4850-B149-9D422C1747C8}" destId="{F6914882-7471-4F5A-9610-FFD3884318C5}" srcOrd="2" destOrd="0" presId="urn:microsoft.com/office/officeart/2005/8/layout/hierarchy1"/>
    <dgm:cxn modelId="{D0F7A847-643B-4F86-BE67-19B039DC2A19}" type="presParOf" srcId="{EBC359B8-CFB6-4850-B149-9D422C1747C8}" destId="{3FD91215-245F-417B-A003-2AC93E3F2CC9}" srcOrd="3" destOrd="0" presId="urn:microsoft.com/office/officeart/2005/8/layout/hierarchy1"/>
    <dgm:cxn modelId="{60D0597E-B095-48CE-AD21-3E731D01FD1C}" type="presParOf" srcId="{3FD91215-245F-417B-A003-2AC93E3F2CC9}" destId="{51FD036A-0F24-4EF6-9767-2362BE11B86A}" srcOrd="0" destOrd="0" presId="urn:microsoft.com/office/officeart/2005/8/layout/hierarchy1"/>
    <dgm:cxn modelId="{0C7BEBAB-6F31-4F20-950E-492E79926229}" type="presParOf" srcId="{51FD036A-0F24-4EF6-9767-2362BE11B86A}" destId="{B772D819-5190-4460-9FA2-CEC5BD8AED1A}" srcOrd="0" destOrd="0" presId="urn:microsoft.com/office/officeart/2005/8/layout/hierarchy1"/>
    <dgm:cxn modelId="{3ED71FF3-EB63-4042-972F-982E841D8C31}" type="presParOf" srcId="{51FD036A-0F24-4EF6-9767-2362BE11B86A}" destId="{7D8EC096-53F8-43B0-96DE-74F81E30BD42}" srcOrd="1" destOrd="0" presId="urn:microsoft.com/office/officeart/2005/8/layout/hierarchy1"/>
    <dgm:cxn modelId="{040ADCAD-6B6E-42E9-A41B-83D7E79E3816}" type="presParOf" srcId="{3FD91215-245F-417B-A003-2AC93E3F2CC9}" destId="{8676A013-509D-4719-8F3C-1AC5573B8E69}" srcOrd="1" destOrd="0" presId="urn:microsoft.com/office/officeart/2005/8/layout/hierarchy1"/>
    <dgm:cxn modelId="{5CE6157C-693C-4D02-BC9E-F5425EA34294}" type="presParOf" srcId="{8676A013-509D-4719-8F3C-1AC5573B8E69}" destId="{8520D95A-7385-4AA5-8B40-5696F326FFC4}" srcOrd="0" destOrd="0" presId="urn:microsoft.com/office/officeart/2005/8/layout/hierarchy1"/>
    <dgm:cxn modelId="{5ED89DF1-D7FA-4F9D-BBE3-2E32B4D3C36A}" type="presParOf" srcId="{8676A013-509D-4719-8F3C-1AC5573B8E69}" destId="{84CB1285-5B89-471F-962C-0C88914405CD}" srcOrd="1" destOrd="0" presId="urn:microsoft.com/office/officeart/2005/8/layout/hierarchy1"/>
    <dgm:cxn modelId="{E91EC43D-88C5-469C-87C5-7C540EFF96D2}" type="presParOf" srcId="{84CB1285-5B89-471F-962C-0C88914405CD}" destId="{602583F7-968E-47EE-90EC-6624FCBFB430}" srcOrd="0" destOrd="0" presId="urn:microsoft.com/office/officeart/2005/8/layout/hierarchy1"/>
    <dgm:cxn modelId="{D5A9C3B4-6C20-4950-A3CB-923F53624042}" type="presParOf" srcId="{602583F7-968E-47EE-90EC-6624FCBFB430}" destId="{BA3936CC-C55D-4972-933C-721C237D9407}" srcOrd="0" destOrd="0" presId="urn:microsoft.com/office/officeart/2005/8/layout/hierarchy1"/>
    <dgm:cxn modelId="{262A1F7D-D9C0-422D-B35C-DBDEE0F2FED7}" type="presParOf" srcId="{602583F7-968E-47EE-90EC-6624FCBFB430}" destId="{26DE6604-986A-4EDC-A6AE-3E14A03B2848}" srcOrd="1" destOrd="0" presId="urn:microsoft.com/office/officeart/2005/8/layout/hierarchy1"/>
    <dgm:cxn modelId="{8DB92A3F-AA6D-415B-B02D-2460EA5A0D3A}" type="presParOf" srcId="{84CB1285-5B89-471F-962C-0C88914405CD}" destId="{DF8EFB98-DA40-4BA5-944A-2F7E62391134}"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830978-2915-45E5-9A3D-7A3762533AF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CO"/>
        </a:p>
      </dgm:t>
    </dgm:pt>
    <dgm:pt modelId="{19D21391-80C1-47B9-AA01-F2ABF58EDB56}">
      <dgm:prSet phldrT="[Texto]" custT="1"/>
      <dgm:spPr>
        <a:solidFill>
          <a:srgbClr val="FF0000"/>
        </a:solidFill>
      </dgm:spPr>
      <dgm:t>
        <a:bodyPr/>
        <a:lstStyle/>
        <a:p>
          <a:r>
            <a:rPr lang="es-CO" sz="2200" dirty="0" smtClean="0">
              <a:latin typeface="Monotype Corsiva" pitchFamily="66" charset="0"/>
            </a:rPr>
            <a:t>Ultra-</a:t>
          </a:r>
          <a:r>
            <a:rPr lang="es-CO" sz="2200" dirty="0" err="1" smtClean="0">
              <a:latin typeface="Monotype Corsiva" pitchFamily="66" charset="0"/>
            </a:rPr>
            <a:t>violet</a:t>
          </a:r>
          <a:r>
            <a:rPr lang="es-CO" sz="2200" dirty="0" smtClean="0">
              <a:latin typeface="Monotype Corsiva" pitchFamily="66" charset="0"/>
            </a:rPr>
            <a:t> </a:t>
          </a:r>
        </a:p>
        <a:p>
          <a:r>
            <a:rPr lang="es-CO" sz="2200" dirty="0" err="1" smtClean="0">
              <a:latin typeface="Monotype Corsiva" pitchFamily="66" charset="0"/>
            </a:rPr>
            <a:t>divergences</a:t>
          </a:r>
          <a:endParaRPr lang="es-CO" sz="2200" b="1" dirty="0">
            <a:solidFill>
              <a:schemeClr val="tx2"/>
            </a:solidFill>
            <a:latin typeface="Monotype Corsiva" pitchFamily="66" charset="0"/>
          </a:endParaRPr>
        </a:p>
      </dgm:t>
    </dgm:pt>
    <dgm:pt modelId="{1273AC6B-4EF5-4D24-AC81-019A66A3E4D6}" type="parTrans" cxnId="{EB08FDBA-33C1-4160-8182-AD35DACDB534}">
      <dgm:prSet/>
      <dgm:spPr/>
      <dgm:t>
        <a:bodyPr/>
        <a:lstStyle/>
        <a:p>
          <a:endParaRPr lang="es-CO"/>
        </a:p>
      </dgm:t>
    </dgm:pt>
    <dgm:pt modelId="{DCAE8EFF-4ACB-4C89-9F70-BB219F4896A6}" type="sibTrans" cxnId="{EB08FDBA-33C1-4160-8182-AD35DACDB534}">
      <dgm:prSet/>
      <dgm:spPr/>
      <dgm:t>
        <a:bodyPr/>
        <a:lstStyle/>
        <a:p>
          <a:endParaRPr lang="es-CO"/>
        </a:p>
      </dgm:t>
    </dgm:pt>
    <dgm:pt modelId="{6A1B59BC-818B-4026-8AB2-CC7EF8D8919E}">
      <dgm:prSet phldrT="[Texto]" custT="1"/>
      <dgm:spPr>
        <a:solidFill>
          <a:srgbClr val="FFFF00">
            <a:alpha val="90000"/>
          </a:srgbClr>
        </a:solidFill>
        <a:ln>
          <a:solidFill>
            <a:srgbClr val="FFFFFF"/>
          </a:solidFill>
        </a:ln>
      </dgm:spPr>
      <dgm:t>
        <a:bodyPr/>
        <a:lstStyle/>
        <a:p>
          <a:pPr algn="ctr"/>
          <a:r>
            <a:rPr lang="es-CO" sz="2200" b="0" dirty="0" smtClean="0">
              <a:solidFill>
                <a:schemeClr val="tx2"/>
              </a:solidFill>
              <a:latin typeface="Monotype Corsiva" pitchFamily="66" charset="0"/>
            </a:rPr>
            <a:t>Quantum </a:t>
          </a:r>
        </a:p>
        <a:p>
          <a:pPr algn="ctr"/>
          <a:r>
            <a:rPr lang="es-CO" sz="2200" b="0" dirty="0" err="1" smtClean="0">
              <a:solidFill>
                <a:schemeClr val="tx2"/>
              </a:solidFill>
              <a:latin typeface="Monotype Corsiva" pitchFamily="66" charset="0"/>
            </a:rPr>
            <a:t>fluctuations</a:t>
          </a:r>
          <a:endParaRPr lang="es-CO" sz="2200" dirty="0">
            <a:solidFill>
              <a:schemeClr val="tx2"/>
            </a:solidFill>
            <a:latin typeface="Monotype Corsiva" pitchFamily="66" charset="0"/>
          </a:endParaRPr>
        </a:p>
      </dgm:t>
    </dgm:pt>
    <dgm:pt modelId="{24472AED-B06A-4AB7-B24D-2243FA1A55CB}" type="parTrans" cxnId="{F687421A-27EC-4C0B-8767-26933A92DC19}">
      <dgm:prSet/>
      <dgm:spPr/>
      <dgm:t>
        <a:bodyPr/>
        <a:lstStyle/>
        <a:p>
          <a:endParaRPr lang="es-CO"/>
        </a:p>
      </dgm:t>
    </dgm:pt>
    <dgm:pt modelId="{E4CCA19D-ABA0-4993-A42F-A00799FCD227}" type="sibTrans" cxnId="{F687421A-27EC-4C0B-8767-26933A92DC19}">
      <dgm:prSet/>
      <dgm:spPr/>
      <dgm:t>
        <a:bodyPr/>
        <a:lstStyle/>
        <a:p>
          <a:endParaRPr lang="es-CO"/>
        </a:p>
      </dgm:t>
    </dgm:pt>
    <dgm:pt modelId="{8D366158-A98B-4347-AC17-7603854415FA}">
      <dgm:prSet phldrT="[Texto]" custT="1"/>
      <dgm:spPr>
        <a:solidFill>
          <a:srgbClr val="FFFF00">
            <a:alpha val="90000"/>
          </a:srgbClr>
        </a:solidFill>
        <a:ln>
          <a:solidFill>
            <a:srgbClr val="FFFFFF"/>
          </a:solidFill>
        </a:ln>
      </dgm:spPr>
      <dgm:t>
        <a:bodyPr/>
        <a:lstStyle/>
        <a:p>
          <a:pPr algn="ctr"/>
          <a:r>
            <a:rPr lang="es-CO" sz="2200" dirty="0" err="1" smtClean="0">
              <a:solidFill>
                <a:schemeClr val="tx2"/>
              </a:solidFill>
              <a:latin typeface="Monotype Corsiva" pitchFamily="66" charset="0"/>
            </a:rPr>
            <a:t>Complication</a:t>
          </a:r>
          <a:r>
            <a:rPr lang="es-CO" sz="2200" dirty="0" smtClean="0">
              <a:solidFill>
                <a:schemeClr val="tx2"/>
              </a:solidFill>
              <a:latin typeface="Monotype Corsiva" pitchFamily="66" charset="0"/>
            </a:rPr>
            <a:t> &amp; </a:t>
          </a:r>
          <a:r>
            <a:rPr lang="es-CO" sz="2200" dirty="0" err="1" smtClean="0">
              <a:solidFill>
                <a:schemeClr val="tx2"/>
              </a:solidFill>
              <a:latin typeface="Monotype Corsiva" pitchFamily="66" charset="0"/>
            </a:rPr>
            <a:t>opportunity</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to</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find</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interesting</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physics</a:t>
          </a:r>
          <a:endParaRPr lang="es-CO" sz="2200" dirty="0">
            <a:solidFill>
              <a:schemeClr val="tx2"/>
            </a:solidFill>
            <a:latin typeface="Monotype Corsiva" pitchFamily="66" charset="0"/>
          </a:endParaRPr>
        </a:p>
      </dgm:t>
    </dgm:pt>
    <dgm:pt modelId="{E9A0E796-2700-48D9-9914-21DE83807313}" type="parTrans" cxnId="{F932ACB3-CBF5-475D-AEAD-26770CA2D292}">
      <dgm:prSet/>
      <dgm:spPr/>
      <dgm:t>
        <a:bodyPr/>
        <a:lstStyle/>
        <a:p>
          <a:endParaRPr lang="es-CO"/>
        </a:p>
      </dgm:t>
    </dgm:pt>
    <dgm:pt modelId="{0BD0136B-7A06-4177-8E47-8A9C45AEB68E}" type="sibTrans" cxnId="{F932ACB3-CBF5-475D-AEAD-26770CA2D292}">
      <dgm:prSet/>
      <dgm:spPr/>
      <dgm:t>
        <a:bodyPr/>
        <a:lstStyle/>
        <a:p>
          <a:endParaRPr lang="es-CO"/>
        </a:p>
      </dgm:t>
    </dgm:pt>
    <dgm:pt modelId="{D97C403B-7DE5-4DC0-B66C-FED12E1C59A4}">
      <dgm:prSet phldrT="[Texto]" custT="1"/>
      <dgm:spPr>
        <a:solidFill>
          <a:srgbClr val="92D050"/>
        </a:solidFill>
      </dgm:spPr>
      <dgm:t>
        <a:bodyPr/>
        <a:lstStyle/>
        <a:p>
          <a:r>
            <a:rPr lang="es-CO" sz="2200" b="1" dirty="0" err="1" smtClean="0">
              <a:solidFill>
                <a:schemeClr val="tx2"/>
              </a:solidFill>
              <a:latin typeface="Monotype Corsiva" pitchFamily="66" charset="0"/>
            </a:rPr>
            <a:t>Perturbatibe</a:t>
          </a:r>
          <a:r>
            <a:rPr lang="es-CO" sz="2200" b="1" dirty="0" smtClean="0">
              <a:solidFill>
                <a:schemeClr val="tx2"/>
              </a:solidFill>
              <a:latin typeface="Monotype Corsiva" pitchFamily="66" charset="0"/>
            </a:rPr>
            <a:t> </a:t>
          </a:r>
        </a:p>
        <a:p>
          <a:r>
            <a:rPr lang="es-CO" sz="2200" b="1" dirty="0" smtClean="0">
              <a:solidFill>
                <a:schemeClr val="tx2"/>
              </a:solidFill>
              <a:latin typeface="Monotype Corsiva" pitchFamily="66" charset="0"/>
            </a:rPr>
            <a:t>QCD</a:t>
          </a:r>
          <a:endParaRPr lang="es-CO" sz="2200" dirty="0">
            <a:latin typeface="Monotype Corsiva" pitchFamily="66" charset="0"/>
          </a:endParaRPr>
        </a:p>
      </dgm:t>
    </dgm:pt>
    <dgm:pt modelId="{21911F25-3B86-45E4-B4D6-EC4F5D3A7496}" type="parTrans" cxnId="{B58094C0-30DD-4308-B525-E4E1240DF069}">
      <dgm:prSet/>
      <dgm:spPr/>
      <dgm:t>
        <a:bodyPr/>
        <a:lstStyle/>
        <a:p>
          <a:endParaRPr lang="es-CO"/>
        </a:p>
      </dgm:t>
    </dgm:pt>
    <dgm:pt modelId="{7447C57B-E931-40DB-A7BE-5F9466D37002}" type="sibTrans" cxnId="{B58094C0-30DD-4308-B525-E4E1240DF069}">
      <dgm:prSet/>
      <dgm:spPr/>
      <dgm:t>
        <a:bodyPr/>
        <a:lstStyle/>
        <a:p>
          <a:endParaRPr lang="es-CO"/>
        </a:p>
      </dgm:t>
    </dgm:pt>
    <dgm:pt modelId="{A1571842-2DDB-4783-9CB8-B8B80E52CC03}">
      <dgm:prSet phldrT="[Texto]" custT="1"/>
      <dgm:spPr>
        <a:ln>
          <a:solidFill>
            <a:srgbClr val="FFFFFF"/>
          </a:solidFill>
        </a:ln>
      </dgm:spPr>
      <dgm:t>
        <a:bodyPr/>
        <a:lstStyle/>
        <a:p>
          <a:r>
            <a:rPr lang="es-CO" sz="2200" dirty="0" err="1" smtClean="0">
              <a:solidFill>
                <a:schemeClr val="tx2"/>
              </a:solidFill>
              <a:latin typeface="Monotype Corsiva" pitchFamily="66" charset="0"/>
            </a:rPr>
            <a:t>Factorization</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Theorems</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for</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strong</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interactions</a:t>
          </a:r>
          <a:endParaRPr lang="es-CO" sz="2200" b="0" dirty="0">
            <a:solidFill>
              <a:schemeClr val="tx2"/>
            </a:solidFill>
            <a:latin typeface="Monotype Corsiva" pitchFamily="66" charset="0"/>
          </a:endParaRPr>
        </a:p>
      </dgm:t>
    </dgm:pt>
    <dgm:pt modelId="{7741DE8C-D9D6-4C4D-B97A-20F5E164D1C6}" type="parTrans" cxnId="{FE68B79C-6C31-4F22-8BE0-A81702AEE40D}">
      <dgm:prSet/>
      <dgm:spPr/>
      <dgm:t>
        <a:bodyPr/>
        <a:lstStyle/>
        <a:p>
          <a:endParaRPr lang="es-CO"/>
        </a:p>
      </dgm:t>
    </dgm:pt>
    <dgm:pt modelId="{12AEF698-8C12-4CCC-91B4-8AE50370C768}" type="sibTrans" cxnId="{FE68B79C-6C31-4F22-8BE0-A81702AEE40D}">
      <dgm:prSet/>
      <dgm:spPr/>
      <dgm:t>
        <a:bodyPr/>
        <a:lstStyle/>
        <a:p>
          <a:endParaRPr lang="es-CO"/>
        </a:p>
      </dgm:t>
    </dgm:pt>
    <dgm:pt modelId="{2C91BF86-FB90-4096-84B6-E1EA72F03FA9}">
      <dgm:prSet phldrT="[Texto]" custT="1"/>
      <dgm:spPr>
        <a:ln>
          <a:solidFill>
            <a:srgbClr val="FFFFFF"/>
          </a:solidFill>
        </a:ln>
      </dgm:spPr>
      <dgm:t>
        <a:bodyPr/>
        <a:lstStyle/>
        <a:p>
          <a:pPr algn="ctr"/>
          <a:r>
            <a:rPr lang="es-CO" sz="2200" dirty="0" err="1" smtClean="0">
              <a:solidFill>
                <a:schemeClr val="tx2"/>
              </a:solidFill>
              <a:latin typeface="Monotype Corsiva" pitchFamily="66" charset="0"/>
            </a:rPr>
            <a:t>Phenomenological</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consequences</a:t>
          </a:r>
          <a:endParaRPr lang="es-CO" sz="2200" dirty="0">
            <a:solidFill>
              <a:schemeClr val="tx2"/>
            </a:solidFill>
            <a:latin typeface="Monotype Corsiva" pitchFamily="66" charset="0"/>
          </a:endParaRPr>
        </a:p>
      </dgm:t>
    </dgm:pt>
    <dgm:pt modelId="{40AE7684-AD58-456C-8A0E-6AA8B0E8DA37}" type="parTrans" cxnId="{60CB1478-90CD-4236-9669-FDF1A11DF8DB}">
      <dgm:prSet/>
      <dgm:spPr/>
      <dgm:t>
        <a:bodyPr/>
        <a:lstStyle/>
        <a:p>
          <a:endParaRPr lang="es-CO"/>
        </a:p>
      </dgm:t>
    </dgm:pt>
    <dgm:pt modelId="{52059152-CCF8-4830-9DD0-97165B40B1C2}" type="sibTrans" cxnId="{60CB1478-90CD-4236-9669-FDF1A11DF8DB}">
      <dgm:prSet/>
      <dgm:spPr/>
      <dgm:t>
        <a:bodyPr/>
        <a:lstStyle/>
        <a:p>
          <a:endParaRPr lang="es-CO"/>
        </a:p>
      </dgm:t>
    </dgm:pt>
    <dgm:pt modelId="{E42E3ED0-0BBB-4D0B-979B-869B5A3AD898}" type="pres">
      <dgm:prSet presAssocID="{76830978-2915-45E5-9A3D-7A3762533AF8}" presName="diagram" presStyleCnt="0">
        <dgm:presLayoutVars>
          <dgm:chPref val="1"/>
          <dgm:dir/>
          <dgm:animOne val="branch"/>
          <dgm:animLvl val="lvl"/>
          <dgm:resizeHandles/>
        </dgm:presLayoutVars>
      </dgm:prSet>
      <dgm:spPr/>
      <dgm:t>
        <a:bodyPr/>
        <a:lstStyle/>
        <a:p>
          <a:endParaRPr lang="es-CO"/>
        </a:p>
      </dgm:t>
    </dgm:pt>
    <dgm:pt modelId="{4E66605E-7F46-4275-8146-B0A5C75B214A}" type="pres">
      <dgm:prSet presAssocID="{19D21391-80C1-47B9-AA01-F2ABF58EDB56}" presName="root" presStyleCnt="0"/>
      <dgm:spPr/>
    </dgm:pt>
    <dgm:pt modelId="{FC90719F-10AC-414F-815A-B7C31AA67939}" type="pres">
      <dgm:prSet presAssocID="{19D21391-80C1-47B9-AA01-F2ABF58EDB56}" presName="rootComposite" presStyleCnt="0"/>
      <dgm:spPr/>
    </dgm:pt>
    <dgm:pt modelId="{05D698CB-605C-4502-B627-84B380264CC6}" type="pres">
      <dgm:prSet presAssocID="{19D21391-80C1-47B9-AA01-F2ABF58EDB56}" presName="rootText" presStyleLbl="node1" presStyleIdx="0" presStyleCnt="2"/>
      <dgm:spPr/>
      <dgm:t>
        <a:bodyPr/>
        <a:lstStyle/>
        <a:p>
          <a:endParaRPr lang="es-CO"/>
        </a:p>
      </dgm:t>
    </dgm:pt>
    <dgm:pt modelId="{6BC18068-3323-4F17-97B0-D5DB814B3100}" type="pres">
      <dgm:prSet presAssocID="{19D21391-80C1-47B9-AA01-F2ABF58EDB56}" presName="rootConnector" presStyleLbl="node1" presStyleIdx="0" presStyleCnt="2"/>
      <dgm:spPr/>
      <dgm:t>
        <a:bodyPr/>
        <a:lstStyle/>
        <a:p>
          <a:endParaRPr lang="es-CO"/>
        </a:p>
      </dgm:t>
    </dgm:pt>
    <dgm:pt modelId="{C94DDE27-DBE7-4F37-BD73-180A195B53D6}" type="pres">
      <dgm:prSet presAssocID="{19D21391-80C1-47B9-AA01-F2ABF58EDB56}" presName="childShape" presStyleCnt="0"/>
      <dgm:spPr/>
    </dgm:pt>
    <dgm:pt modelId="{4C240AD1-6D50-4D58-B774-17405563BFB2}" type="pres">
      <dgm:prSet presAssocID="{24472AED-B06A-4AB7-B24D-2243FA1A55CB}" presName="Name13" presStyleLbl="parChTrans1D2" presStyleIdx="0" presStyleCnt="4"/>
      <dgm:spPr/>
      <dgm:t>
        <a:bodyPr/>
        <a:lstStyle/>
        <a:p>
          <a:endParaRPr lang="es-CO"/>
        </a:p>
      </dgm:t>
    </dgm:pt>
    <dgm:pt modelId="{829F10D5-C38F-454D-8B8E-F13FEF096CCC}" type="pres">
      <dgm:prSet presAssocID="{6A1B59BC-818B-4026-8AB2-CC7EF8D8919E}" presName="childText" presStyleLbl="bgAcc1" presStyleIdx="0" presStyleCnt="4">
        <dgm:presLayoutVars>
          <dgm:bulletEnabled val="1"/>
        </dgm:presLayoutVars>
      </dgm:prSet>
      <dgm:spPr/>
      <dgm:t>
        <a:bodyPr/>
        <a:lstStyle/>
        <a:p>
          <a:endParaRPr lang="es-CO"/>
        </a:p>
      </dgm:t>
    </dgm:pt>
    <dgm:pt modelId="{FACE0EDF-3793-4203-8B7C-57A1DC7FE09F}" type="pres">
      <dgm:prSet presAssocID="{E9A0E796-2700-48D9-9914-21DE83807313}" presName="Name13" presStyleLbl="parChTrans1D2" presStyleIdx="1" presStyleCnt="4"/>
      <dgm:spPr/>
      <dgm:t>
        <a:bodyPr/>
        <a:lstStyle/>
        <a:p>
          <a:endParaRPr lang="es-CO"/>
        </a:p>
      </dgm:t>
    </dgm:pt>
    <dgm:pt modelId="{FA89E4FB-2C16-4042-A8ED-B1EE5FE095E8}" type="pres">
      <dgm:prSet presAssocID="{8D366158-A98B-4347-AC17-7603854415FA}" presName="childText" presStyleLbl="bgAcc1" presStyleIdx="1" presStyleCnt="4">
        <dgm:presLayoutVars>
          <dgm:bulletEnabled val="1"/>
        </dgm:presLayoutVars>
      </dgm:prSet>
      <dgm:spPr/>
      <dgm:t>
        <a:bodyPr/>
        <a:lstStyle/>
        <a:p>
          <a:endParaRPr lang="es-CO"/>
        </a:p>
      </dgm:t>
    </dgm:pt>
    <dgm:pt modelId="{CC25389A-8D3C-4DB6-BA6B-F3ADE7A65EE3}" type="pres">
      <dgm:prSet presAssocID="{D97C403B-7DE5-4DC0-B66C-FED12E1C59A4}" presName="root" presStyleCnt="0"/>
      <dgm:spPr/>
    </dgm:pt>
    <dgm:pt modelId="{DADEE238-4185-4BB6-9BAE-064A9897A338}" type="pres">
      <dgm:prSet presAssocID="{D97C403B-7DE5-4DC0-B66C-FED12E1C59A4}" presName="rootComposite" presStyleCnt="0"/>
      <dgm:spPr/>
    </dgm:pt>
    <dgm:pt modelId="{8BBA1E56-4AAD-4505-ACCF-B95CBC1032F0}" type="pres">
      <dgm:prSet presAssocID="{D97C403B-7DE5-4DC0-B66C-FED12E1C59A4}" presName="rootText" presStyleLbl="node1" presStyleIdx="1" presStyleCnt="2"/>
      <dgm:spPr/>
      <dgm:t>
        <a:bodyPr/>
        <a:lstStyle/>
        <a:p>
          <a:endParaRPr lang="es-CO"/>
        </a:p>
      </dgm:t>
    </dgm:pt>
    <dgm:pt modelId="{2A7B06E5-DF27-452D-9A1E-7FA128321BE7}" type="pres">
      <dgm:prSet presAssocID="{D97C403B-7DE5-4DC0-B66C-FED12E1C59A4}" presName="rootConnector" presStyleLbl="node1" presStyleIdx="1" presStyleCnt="2"/>
      <dgm:spPr/>
      <dgm:t>
        <a:bodyPr/>
        <a:lstStyle/>
        <a:p>
          <a:endParaRPr lang="es-CO"/>
        </a:p>
      </dgm:t>
    </dgm:pt>
    <dgm:pt modelId="{9C1AB97E-72C0-48AD-ABE6-3A433F4F1BE3}" type="pres">
      <dgm:prSet presAssocID="{D97C403B-7DE5-4DC0-B66C-FED12E1C59A4}" presName="childShape" presStyleCnt="0"/>
      <dgm:spPr/>
    </dgm:pt>
    <dgm:pt modelId="{CE7A1F30-6ECD-499A-8CE0-4D56FFAA76FF}" type="pres">
      <dgm:prSet presAssocID="{7741DE8C-D9D6-4C4D-B97A-20F5E164D1C6}" presName="Name13" presStyleLbl="parChTrans1D2" presStyleIdx="2" presStyleCnt="4"/>
      <dgm:spPr/>
      <dgm:t>
        <a:bodyPr/>
        <a:lstStyle/>
        <a:p>
          <a:endParaRPr lang="es-CO"/>
        </a:p>
      </dgm:t>
    </dgm:pt>
    <dgm:pt modelId="{28E4AB84-3C2E-40D7-80CC-0942CC844870}" type="pres">
      <dgm:prSet presAssocID="{A1571842-2DDB-4783-9CB8-B8B80E52CC03}" presName="childText" presStyleLbl="bgAcc1" presStyleIdx="2" presStyleCnt="4">
        <dgm:presLayoutVars>
          <dgm:bulletEnabled val="1"/>
        </dgm:presLayoutVars>
      </dgm:prSet>
      <dgm:spPr/>
      <dgm:t>
        <a:bodyPr/>
        <a:lstStyle/>
        <a:p>
          <a:endParaRPr lang="es-CO"/>
        </a:p>
      </dgm:t>
    </dgm:pt>
    <dgm:pt modelId="{8F91378D-1990-490C-923D-E796F36B9ADC}" type="pres">
      <dgm:prSet presAssocID="{40AE7684-AD58-456C-8A0E-6AA8B0E8DA37}" presName="Name13" presStyleLbl="parChTrans1D2" presStyleIdx="3" presStyleCnt="4"/>
      <dgm:spPr/>
      <dgm:t>
        <a:bodyPr/>
        <a:lstStyle/>
        <a:p>
          <a:endParaRPr lang="es-CO"/>
        </a:p>
      </dgm:t>
    </dgm:pt>
    <dgm:pt modelId="{287E9D6E-6BCA-41D8-BB36-D27B8C9E3EAF}" type="pres">
      <dgm:prSet presAssocID="{2C91BF86-FB90-4096-84B6-E1EA72F03FA9}" presName="childText" presStyleLbl="bgAcc1" presStyleIdx="3" presStyleCnt="4">
        <dgm:presLayoutVars>
          <dgm:bulletEnabled val="1"/>
        </dgm:presLayoutVars>
      </dgm:prSet>
      <dgm:spPr/>
      <dgm:t>
        <a:bodyPr/>
        <a:lstStyle/>
        <a:p>
          <a:endParaRPr lang="es-CO"/>
        </a:p>
      </dgm:t>
    </dgm:pt>
  </dgm:ptLst>
  <dgm:cxnLst>
    <dgm:cxn modelId="{7ACD3A33-1C0F-473C-A649-A665F353A33C}" type="presOf" srcId="{6A1B59BC-818B-4026-8AB2-CC7EF8D8919E}" destId="{829F10D5-C38F-454D-8B8E-F13FEF096CCC}" srcOrd="0" destOrd="0" presId="urn:microsoft.com/office/officeart/2005/8/layout/hierarchy3"/>
    <dgm:cxn modelId="{F687421A-27EC-4C0B-8767-26933A92DC19}" srcId="{19D21391-80C1-47B9-AA01-F2ABF58EDB56}" destId="{6A1B59BC-818B-4026-8AB2-CC7EF8D8919E}" srcOrd="0" destOrd="0" parTransId="{24472AED-B06A-4AB7-B24D-2243FA1A55CB}" sibTransId="{E4CCA19D-ABA0-4993-A42F-A00799FCD227}"/>
    <dgm:cxn modelId="{1E8F9533-FFB2-4878-A07D-664BDAE9A4A6}" type="presOf" srcId="{19D21391-80C1-47B9-AA01-F2ABF58EDB56}" destId="{6BC18068-3323-4F17-97B0-D5DB814B3100}" srcOrd="1" destOrd="0" presId="urn:microsoft.com/office/officeart/2005/8/layout/hierarchy3"/>
    <dgm:cxn modelId="{72A58CF7-CC98-4424-A1EF-947CB36946FB}" type="presOf" srcId="{19D21391-80C1-47B9-AA01-F2ABF58EDB56}" destId="{05D698CB-605C-4502-B627-84B380264CC6}" srcOrd="0" destOrd="0" presId="urn:microsoft.com/office/officeart/2005/8/layout/hierarchy3"/>
    <dgm:cxn modelId="{FE68B79C-6C31-4F22-8BE0-A81702AEE40D}" srcId="{D97C403B-7DE5-4DC0-B66C-FED12E1C59A4}" destId="{A1571842-2DDB-4783-9CB8-B8B80E52CC03}" srcOrd="0" destOrd="0" parTransId="{7741DE8C-D9D6-4C4D-B97A-20F5E164D1C6}" sibTransId="{12AEF698-8C12-4CCC-91B4-8AE50370C768}"/>
    <dgm:cxn modelId="{64F2909D-F31B-49C0-BFFD-F4181A52F6E7}" type="presOf" srcId="{8D366158-A98B-4347-AC17-7603854415FA}" destId="{FA89E4FB-2C16-4042-A8ED-B1EE5FE095E8}" srcOrd="0" destOrd="0" presId="urn:microsoft.com/office/officeart/2005/8/layout/hierarchy3"/>
    <dgm:cxn modelId="{0D2E3222-3536-4500-81BD-F3D68226F05C}" type="presOf" srcId="{D97C403B-7DE5-4DC0-B66C-FED12E1C59A4}" destId="{8BBA1E56-4AAD-4505-ACCF-B95CBC1032F0}" srcOrd="0" destOrd="0" presId="urn:microsoft.com/office/officeart/2005/8/layout/hierarchy3"/>
    <dgm:cxn modelId="{5A38A3F2-C9BB-4906-8733-805F23D11D18}" type="presOf" srcId="{24472AED-B06A-4AB7-B24D-2243FA1A55CB}" destId="{4C240AD1-6D50-4D58-B774-17405563BFB2}" srcOrd="0" destOrd="0" presId="urn:microsoft.com/office/officeart/2005/8/layout/hierarchy3"/>
    <dgm:cxn modelId="{60CB1478-90CD-4236-9669-FDF1A11DF8DB}" srcId="{D97C403B-7DE5-4DC0-B66C-FED12E1C59A4}" destId="{2C91BF86-FB90-4096-84B6-E1EA72F03FA9}" srcOrd="1" destOrd="0" parTransId="{40AE7684-AD58-456C-8A0E-6AA8B0E8DA37}" sibTransId="{52059152-CCF8-4830-9DD0-97165B40B1C2}"/>
    <dgm:cxn modelId="{F932ACB3-CBF5-475D-AEAD-26770CA2D292}" srcId="{19D21391-80C1-47B9-AA01-F2ABF58EDB56}" destId="{8D366158-A98B-4347-AC17-7603854415FA}" srcOrd="1" destOrd="0" parTransId="{E9A0E796-2700-48D9-9914-21DE83807313}" sibTransId="{0BD0136B-7A06-4177-8E47-8A9C45AEB68E}"/>
    <dgm:cxn modelId="{EB08FDBA-33C1-4160-8182-AD35DACDB534}" srcId="{76830978-2915-45E5-9A3D-7A3762533AF8}" destId="{19D21391-80C1-47B9-AA01-F2ABF58EDB56}" srcOrd="0" destOrd="0" parTransId="{1273AC6B-4EF5-4D24-AC81-019A66A3E4D6}" sibTransId="{DCAE8EFF-4ACB-4C89-9F70-BB219F4896A6}"/>
    <dgm:cxn modelId="{7F937C57-C487-4051-81A9-B82B4A4958CE}" type="presOf" srcId="{D97C403B-7DE5-4DC0-B66C-FED12E1C59A4}" destId="{2A7B06E5-DF27-452D-9A1E-7FA128321BE7}" srcOrd="1" destOrd="0" presId="urn:microsoft.com/office/officeart/2005/8/layout/hierarchy3"/>
    <dgm:cxn modelId="{A63A677F-0E4D-4197-B771-B31BBE32F663}" type="presOf" srcId="{E9A0E796-2700-48D9-9914-21DE83807313}" destId="{FACE0EDF-3793-4203-8B7C-57A1DC7FE09F}" srcOrd="0" destOrd="0" presId="urn:microsoft.com/office/officeart/2005/8/layout/hierarchy3"/>
    <dgm:cxn modelId="{E23EF725-B9E9-4FEF-8257-D7AD9EE13993}" type="presOf" srcId="{A1571842-2DDB-4783-9CB8-B8B80E52CC03}" destId="{28E4AB84-3C2E-40D7-80CC-0942CC844870}" srcOrd="0" destOrd="0" presId="urn:microsoft.com/office/officeart/2005/8/layout/hierarchy3"/>
    <dgm:cxn modelId="{B58094C0-30DD-4308-B525-E4E1240DF069}" srcId="{76830978-2915-45E5-9A3D-7A3762533AF8}" destId="{D97C403B-7DE5-4DC0-B66C-FED12E1C59A4}" srcOrd="1" destOrd="0" parTransId="{21911F25-3B86-45E4-B4D6-EC4F5D3A7496}" sibTransId="{7447C57B-E931-40DB-A7BE-5F9466D37002}"/>
    <dgm:cxn modelId="{2A0DB0BC-FB7A-4352-912D-FBAA0912FFF1}" type="presOf" srcId="{76830978-2915-45E5-9A3D-7A3762533AF8}" destId="{E42E3ED0-0BBB-4D0B-979B-869B5A3AD898}" srcOrd="0" destOrd="0" presId="urn:microsoft.com/office/officeart/2005/8/layout/hierarchy3"/>
    <dgm:cxn modelId="{AE6DAEB6-BE88-405E-84E7-3BFD8DDE1AA9}" type="presOf" srcId="{7741DE8C-D9D6-4C4D-B97A-20F5E164D1C6}" destId="{CE7A1F30-6ECD-499A-8CE0-4D56FFAA76FF}" srcOrd="0" destOrd="0" presId="urn:microsoft.com/office/officeart/2005/8/layout/hierarchy3"/>
    <dgm:cxn modelId="{9A7844B4-2C37-4A3E-8321-6270287735E4}" type="presOf" srcId="{40AE7684-AD58-456C-8A0E-6AA8B0E8DA37}" destId="{8F91378D-1990-490C-923D-E796F36B9ADC}" srcOrd="0" destOrd="0" presId="urn:microsoft.com/office/officeart/2005/8/layout/hierarchy3"/>
    <dgm:cxn modelId="{86BF9189-7479-47D2-AD74-45A6444743E3}" type="presOf" srcId="{2C91BF86-FB90-4096-84B6-E1EA72F03FA9}" destId="{287E9D6E-6BCA-41D8-BB36-D27B8C9E3EAF}" srcOrd="0" destOrd="0" presId="urn:microsoft.com/office/officeart/2005/8/layout/hierarchy3"/>
    <dgm:cxn modelId="{D8D7229D-2FDD-4282-95A2-2DC47EB93331}" type="presParOf" srcId="{E42E3ED0-0BBB-4D0B-979B-869B5A3AD898}" destId="{4E66605E-7F46-4275-8146-B0A5C75B214A}" srcOrd="0" destOrd="0" presId="urn:microsoft.com/office/officeart/2005/8/layout/hierarchy3"/>
    <dgm:cxn modelId="{9DEFEEDF-29E7-4EAC-AADA-A0044050E447}" type="presParOf" srcId="{4E66605E-7F46-4275-8146-B0A5C75B214A}" destId="{FC90719F-10AC-414F-815A-B7C31AA67939}" srcOrd="0" destOrd="0" presId="urn:microsoft.com/office/officeart/2005/8/layout/hierarchy3"/>
    <dgm:cxn modelId="{88837FAC-B93D-4635-AF38-56EC3A7A1F36}" type="presParOf" srcId="{FC90719F-10AC-414F-815A-B7C31AA67939}" destId="{05D698CB-605C-4502-B627-84B380264CC6}" srcOrd="0" destOrd="0" presId="urn:microsoft.com/office/officeart/2005/8/layout/hierarchy3"/>
    <dgm:cxn modelId="{E75CBFEC-C199-45FD-90C5-3713A02E153C}" type="presParOf" srcId="{FC90719F-10AC-414F-815A-B7C31AA67939}" destId="{6BC18068-3323-4F17-97B0-D5DB814B3100}" srcOrd="1" destOrd="0" presId="urn:microsoft.com/office/officeart/2005/8/layout/hierarchy3"/>
    <dgm:cxn modelId="{A9B30AA7-5B93-4E53-883A-C6A3D476D3D6}" type="presParOf" srcId="{4E66605E-7F46-4275-8146-B0A5C75B214A}" destId="{C94DDE27-DBE7-4F37-BD73-180A195B53D6}" srcOrd="1" destOrd="0" presId="urn:microsoft.com/office/officeart/2005/8/layout/hierarchy3"/>
    <dgm:cxn modelId="{C0E02E1C-AEC5-4F78-859D-21BB592FE811}" type="presParOf" srcId="{C94DDE27-DBE7-4F37-BD73-180A195B53D6}" destId="{4C240AD1-6D50-4D58-B774-17405563BFB2}" srcOrd="0" destOrd="0" presId="urn:microsoft.com/office/officeart/2005/8/layout/hierarchy3"/>
    <dgm:cxn modelId="{4931AD77-8860-4824-8177-F4268EBE005F}" type="presParOf" srcId="{C94DDE27-DBE7-4F37-BD73-180A195B53D6}" destId="{829F10D5-C38F-454D-8B8E-F13FEF096CCC}" srcOrd="1" destOrd="0" presId="urn:microsoft.com/office/officeart/2005/8/layout/hierarchy3"/>
    <dgm:cxn modelId="{BD5FB479-A7A9-4883-885C-D92768D9FE1A}" type="presParOf" srcId="{C94DDE27-DBE7-4F37-BD73-180A195B53D6}" destId="{FACE0EDF-3793-4203-8B7C-57A1DC7FE09F}" srcOrd="2" destOrd="0" presId="urn:microsoft.com/office/officeart/2005/8/layout/hierarchy3"/>
    <dgm:cxn modelId="{8CC426CD-AF43-4C46-A9AD-B25DA15BB391}" type="presParOf" srcId="{C94DDE27-DBE7-4F37-BD73-180A195B53D6}" destId="{FA89E4FB-2C16-4042-A8ED-B1EE5FE095E8}" srcOrd="3" destOrd="0" presId="urn:microsoft.com/office/officeart/2005/8/layout/hierarchy3"/>
    <dgm:cxn modelId="{6EB4F767-E7B0-447C-8DE5-6ED397914785}" type="presParOf" srcId="{E42E3ED0-0BBB-4D0B-979B-869B5A3AD898}" destId="{CC25389A-8D3C-4DB6-BA6B-F3ADE7A65EE3}" srcOrd="1" destOrd="0" presId="urn:microsoft.com/office/officeart/2005/8/layout/hierarchy3"/>
    <dgm:cxn modelId="{C170B574-3A5F-49D9-A7E2-92D77614D868}" type="presParOf" srcId="{CC25389A-8D3C-4DB6-BA6B-F3ADE7A65EE3}" destId="{DADEE238-4185-4BB6-9BAE-064A9897A338}" srcOrd="0" destOrd="0" presId="urn:microsoft.com/office/officeart/2005/8/layout/hierarchy3"/>
    <dgm:cxn modelId="{9A41A685-78CE-4775-BBCA-82FF9D113CEF}" type="presParOf" srcId="{DADEE238-4185-4BB6-9BAE-064A9897A338}" destId="{8BBA1E56-4AAD-4505-ACCF-B95CBC1032F0}" srcOrd="0" destOrd="0" presId="urn:microsoft.com/office/officeart/2005/8/layout/hierarchy3"/>
    <dgm:cxn modelId="{80B9FFB1-1ACE-43A0-A818-0EC0489F51C2}" type="presParOf" srcId="{DADEE238-4185-4BB6-9BAE-064A9897A338}" destId="{2A7B06E5-DF27-452D-9A1E-7FA128321BE7}" srcOrd="1" destOrd="0" presId="urn:microsoft.com/office/officeart/2005/8/layout/hierarchy3"/>
    <dgm:cxn modelId="{13C54C24-BD3E-4423-B359-1B48F997BF71}" type="presParOf" srcId="{CC25389A-8D3C-4DB6-BA6B-F3ADE7A65EE3}" destId="{9C1AB97E-72C0-48AD-ABE6-3A433F4F1BE3}" srcOrd="1" destOrd="0" presId="urn:microsoft.com/office/officeart/2005/8/layout/hierarchy3"/>
    <dgm:cxn modelId="{23E603DA-43B0-4CC5-8E8A-7E19BCEBE2D1}" type="presParOf" srcId="{9C1AB97E-72C0-48AD-ABE6-3A433F4F1BE3}" destId="{CE7A1F30-6ECD-499A-8CE0-4D56FFAA76FF}" srcOrd="0" destOrd="0" presId="urn:microsoft.com/office/officeart/2005/8/layout/hierarchy3"/>
    <dgm:cxn modelId="{67921B75-81D3-447E-BE42-5A6F932747DD}" type="presParOf" srcId="{9C1AB97E-72C0-48AD-ABE6-3A433F4F1BE3}" destId="{28E4AB84-3C2E-40D7-80CC-0942CC844870}" srcOrd="1" destOrd="0" presId="urn:microsoft.com/office/officeart/2005/8/layout/hierarchy3"/>
    <dgm:cxn modelId="{DC40EFA4-4737-4C84-A02A-6D2B666365CF}" type="presParOf" srcId="{9C1AB97E-72C0-48AD-ABE6-3A433F4F1BE3}" destId="{8F91378D-1990-490C-923D-E796F36B9ADC}" srcOrd="2" destOrd="0" presId="urn:microsoft.com/office/officeart/2005/8/layout/hierarchy3"/>
    <dgm:cxn modelId="{D0F954F6-D790-4ACA-ABCE-567CD6434BE1}" type="presParOf" srcId="{9C1AB97E-72C0-48AD-ABE6-3A433F4F1BE3}" destId="{287E9D6E-6BCA-41D8-BB36-D27B8C9E3EAF}" srcOrd="3"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23C709-D4EB-4DA0-8059-517267360D60}"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CO"/>
        </a:p>
      </dgm:t>
    </dgm:pt>
    <dgm:pt modelId="{FAF8938F-553E-4C0C-A8E8-FBAC5073968C}">
      <dgm:prSet phldrT="[Texto]" custT="1"/>
      <dgm:spPr>
        <a:solidFill>
          <a:srgbClr val="FFFFFF"/>
        </a:solidFill>
        <a:ln>
          <a:solidFill>
            <a:srgbClr val="FFFFFF"/>
          </a:solidFill>
        </a:ln>
      </dgm:spPr>
      <dgm:t>
        <a:bodyPr/>
        <a:lstStyle/>
        <a:p>
          <a:r>
            <a:rPr lang="en-US" sz="1800" dirty="0" smtClean="0">
              <a:solidFill>
                <a:schemeClr val="accent3">
                  <a:lumMod val="10000"/>
                </a:schemeClr>
              </a:solidFill>
              <a:latin typeface="Monotype Corsiva" pitchFamily="66" charset="0"/>
            </a:rPr>
            <a:t>Strong interaction theory</a:t>
          </a:r>
          <a:endParaRPr lang="es-CO" sz="1800" dirty="0">
            <a:solidFill>
              <a:schemeClr val="accent3">
                <a:lumMod val="10000"/>
              </a:schemeClr>
            </a:solidFill>
            <a:latin typeface="Monotype Corsiva" pitchFamily="66" charset="0"/>
          </a:endParaRPr>
        </a:p>
      </dgm:t>
    </dgm:pt>
    <dgm:pt modelId="{85529621-5B48-4D78-B07D-6A011CEE3E19}" type="parTrans" cxnId="{C57BC8E1-C843-4BFA-9AA4-7B75A725F47B}">
      <dgm:prSet/>
      <dgm:spPr/>
      <dgm:t>
        <a:bodyPr/>
        <a:lstStyle/>
        <a:p>
          <a:endParaRPr lang="es-CO"/>
        </a:p>
      </dgm:t>
    </dgm:pt>
    <dgm:pt modelId="{F5E36084-50D8-45EA-A834-9621E220F54E}" type="sibTrans" cxnId="{C57BC8E1-C843-4BFA-9AA4-7B75A725F47B}">
      <dgm:prSet/>
      <dgm:spPr>
        <a:solidFill>
          <a:srgbClr val="FF3300"/>
        </a:solidFill>
      </dgm:spPr>
      <dgm:t>
        <a:bodyPr/>
        <a:lstStyle/>
        <a:p>
          <a:endParaRPr lang="es-CO"/>
        </a:p>
      </dgm:t>
    </dgm:pt>
    <dgm:pt modelId="{CFDA2A99-1E8C-414B-BE1D-71357E3395EA}">
      <dgm:prSet phldrT="[Texto]"/>
      <dgm:spPr>
        <a:solidFill>
          <a:srgbClr val="FFFF00">
            <a:alpha val="90000"/>
          </a:srgbClr>
        </a:solidFill>
        <a:ln>
          <a:solidFill>
            <a:srgbClr val="FFFF00"/>
          </a:solidFill>
        </a:ln>
      </dgm:spPr>
      <dgm:t>
        <a:bodyPr/>
        <a:lstStyle/>
        <a:p>
          <a:r>
            <a:rPr lang="en-US" dirty="0" smtClean="0">
              <a:solidFill>
                <a:schemeClr val="accent3">
                  <a:lumMod val="10000"/>
                </a:schemeClr>
              </a:solidFill>
              <a:latin typeface="Monotype Corsiva" pitchFamily="66" charset="0"/>
            </a:rPr>
            <a:t>Make testable predictions</a:t>
          </a:r>
          <a:endParaRPr lang="es-CO" dirty="0">
            <a:solidFill>
              <a:schemeClr val="accent3">
                <a:lumMod val="10000"/>
              </a:schemeClr>
            </a:solidFill>
            <a:latin typeface="Monotype Corsiva" pitchFamily="66" charset="0"/>
          </a:endParaRPr>
        </a:p>
      </dgm:t>
    </dgm:pt>
    <dgm:pt modelId="{A9CDF945-97BC-4191-A148-B6C9CE3ECFDE}" type="parTrans" cxnId="{9846919E-7F18-42EA-84D0-3C58F2F5FAC8}">
      <dgm:prSet/>
      <dgm:spPr/>
      <dgm:t>
        <a:bodyPr/>
        <a:lstStyle/>
        <a:p>
          <a:endParaRPr lang="es-CO"/>
        </a:p>
      </dgm:t>
    </dgm:pt>
    <dgm:pt modelId="{74E5B68F-5AA7-44CE-988A-0FE361709D85}" type="sibTrans" cxnId="{9846919E-7F18-42EA-84D0-3C58F2F5FAC8}">
      <dgm:prSet/>
      <dgm:spPr/>
      <dgm:t>
        <a:bodyPr/>
        <a:lstStyle/>
        <a:p>
          <a:endParaRPr lang="es-CO"/>
        </a:p>
      </dgm:t>
    </dgm:pt>
    <dgm:pt modelId="{E56AD54F-0ACD-474E-A49A-8D3054449A94}">
      <dgm:prSet phldrT="[Texto]"/>
      <dgm:spPr>
        <a:gradFill flip="none" rotWithShape="0">
          <a:gsLst>
            <a:gs pos="0">
              <a:srgbClr val="0000FF">
                <a:tint val="66000"/>
                <a:satMod val="160000"/>
              </a:srgbClr>
            </a:gs>
            <a:gs pos="50000">
              <a:srgbClr val="0000FF">
                <a:tint val="44500"/>
                <a:satMod val="160000"/>
              </a:srgbClr>
            </a:gs>
            <a:gs pos="100000">
              <a:srgbClr val="0000FF">
                <a:tint val="23500"/>
                <a:satMod val="160000"/>
              </a:srgbClr>
            </a:gs>
          </a:gsLst>
          <a:path path="circle">
            <a:fillToRect l="50000" t="50000" r="50000" b="50000"/>
          </a:path>
          <a:tileRect/>
        </a:gradFill>
        <a:ln>
          <a:noFill/>
        </a:ln>
      </dgm:spPr>
      <dgm:t>
        <a:bodyPr/>
        <a:lstStyle/>
        <a:p>
          <a:r>
            <a:rPr lang="en-US" dirty="0" smtClean="0">
              <a:solidFill>
                <a:schemeClr val="tx2"/>
              </a:solidFill>
              <a:latin typeface="Monotype Corsiva" pitchFamily="66" charset="0"/>
            </a:rPr>
            <a:t>Weakly coupled theory</a:t>
          </a:r>
          <a:endParaRPr lang="es-CO" dirty="0"/>
        </a:p>
      </dgm:t>
    </dgm:pt>
    <dgm:pt modelId="{6A3066D3-3BE7-415A-95DF-E5B93B74CA90}" type="parTrans" cxnId="{F43DFBF3-21BB-4E40-8E00-F2B708970E10}">
      <dgm:prSet/>
      <dgm:spPr/>
      <dgm:t>
        <a:bodyPr/>
        <a:lstStyle/>
        <a:p>
          <a:endParaRPr lang="es-CO"/>
        </a:p>
      </dgm:t>
    </dgm:pt>
    <dgm:pt modelId="{1CC7A842-B8C5-41F0-8D7C-F888B289F75B}" type="sibTrans" cxnId="{F43DFBF3-21BB-4E40-8E00-F2B708970E10}">
      <dgm:prSet/>
      <dgm:spPr>
        <a:solidFill>
          <a:srgbClr val="FF0000"/>
        </a:solidFill>
      </dgm:spPr>
      <dgm:t>
        <a:bodyPr/>
        <a:lstStyle/>
        <a:p>
          <a:endParaRPr lang="es-CO"/>
        </a:p>
      </dgm:t>
    </dgm:pt>
    <dgm:pt modelId="{144DFAC5-2359-4BBA-9C99-3A1289C14AF7}">
      <dgm:prSet phldrT="[Texto]"/>
      <dgm:spPr>
        <a:gradFill flip="none" rotWithShape="0">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ln>
          <a:noFill/>
        </a:ln>
      </dgm:spPr>
      <dgm:t>
        <a:bodyPr/>
        <a:lstStyle/>
        <a:p>
          <a:r>
            <a:rPr lang="es-CO" dirty="0" err="1" smtClean="0">
              <a:solidFill>
                <a:schemeClr val="accent3">
                  <a:lumMod val="10000"/>
                </a:schemeClr>
              </a:solidFill>
              <a:latin typeface="Monotype Corsiva" pitchFamily="66" charset="0"/>
            </a:rPr>
            <a:t>Rate</a:t>
          </a:r>
          <a:r>
            <a:rPr lang="es-CO" dirty="0" smtClean="0">
              <a:solidFill>
                <a:schemeClr val="accent3">
                  <a:lumMod val="10000"/>
                </a:schemeClr>
              </a:solidFill>
              <a:latin typeface="Monotype Corsiva" pitchFamily="66" charset="0"/>
            </a:rPr>
            <a:t> of </a:t>
          </a:r>
          <a:r>
            <a:rPr lang="es-CO" dirty="0" err="1" smtClean="0">
              <a:solidFill>
                <a:schemeClr val="accent3">
                  <a:lumMod val="10000"/>
                </a:schemeClr>
              </a:solidFill>
              <a:latin typeface="Monotype Corsiva" pitchFamily="66" charset="0"/>
            </a:rPr>
            <a:t>convergence</a:t>
          </a:r>
          <a:endParaRPr lang="es-CO" dirty="0">
            <a:solidFill>
              <a:schemeClr val="accent3">
                <a:lumMod val="10000"/>
              </a:schemeClr>
            </a:solidFill>
            <a:latin typeface="Monotype Corsiva" pitchFamily="66" charset="0"/>
          </a:endParaRPr>
        </a:p>
      </dgm:t>
    </dgm:pt>
    <dgm:pt modelId="{62ACB219-7ED7-415A-BDD2-5BC979CEA72B}" type="parTrans" cxnId="{7A29518E-378E-4981-98DE-696446051390}">
      <dgm:prSet/>
      <dgm:spPr/>
      <dgm:t>
        <a:bodyPr/>
        <a:lstStyle/>
        <a:p>
          <a:endParaRPr lang="es-CO"/>
        </a:p>
      </dgm:t>
    </dgm:pt>
    <dgm:pt modelId="{1BC303DA-AFB5-4CD2-916D-F6EC0235E426}" type="sibTrans" cxnId="{7A29518E-378E-4981-98DE-696446051390}">
      <dgm:prSet/>
      <dgm:spPr/>
      <dgm:t>
        <a:bodyPr/>
        <a:lstStyle/>
        <a:p>
          <a:endParaRPr lang="es-CO"/>
        </a:p>
      </dgm:t>
    </dgm:pt>
    <dgm:pt modelId="{AF65047E-271F-44F3-A33B-F446241EEE21}">
      <dgm:prSet phldrT="[Texto]" custT="1"/>
      <dgm:spPr>
        <a:solidFill>
          <a:srgbClr val="FFFFFF"/>
        </a:solidFill>
        <a:ln>
          <a:noFill/>
        </a:ln>
      </dgm:spPr>
      <dgm:t>
        <a:bodyPr/>
        <a:lstStyle/>
        <a:p>
          <a:pPr algn="ctr"/>
          <a:r>
            <a:rPr lang="en-US" sz="1800" dirty="0" smtClean="0">
              <a:solidFill>
                <a:schemeClr val="accent3">
                  <a:lumMod val="10000"/>
                </a:schemeClr>
              </a:solidFill>
              <a:latin typeface="Monotype Corsiva" pitchFamily="66" charset="0"/>
            </a:rPr>
            <a:t>Process involves widely different distance scales.</a:t>
          </a:r>
          <a:endParaRPr lang="es-CO" sz="1800" dirty="0" smtClean="0">
            <a:solidFill>
              <a:schemeClr val="accent3">
                <a:lumMod val="10000"/>
              </a:schemeClr>
            </a:solidFill>
            <a:latin typeface="Monotype Corsiva" pitchFamily="66" charset="0"/>
          </a:endParaRPr>
        </a:p>
      </dgm:t>
    </dgm:pt>
    <dgm:pt modelId="{5234D3BA-DD85-4A8E-8141-7667C7A3E669}" type="parTrans" cxnId="{540D5C7F-FE91-421E-8AE1-6F969F31B1E6}">
      <dgm:prSet/>
      <dgm:spPr/>
      <dgm:t>
        <a:bodyPr/>
        <a:lstStyle/>
        <a:p>
          <a:endParaRPr lang="es-CO"/>
        </a:p>
      </dgm:t>
    </dgm:pt>
    <dgm:pt modelId="{655423BC-C718-47FD-ADF6-3509C3A8857E}" type="sibTrans" cxnId="{540D5C7F-FE91-421E-8AE1-6F969F31B1E6}">
      <dgm:prSet/>
      <dgm:spPr/>
      <dgm:t>
        <a:bodyPr/>
        <a:lstStyle/>
        <a:p>
          <a:endParaRPr lang="es-CO"/>
        </a:p>
      </dgm:t>
    </dgm:pt>
    <dgm:pt modelId="{0ED1D9DD-3E11-41B3-A863-EF963DFEE89F}">
      <dgm:prSet phldrT="[Texto]"/>
      <dgm:spPr>
        <a:solidFill>
          <a:schemeClr val="bg1">
            <a:lumMod val="20000"/>
            <a:lumOff val="80000"/>
            <a:alpha val="90000"/>
          </a:schemeClr>
        </a:solidFill>
        <a:ln>
          <a:noFill/>
        </a:ln>
      </dgm:spPr>
      <dgm:t>
        <a:bodyPr/>
        <a:lstStyle/>
        <a:p>
          <a:pPr algn="ctr"/>
          <a:r>
            <a:rPr lang="es-CO" dirty="0" err="1" smtClean="0">
              <a:solidFill>
                <a:schemeClr val="accent3">
                  <a:lumMod val="10000"/>
                </a:schemeClr>
              </a:solidFill>
              <a:latin typeface="Monotype Corsiva" pitchFamily="66" charset="0"/>
            </a:rPr>
            <a:t>Factorization</a:t>
          </a:r>
          <a:r>
            <a:rPr lang="es-CO" dirty="0" smtClean="0">
              <a:solidFill>
                <a:schemeClr val="accent3">
                  <a:lumMod val="10000"/>
                </a:schemeClr>
              </a:solidFill>
              <a:latin typeface="Monotype Corsiva" pitchFamily="66" charset="0"/>
            </a:rPr>
            <a:t> of a </a:t>
          </a:r>
          <a:r>
            <a:rPr lang="es-CO" dirty="0" err="1" smtClean="0">
              <a:solidFill>
                <a:schemeClr val="accent3">
                  <a:lumMod val="10000"/>
                </a:schemeClr>
              </a:solidFill>
              <a:latin typeface="Monotype Corsiva" pitchFamily="66" charset="0"/>
            </a:rPr>
            <a:t>cross-section</a:t>
          </a:r>
          <a:r>
            <a:rPr lang="es-CO" dirty="0" smtClean="0">
              <a:solidFill>
                <a:schemeClr val="accent3">
                  <a:lumMod val="10000"/>
                </a:schemeClr>
              </a:solidFill>
              <a:latin typeface="Monotype Corsiva" pitchFamily="66" charset="0"/>
            </a:rPr>
            <a:t>.</a:t>
          </a:r>
          <a:endParaRPr lang="es-CO" dirty="0">
            <a:solidFill>
              <a:schemeClr val="accent3">
                <a:lumMod val="10000"/>
              </a:schemeClr>
            </a:solidFill>
            <a:latin typeface="Monotype Corsiva" pitchFamily="66" charset="0"/>
          </a:endParaRPr>
        </a:p>
      </dgm:t>
    </dgm:pt>
    <dgm:pt modelId="{E67F545D-05EA-4CE8-B1A3-234A4819426D}" type="parTrans" cxnId="{F6CE61A1-1BDF-47E9-821A-620A5F3FF9DB}">
      <dgm:prSet/>
      <dgm:spPr/>
      <dgm:t>
        <a:bodyPr/>
        <a:lstStyle/>
        <a:p>
          <a:endParaRPr lang="es-CO"/>
        </a:p>
      </dgm:t>
    </dgm:pt>
    <dgm:pt modelId="{61363450-991E-4DFC-A10C-EA6696510C4D}" type="sibTrans" cxnId="{F6CE61A1-1BDF-47E9-821A-620A5F3FF9DB}">
      <dgm:prSet/>
      <dgm:spPr/>
      <dgm:t>
        <a:bodyPr/>
        <a:lstStyle/>
        <a:p>
          <a:endParaRPr lang="es-CO"/>
        </a:p>
      </dgm:t>
    </dgm:pt>
    <dgm:pt modelId="{C0028736-0237-4C71-B48F-BA37B427874B}" type="pres">
      <dgm:prSet presAssocID="{9C23C709-D4EB-4DA0-8059-517267360D60}" presName="Name0" presStyleCnt="0">
        <dgm:presLayoutVars>
          <dgm:dir/>
          <dgm:animLvl val="lvl"/>
          <dgm:resizeHandles val="exact"/>
        </dgm:presLayoutVars>
      </dgm:prSet>
      <dgm:spPr/>
      <dgm:t>
        <a:bodyPr/>
        <a:lstStyle/>
        <a:p>
          <a:endParaRPr lang="es-CO"/>
        </a:p>
      </dgm:t>
    </dgm:pt>
    <dgm:pt modelId="{851B3CB8-1437-40E8-BE60-71FD7B4CDECF}" type="pres">
      <dgm:prSet presAssocID="{9C23C709-D4EB-4DA0-8059-517267360D60}" presName="tSp" presStyleCnt="0"/>
      <dgm:spPr/>
    </dgm:pt>
    <dgm:pt modelId="{75593465-B0DB-44EB-9938-FB6F153F1C9D}" type="pres">
      <dgm:prSet presAssocID="{9C23C709-D4EB-4DA0-8059-517267360D60}" presName="bSp" presStyleCnt="0"/>
      <dgm:spPr/>
    </dgm:pt>
    <dgm:pt modelId="{BE6BEF5E-22FB-4FB1-BD82-74018B38D653}" type="pres">
      <dgm:prSet presAssocID="{9C23C709-D4EB-4DA0-8059-517267360D60}" presName="process" presStyleCnt="0"/>
      <dgm:spPr/>
    </dgm:pt>
    <dgm:pt modelId="{664F6B06-B38A-4014-BC3C-B4CC3F59E4B0}" type="pres">
      <dgm:prSet presAssocID="{FAF8938F-553E-4C0C-A8E8-FBAC5073968C}" presName="composite1" presStyleCnt="0"/>
      <dgm:spPr/>
    </dgm:pt>
    <dgm:pt modelId="{E5F01F81-E96A-4F81-8998-C2884A07FA78}" type="pres">
      <dgm:prSet presAssocID="{FAF8938F-553E-4C0C-A8E8-FBAC5073968C}" presName="dummyNode1" presStyleLbl="node1" presStyleIdx="0" presStyleCnt="3"/>
      <dgm:spPr/>
    </dgm:pt>
    <dgm:pt modelId="{621E06B1-67F4-4FF0-AC50-AE04A65F9635}" type="pres">
      <dgm:prSet presAssocID="{FAF8938F-553E-4C0C-A8E8-FBAC5073968C}" presName="childNode1" presStyleLbl="bgAcc1" presStyleIdx="0" presStyleCnt="3">
        <dgm:presLayoutVars>
          <dgm:bulletEnabled val="1"/>
        </dgm:presLayoutVars>
      </dgm:prSet>
      <dgm:spPr/>
      <dgm:t>
        <a:bodyPr/>
        <a:lstStyle/>
        <a:p>
          <a:endParaRPr lang="es-CO"/>
        </a:p>
      </dgm:t>
    </dgm:pt>
    <dgm:pt modelId="{E6CDA273-B9D6-4BE2-A93D-5A65FF02ADD0}" type="pres">
      <dgm:prSet presAssocID="{FAF8938F-553E-4C0C-A8E8-FBAC5073968C}" presName="childNode1tx" presStyleLbl="bgAcc1" presStyleIdx="0" presStyleCnt="3">
        <dgm:presLayoutVars>
          <dgm:bulletEnabled val="1"/>
        </dgm:presLayoutVars>
      </dgm:prSet>
      <dgm:spPr/>
      <dgm:t>
        <a:bodyPr/>
        <a:lstStyle/>
        <a:p>
          <a:endParaRPr lang="es-CO"/>
        </a:p>
      </dgm:t>
    </dgm:pt>
    <dgm:pt modelId="{3BF38153-C7FE-4E22-9D17-E64B22A79E94}" type="pres">
      <dgm:prSet presAssocID="{FAF8938F-553E-4C0C-A8E8-FBAC5073968C}" presName="parentNode1" presStyleLbl="node1" presStyleIdx="0" presStyleCnt="3" custScaleX="114281">
        <dgm:presLayoutVars>
          <dgm:chMax val="1"/>
          <dgm:bulletEnabled val="1"/>
        </dgm:presLayoutVars>
      </dgm:prSet>
      <dgm:spPr/>
      <dgm:t>
        <a:bodyPr/>
        <a:lstStyle/>
        <a:p>
          <a:endParaRPr lang="es-CO"/>
        </a:p>
      </dgm:t>
    </dgm:pt>
    <dgm:pt modelId="{C19470B7-2474-4316-B118-7B6FECB92028}" type="pres">
      <dgm:prSet presAssocID="{FAF8938F-553E-4C0C-A8E8-FBAC5073968C}" presName="connSite1" presStyleCnt="0"/>
      <dgm:spPr/>
    </dgm:pt>
    <dgm:pt modelId="{D48CA93C-A6E2-4ACF-97FD-42D9C74C56C8}" type="pres">
      <dgm:prSet presAssocID="{F5E36084-50D8-45EA-A834-9621E220F54E}" presName="Name9" presStyleLbl="sibTrans2D1" presStyleIdx="0" presStyleCnt="2"/>
      <dgm:spPr/>
      <dgm:t>
        <a:bodyPr/>
        <a:lstStyle/>
        <a:p>
          <a:endParaRPr lang="es-CO"/>
        </a:p>
      </dgm:t>
    </dgm:pt>
    <dgm:pt modelId="{73ED2F56-D489-4787-995B-72D43BCBD75F}" type="pres">
      <dgm:prSet presAssocID="{E56AD54F-0ACD-474E-A49A-8D3054449A94}" presName="composite2" presStyleCnt="0"/>
      <dgm:spPr/>
    </dgm:pt>
    <dgm:pt modelId="{8973DD2D-CEAF-423C-ABCC-050E13E8FF80}" type="pres">
      <dgm:prSet presAssocID="{E56AD54F-0ACD-474E-A49A-8D3054449A94}" presName="dummyNode2" presStyleLbl="node1" presStyleIdx="0" presStyleCnt="3"/>
      <dgm:spPr/>
    </dgm:pt>
    <dgm:pt modelId="{878CE4F3-1570-4837-A52E-71CEBEEDFC4C}" type="pres">
      <dgm:prSet presAssocID="{E56AD54F-0ACD-474E-A49A-8D3054449A94}" presName="childNode2" presStyleLbl="bgAcc1" presStyleIdx="1" presStyleCnt="3">
        <dgm:presLayoutVars>
          <dgm:bulletEnabled val="1"/>
        </dgm:presLayoutVars>
      </dgm:prSet>
      <dgm:spPr/>
      <dgm:t>
        <a:bodyPr/>
        <a:lstStyle/>
        <a:p>
          <a:endParaRPr lang="es-CO"/>
        </a:p>
      </dgm:t>
    </dgm:pt>
    <dgm:pt modelId="{D63B354E-FA7B-4E27-9CAD-91FCEF772F85}" type="pres">
      <dgm:prSet presAssocID="{E56AD54F-0ACD-474E-A49A-8D3054449A94}" presName="childNode2tx" presStyleLbl="bgAcc1" presStyleIdx="1" presStyleCnt="3">
        <dgm:presLayoutVars>
          <dgm:bulletEnabled val="1"/>
        </dgm:presLayoutVars>
      </dgm:prSet>
      <dgm:spPr/>
      <dgm:t>
        <a:bodyPr/>
        <a:lstStyle/>
        <a:p>
          <a:endParaRPr lang="es-CO"/>
        </a:p>
      </dgm:t>
    </dgm:pt>
    <dgm:pt modelId="{2CE5F681-09BE-4EB3-A7B5-CB9939392E00}" type="pres">
      <dgm:prSet presAssocID="{E56AD54F-0ACD-474E-A49A-8D3054449A94}" presName="parentNode2" presStyleLbl="node1" presStyleIdx="1" presStyleCnt="3">
        <dgm:presLayoutVars>
          <dgm:chMax val="0"/>
          <dgm:bulletEnabled val="1"/>
        </dgm:presLayoutVars>
      </dgm:prSet>
      <dgm:spPr/>
      <dgm:t>
        <a:bodyPr/>
        <a:lstStyle/>
        <a:p>
          <a:endParaRPr lang="es-CO"/>
        </a:p>
      </dgm:t>
    </dgm:pt>
    <dgm:pt modelId="{B8A97546-B460-4E32-BCCB-668AF4833032}" type="pres">
      <dgm:prSet presAssocID="{E56AD54F-0ACD-474E-A49A-8D3054449A94}" presName="connSite2" presStyleCnt="0"/>
      <dgm:spPr/>
    </dgm:pt>
    <dgm:pt modelId="{D64B2377-51DA-468E-9375-D5A59E7B84E0}" type="pres">
      <dgm:prSet presAssocID="{1CC7A842-B8C5-41F0-8D7C-F888B289F75B}" presName="Name18" presStyleLbl="sibTrans2D1" presStyleIdx="1" presStyleCnt="2"/>
      <dgm:spPr/>
      <dgm:t>
        <a:bodyPr/>
        <a:lstStyle/>
        <a:p>
          <a:endParaRPr lang="es-CO"/>
        </a:p>
      </dgm:t>
    </dgm:pt>
    <dgm:pt modelId="{AD498AC3-C10B-46FE-84BB-7DBD9EA6BF59}" type="pres">
      <dgm:prSet presAssocID="{AF65047E-271F-44F3-A33B-F446241EEE21}" presName="composite1" presStyleCnt="0"/>
      <dgm:spPr/>
    </dgm:pt>
    <dgm:pt modelId="{FE73C136-DB49-4E2E-9998-52DF1C7498C3}" type="pres">
      <dgm:prSet presAssocID="{AF65047E-271F-44F3-A33B-F446241EEE21}" presName="dummyNode1" presStyleLbl="node1" presStyleIdx="1" presStyleCnt="3"/>
      <dgm:spPr/>
    </dgm:pt>
    <dgm:pt modelId="{E480B2FF-ACE0-4AE7-9363-03B3E3CBDB9D}" type="pres">
      <dgm:prSet presAssocID="{AF65047E-271F-44F3-A33B-F446241EEE21}" presName="childNode1" presStyleLbl="bgAcc1" presStyleIdx="2" presStyleCnt="3">
        <dgm:presLayoutVars>
          <dgm:bulletEnabled val="1"/>
        </dgm:presLayoutVars>
      </dgm:prSet>
      <dgm:spPr/>
      <dgm:t>
        <a:bodyPr/>
        <a:lstStyle/>
        <a:p>
          <a:endParaRPr lang="es-CO"/>
        </a:p>
      </dgm:t>
    </dgm:pt>
    <dgm:pt modelId="{4E0308EA-0FD7-4682-AC35-03553CB92C2B}" type="pres">
      <dgm:prSet presAssocID="{AF65047E-271F-44F3-A33B-F446241EEE21}" presName="childNode1tx" presStyleLbl="bgAcc1" presStyleIdx="2" presStyleCnt="3">
        <dgm:presLayoutVars>
          <dgm:bulletEnabled val="1"/>
        </dgm:presLayoutVars>
      </dgm:prSet>
      <dgm:spPr/>
      <dgm:t>
        <a:bodyPr/>
        <a:lstStyle/>
        <a:p>
          <a:endParaRPr lang="es-CO"/>
        </a:p>
      </dgm:t>
    </dgm:pt>
    <dgm:pt modelId="{4E0FBFBF-5D3C-40BE-883D-0CFAD3E74D77}" type="pres">
      <dgm:prSet presAssocID="{AF65047E-271F-44F3-A33B-F446241EEE21}" presName="parentNode1" presStyleLbl="node1" presStyleIdx="2" presStyleCnt="3" custScaleX="121673" custScaleY="106847">
        <dgm:presLayoutVars>
          <dgm:chMax val="1"/>
          <dgm:bulletEnabled val="1"/>
        </dgm:presLayoutVars>
      </dgm:prSet>
      <dgm:spPr/>
      <dgm:t>
        <a:bodyPr/>
        <a:lstStyle/>
        <a:p>
          <a:endParaRPr lang="es-CO"/>
        </a:p>
      </dgm:t>
    </dgm:pt>
    <dgm:pt modelId="{069A06BF-CC5D-434C-8FB2-C25B089F8F4F}" type="pres">
      <dgm:prSet presAssocID="{AF65047E-271F-44F3-A33B-F446241EEE21}" presName="connSite1" presStyleCnt="0"/>
      <dgm:spPr/>
    </dgm:pt>
  </dgm:ptLst>
  <dgm:cxnLst>
    <dgm:cxn modelId="{F6CE61A1-1BDF-47E9-821A-620A5F3FF9DB}" srcId="{AF65047E-271F-44F3-A33B-F446241EEE21}" destId="{0ED1D9DD-3E11-41B3-A863-EF963DFEE89F}" srcOrd="0" destOrd="0" parTransId="{E67F545D-05EA-4CE8-B1A3-234A4819426D}" sibTransId="{61363450-991E-4DFC-A10C-EA6696510C4D}"/>
    <dgm:cxn modelId="{540D5C7F-FE91-421E-8AE1-6F969F31B1E6}" srcId="{9C23C709-D4EB-4DA0-8059-517267360D60}" destId="{AF65047E-271F-44F3-A33B-F446241EEE21}" srcOrd="2" destOrd="0" parTransId="{5234D3BA-DD85-4A8E-8141-7667C7A3E669}" sibTransId="{655423BC-C718-47FD-ADF6-3509C3A8857E}"/>
    <dgm:cxn modelId="{EC9C0747-2D48-4F6D-BC4E-E89B5C82006F}" type="presOf" srcId="{144DFAC5-2359-4BBA-9C99-3A1289C14AF7}" destId="{878CE4F3-1570-4837-A52E-71CEBEEDFC4C}" srcOrd="0" destOrd="0" presId="urn:microsoft.com/office/officeart/2005/8/layout/hProcess4"/>
    <dgm:cxn modelId="{C57BC8E1-C843-4BFA-9AA4-7B75A725F47B}" srcId="{9C23C709-D4EB-4DA0-8059-517267360D60}" destId="{FAF8938F-553E-4C0C-A8E8-FBAC5073968C}" srcOrd="0" destOrd="0" parTransId="{85529621-5B48-4D78-B07D-6A011CEE3E19}" sibTransId="{F5E36084-50D8-45EA-A834-9621E220F54E}"/>
    <dgm:cxn modelId="{F43DFBF3-21BB-4E40-8E00-F2B708970E10}" srcId="{9C23C709-D4EB-4DA0-8059-517267360D60}" destId="{E56AD54F-0ACD-474E-A49A-8D3054449A94}" srcOrd="1" destOrd="0" parTransId="{6A3066D3-3BE7-415A-95DF-E5B93B74CA90}" sibTransId="{1CC7A842-B8C5-41F0-8D7C-F888B289F75B}"/>
    <dgm:cxn modelId="{15D38BDF-70E8-4124-9832-9DF7D270DA5B}" type="presOf" srcId="{CFDA2A99-1E8C-414B-BE1D-71357E3395EA}" destId="{621E06B1-67F4-4FF0-AC50-AE04A65F9635}" srcOrd="0" destOrd="0" presId="urn:microsoft.com/office/officeart/2005/8/layout/hProcess4"/>
    <dgm:cxn modelId="{4A699925-1E3D-4DA2-AAF2-E96CDA42F86A}" type="presOf" srcId="{F5E36084-50D8-45EA-A834-9621E220F54E}" destId="{D48CA93C-A6E2-4ACF-97FD-42D9C74C56C8}" srcOrd="0" destOrd="0" presId="urn:microsoft.com/office/officeart/2005/8/layout/hProcess4"/>
    <dgm:cxn modelId="{44A42ADF-FE3C-478F-A0F7-BE3364E85ED8}" type="presOf" srcId="{1CC7A842-B8C5-41F0-8D7C-F888B289F75B}" destId="{D64B2377-51DA-468E-9375-D5A59E7B84E0}" srcOrd="0" destOrd="0" presId="urn:microsoft.com/office/officeart/2005/8/layout/hProcess4"/>
    <dgm:cxn modelId="{9846919E-7F18-42EA-84D0-3C58F2F5FAC8}" srcId="{FAF8938F-553E-4C0C-A8E8-FBAC5073968C}" destId="{CFDA2A99-1E8C-414B-BE1D-71357E3395EA}" srcOrd="0" destOrd="0" parTransId="{A9CDF945-97BC-4191-A148-B6C9CE3ECFDE}" sibTransId="{74E5B68F-5AA7-44CE-988A-0FE361709D85}"/>
    <dgm:cxn modelId="{A453BF11-8EA7-45A2-874C-23A6F1AD7477}" type="presOf" srcId="{CFDA2A99-1E8C-414B-BE1D-71357E3395EA}" destId="{E6CDA273-B9D6-4BE2-A93D-5A65FF02ADD0}" srcOrd="1" destOrd="0" presId="urn:microsoft.com/office/officeart/2005/8/layout/hProcess4"/>
    <dgm:cxn modelId="{A59D3C91-DDA0-4DFD-A379-EA8542252A9E}" type="presOf" srcId="{E56AD54F-0ACD-474E-A49A-8D3054449A94}" destId="{2CE5F681-09BE-4EB3-A7B5-CB9939392E00}" srcOrd="0" destOrd="0" presId="urn:microsoft.com/office/officeart/2005/8/layout/hProcess4"/>
    <dgm:cxn modelId="{B041EC9C-24FC-426E-809A-41A21C3F1FEC}" type="presOf" srcId="{FAF8938F-553E-4C0C-A8E8-FBAC5073968C}" destId="{3BF38153-C7FE-4E22-9D17-E64B22A79E94}" srcOrd="0" destOrd="0" presId="urn:microsoft.com/office/officeart/2005/8/layout/hProcess4"/>
    <dgm:cxn modelId="{D404007F-D7F2-4345-912B-434FC63977CD}" type="presOf" srcId="{144DFAC5-2359-4BBA-9C99-3A1289C14AF7}" destId="{D63B354E-FA7B-4E27-9CAD-91FCEF772F85}" srcOrd="1" destOrd="0" presId="urn:microsoft.com/office/officeart/2005/8/layout/hProcess4"/>
    <dgm:cxn modelId="{6EB57F86-9355-4796-A585-036007265092}" type="presOf" srcId="{AF65047E-271F-44F3-A33B-F446241EEE21}" destId="{4E0FBFBF-5D3C-40BE-883D-0CFAD3E74D77}" srcOrd="0" destOrd="0" presId="urn:microsoft.com/office/officeart/2005/8/layout/hProcess4"/>
    <dgm:cxn modelId="{D035B45F-C276-4A1A-82B3-8A9F95BDF9EB}" type="presOf" srcId="{9C23C709-D4EB-4DA0-8059-517267360D60}" destId="{C0028736-0237-4C71-B48F-BA37B427874B}" srcOrd="0" destOrd="0" presId="urn:microsoft.com/office/officeart/2005/8/layout/hProcess4"/>
    <dgm:cxn modelId="{ECF1223F-A85A-4BF5-8E23-9CC5583454C8}" type="presOf" srcId="{0ED1D9DD-3E11-41B3-A863-EF963DFEE89F}" destId="{E480B2FF-ACE0-4AE7-9363-03B3E3CBDB9D}" srcOrd="0" destOrd="0" presId="urn:microsoft.com/office/officeart/2005/8/layout/hProcess4"/>
    <dgm:cxn modelId="{19E75A94-0623-403C-9E1E-DC15AF5F6328}" type="presOf" srcId="{0ED1D9DD-3E11-41B3-A863-EF963DFEE89F}" destId="{4E0308EA-0FD7-4682-AC35-03553CB92C2B}" srcOrd="1" destOrd="0" presId="urn:microsoft.com/office/officeart/2005/8/layout/hProcess4"/>
    <dgm:cxn modelId="{7A29518E-378E-4981-98DE-696446051390}" srcId="{E56AD54F-0ACD-474E-A49A-8D3054449A94}" destId="{144DFAC5-2359-4BBA-9C99-3A1289C14AF7}" srcOrd="0" destOrd="0" parTransId="{62ACB219-7ED7-415A-BDD2-5BC979CEA72B}" sibTransId="{1BC303DA-AFB5-4CD2-916D-F6EC0235E426}"/>
    <dgm:cxn modelId="{C89C03E6-100A-47C6-9368-289C183F1299}" type="presParOf" srcId="{C0028736-0237-4C71-B48F-BA37B427874B}" destId="{851B3CB8-1437-40E8-BE60-71FD7B4CDECF}" srcOrd="0" destOrd="0" presId="urn:microsoft.com/office/officeart/2005/8/layout/hProcess4"/>
    <dgm:cxn modelId="{622BFD5B-4D2A-4CF8-997C-9D7D9FBDCE21}" type="presParOf" srcId="{C0028736-0237-4C71-B48F-BA37B427874B}" destId="{75593465-B0DB-44EB-9938-FB6F153F1C9D}" srcOrd="1" destOrd="0" presId="urn:microsoft.com/office/officeart/2005/8/layout/hProcess4"/>
    <dgm:cxn modelId="{3720D124-84D7-4D32-A5C5-94679B95AE01}" type="presParOf" srcId="{C0028736-0237-4C71-B48F-BA37B427874B}" destId="{BE6BEF5E-22FB-4FB1-BD82-74018B38D653}" srcOrd="2" destOrd="0" presId="urn:microsoft.com/office/officeart/2005/8/layout/hProcess4"/>
    <dgm:cxn modelId="{1345551D-0DE0-4692-97B8-2535BDF21956}" type="presParOf" srcId="{BE6BEF5E-22FB-4FB1-BD82-74018B38D653}" destId="{664F6B06-B38A-4014-BC3C-B4CC3F59E4B0}" srcOrd="0" destOrd="0" presId="urn:microsoft.com/office/officeart/2005/8/layout/hProcess4"/>
    <dgm:cxn modelId="{160B2246-E778-4D01-B33C-8C96C20CACC6}" type="presParOf" srcId="{664F6B06-B38A-4014-BC3C-B4CC3F59E4B0}" destId="{E5F01F81-E96A-4F81-8998-C2884A07FA78}" srcOrd="0" destOrd="0" presId="urn:microsoft.com/office/officeart/2005/8/layout/hProcess4"/>
    <dgm:cxn modelId="{0C70DEE4-EAF6-452D-AA89-60F54270AD30}" type="presParOf" srcId="{664F6B06-B38A-4014-BC3C-B4CC3F59E4B0}" destId="{621E06B1-67F4-4FF0-AC50-AE04A65F9635}" srcOrd="1" destOrd="0" presId="urn:microsoft.com/office/officeart/2005/8/layout/hProcess4"/>
    <dgm:cxn modelId="{A9AA0885-028F-4710-A6A6-2D9591159F87}" type="presParOf" srcId="{664F6B06-B38A-4014-BC3C-B4CC3F59E4B0}" destId="{E6CDA273-B9D6-4BE2-A93D-5A65FF02ADD0}" srcOrd="2" destOrd="0" presId="urn:microsoft.com/office/officeart/2005/8/layout/hProcess4"/>
    <dgm:cxn modelId="{BD790E53-BB50-4DB7-B84A-02E93E78E561}" type="presParOf" srcId="{664F6B06-B38A-4014-BC3C-B4CC3F59E4B0}" destId="{3BF38153-C7FE-4E22-9D17-E64B22A79E94}" srcOrd="3" destOrd="0" presId="urn:microsoft.com/office/officeart/2005/8/layout/hProcess4"/>
    <dgm:cxn modelId="{CD8672C8-2428-436B-BBFA-7D6F53D1910D}" type="presParOf" srcId="{664F6B06-B38A-4014-BC3C-B4CC3F59E4B0}" destId="{C19470B7-2474-4316-B118-7B6FECB92028}" srcOrd="4" destOrd="0" presId="urn:microsoft.com/office/officeart/2005/8/layout/hProcess4"/>
    <dgm:cxn modelId="{270987E3-A329-4F4F-9F1E-A16A9EBB5AB8}" type="presParOf" srcId="{BE6BEF5E-22FB-4FB1-BD82-74018B38D653}" destId="{D48CA93C-A6E2-4ACF-97FD-42D9C74C56C8}" srcOrd="1" destOrd="0" presId="urn:microsoft.com/office/officeart/2005/8/layout/hProcess4"/>
    <dgm:cxn modelId="{F38D1266-7694-49E6-811B-A0D7A2E11940}" type="presParOf" srcId="{BE6BEF5E-22FB-4FB1-BD82-74018B38D653}" destId="{73ED2F56-D489-4787-995B-72D43BCBD75F}" srcOrd="2" destOrd="0" presId="urn:microsoft.com/office/officeart/2005/8/layout/hProcess4"/>
    <dgm:cxn modelId="{3D137F46-5D44-4AAB-8556-2FAD42454C1D}" type="presParOf" srcId="{73ED2F56-D489-4787-995B-72D43BCBD75F}" destId="{8973DD2D-CEAF-423C-ABCC-050E13E8FF80}" srcOrd="0" destOrd="0" presId="urn:microsoft.com/office/officeart/2005/8/layout/hProcess4"/>
    <dgm:cxn modelId="{7127FDA9-49E3-464C-9866-B087ED016FBA}" type="presParOf" srcId="{73ED2F56-D489-4787-995B-72D43BCBD75F}" destId="{878CE4F3-1570-4837-A52E-71CEBEEDFC4C}" srcOrd="1" destOrd="0" presId="urn:microsoft.com/office/officeart/2005/8/layout/hProcess4"/>
    <dgm:cxn modelId="{D32D8717-D125-40D8-AB1C-08BE3CB0EEDD}" type="presParOf" srcId="{73ED2F56-D489-4787-995B-72D43BCBD75F}" destId="{D63B354E-FA7B-4E27-9CAD-91FCEF772F85}" srcOrd="2" destOrd="0" presId="urn:microsoft.com/office/officeart/2005/8/layout/hProcess4"/>
    <dgm:cxn modelId="{D793B368-DAF3-4C17-ABEB-CA5506ECE6E0}" type="presParOf" srcId="{73ED2F56-D489-4787-995B-72D43BCBD75F}" destId="{2CE5F681-09BE-4EB3-A7B5-CB9939392E00}" srcOrd="3" destOrd="0" presId="urn:microsoft.com/office/officeart/2005/8/layout/hProcess4"/>
    <dgm:cxn modelId="{E92CEA78-71F6-4A02-851E-400A7133714B}" type="presParOf" srcId="{73ED2F56-D489-4787-995B-72D43BCBD75F}" destId="{B8A97546-B460-4E32-BCCB-668AF4833032}" srcOrd="4" destOrd="0" presId="urn:microsoft.com/office/officeart/2005/8/layout/hProcess4"/>
    <dgm:cxn modelId="{731D764F-6E9B-4C04-B2B9-583AB9442312}" type="presParOf" srcId="{BE6BEF5E-22FB-4FB1-BD82-74018B38D653}" destId="{D64B2377-51DA-468E-9375-D5A59E7B84E0}" srcOrd="3" destOrd="0" presId="urn:microsoft.com/office/officeart/2005/8/layout/hProcess4"/>
    <dgm:cxn modelId="{93F71680-BEBA-4EAD-BEBF-D149A3D33BF7}" type="presParOf" srcId="{BE6BEF5E-22FB-4FB1-BD82-74018B38D653}" destId="{AD498AC3-C10B-46FE-84BB-7DBD9EA6BF59}" srcOrd="4" destOrd="0" presId="urn:microsoft.com/office/officeart/2005/8/layout/hProcess4"/>
    <dgm:cxn modelId="{66FAA700-3919-4178-85C1-1E1345ACA469}" type="presParOf" srcId="{AD498AC3-C10B-46FE-84BB-7DBD9EA6BF59}" destId="{FE73C136-DB49-4E2E-9998-52DF1C7498C3}" srcOrd="0" destOrd="0" presId="urn:microsoft.com/office/officeart/2005/8/layout/hProcess4"/>
    <dgm:cxn modelId="{BBFD0DBA-6883-4440-9BD5-330E074F5DB6}" type="presParOf" srcId="{AD498AC3-C10B-46FE-84BB-7DBD9EA6BF59}" destId="{E480B2FF-ACE0-4AE7-9363-03B3E3CBDB9D}" srcOrd="1" destOrd="0" presId="urn:microsoft.com/office/officeart/2005/8/layout/hProcess4"/>
    <dgm:cxn modelId="{883155AE-C964-4467-8C12-89138BA87906}" type="presParOf" srcId="{AD498AC3-C10B-46FE-84BB-7DBD9EA6BF59}" destId="{4E0308EA-0FD7-4682-AC35-03553CB92C2B}" srcOrd="2" destOrd="0" presId="urn:microsoft.com/office/officeart/2005/8/layout/hProcess4"/>
    <dgm:cxn modelId="{77BAE742-7AC3-4AA2-8315-04F5C0E4B192}" type="presParOf" srcId="{AD498AC3-C10B-46FE-84BB-7DBD9EA6BF59}" destId="{4E0FBFBF-5D3C-40BE-883D-0CFAD3E74D77}" srcOrd="3" destOrd="0" presId="urn:microsoft.com/office/officeart/2005/8/layout/hProcess4"/>
    <dgm:cxn modelId="{0384C119-F38B-439F-95C0-4044873A1D3F}" type="presParOf" srcId="{AD498AC3-C10B-46FE-84BB-7DBD9EA6BF59}" destId="{069A06BF-CC5D-434C-8FB2-C25B089F8F4F}" srcOrd="4" destOrd="0" presId="urn:microsoft.com/office/officeart/2005/8/layout/hProcess4"/>
  </dgm:cxnLst>
  <dgm:bg/>
  <dgm:whole>
    <a:ln>
      <a:no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F33DAE-F20C-489E-B6B8-1310CA3E99DC}" type="doc">
      <dgm:prSet loTypeId="urn:microsoft.com/office/officeart/2005/8/layout/radial2" loCatId="relationship" qsTypeId="urn:microsoft.com/office/officeart/2005/8/quickstyle/simple1" qsCatId="simple" csTypeId="urn:microsoft.com/office/officeart/2005/8/colors/accent2_2" csCatId="accent2" phldr="1"/>
      <dgm:spPr/>
      <dgm:t>
        <a:bodyPr/>
        <a:lstStyle/>
        <a:p>
          <a:endParaRPr lang="es-CO"/>
        </a:p>
      </dgm:t>
    </dgm:pt>
    <dgm:pt modelId="{E478CA61-DC38-43A3-9F00-7EF9E6A07113}">
      <dgm:prSet phldrT="[Texto]" custT="1"/>
      <dgm:spPr>
        <a:solidFill>
          <a:srgbClr val="92D050"/>
        </a:solidFill>
      </dgm:spPr>
      <dgm:t>
        <a:bodyPr/>
        <a:lstStyle/>
        <a:p>
          <a:endParaRPr lang="es-CO" sz="2000" dirty="0" smtClean="0">
            <a:latin typeface="Monotype Corsiva" pitchFamily="66" charset="0"/>
          </a:endParaRPr>
        </a:p>
        <a:p>
          <a:endParaRPr lang="es-CO" sz="2000" dirty="0" smtClean="0">
            <a:latin typeface="Monotype Corsiva" pitchFamily="66" charset="0"/>
          </a:endParaRPr>
        </a:p>
        <a:p>
          <a:r>
            <a:rPr lang="es-CO" sz="2000" dirty="0" smtClean="0">
              <a:solidFill>
                <a:schemeClr val="tx2"/>
              </a:solidFill>
              <a:latin typeface="Monotype Corsiva" pitchFamily="66" charset="0"/>
            </a:rPr>
            <a:t>KAM </a:t>
          </a:r>
          <a:r>
            <a:rPr lang="es-CO" sz="2000" dirty="0" err="1" smtClean="0">
              <a:solidFill>
                <a:schemeClr val="tx2"/>
              </a:solidFill>
              <a:latin typeface="Monotype Corsiva" pitchFamily="66" charset="0"/>
            </a:rPr>
            <a:t>Theory</a:t>
          </a:r>
          <a:endParaRPr lang="es-CO" sz="2000" dirty="0" smtClean="0">
            <a:solidFill>
              <a:schemeClr val="tx2"/>
            </a:solidFill>
            <a:latin typeface="Monotype Corsiva" pitchFamily="66" charset="0"/>
          </a:endParaRPr>
        </a:p>
        <a:p>
          <a:endParaRPr lang="es-CO" sz="2000" dirty="0" smtClean="0">
            <a:latin typeface="Monotype Corsiva" pitchFamily="66" charset="0"/>
          </a:endParaRPr>
        </a:p>
        <a:p>
          <a:endParaRPr lang="es-CO" sz="2000" dirty="0">
            <a:latin typeface="Monotype Corsiva" pitchFamily="66" charset="0"/>
          </a:endParaRPr>
        </a:p>
      </dgm:t>
    </dgm:pt>
    <dgm:pt modelId="{A52C5565-8875-4420-BC90-4297F6757244}" type="parTrans" cxnId="{A49E7201-FF5A-437C-932A-825454CC6141}">
      <dgm:prSet/>
      <dgm:spPr/>
      <dgm:t>
        <a:bodyPr/>
        <a:lstStyle/>
        <a:p>
          <a:endParaRPr lang="es-CO"/>
        </a:p>
      </dgm:t>
    </dgm:pt>
    <dgm:pt modelId="{DF3A51C1-CB98-411F-9631-1D0407DADCE6}" type="sibTrans" cxnId="{A49E7201-FF5A-437C-932A-825454CC6141}">
      <dgm:prSet/>
      <dgm:spPr/>
      <dgm:t>
        <a:bodyPr/>
        <a:lstStyle/>
        <a:p>
          <a:endParaRPr lang="es-CO"/>
        </a:p>
      </dgm:t>
    </dgm:pt>
    <dgm:pt modelId="{BE50A40D-B166-469E-9D43-C994BF507034}">
      <dgm:prSet phldrT="[Texto]"/>
      <dgm:spPr>
        <a:solidFill>
          <a:srgbClr val="7030A0"/>
        </a:solidFill>
      </dgm:spPr>
      <dgm:t>
        <a:bodyPr/>
        <a:lstStyle/>
        <a:p>
          <a:r>
            <a:rPr lang="es-CO" dirty="0" err="1" smtClean="0">
              <a:latin typeface="Monotype Corsiva" pitchFamily="66" charset="0"/>
            </a:rPr>
            <a:t>Theory</a:t>
          </a:r>
          <a:r>
            <a:rPr lang="es-CO" dirty="0" smtClean="0">
              <a:latin typeface="Monotype Corsiva" pitchFamily="66" charset="0"/>
            </a:rPr>
            <a:t> </a:t>
          </a:r>
          <a:r>
            <a:rPr lang="es-CO" dirty="0" err="1" smtClean="0">
              <a:latin typeface="Monotype Corsiva" pitchFamily="66" charset="0"/>
            </a:rPr>
            <a:t>Euclidean</a:t>
          </a:r>
          <a:endParaRPr lang="es-CO" dirty="0" smtClean="0">
            <a:latin typeface="Monotype Corsiva" pitchFamily="66" charset="0"/>
          </a:endParaRPr>
        </a:p>
        <a:p>
          <a:r>
            <a:rPr lang="es-CO" dirty="0" err="1" smtClean="0">
              <a:latin typeface="Monotype Corsiva" pitchFamily="66" charset="0"/>
            </a:rPr>
            <a:t>fields</a:t>
          </a:r>
          <a:endParaRPr lang="es-CO" dirty="0">
            <a:latin typeface="Monotype Corsiva" pitchFamily="66" charset="0"/>
          </a:endParaRPr>
        </a:p>
      </dgm:t>
    </dgm:pt>
    <dgm:pt modelId="{AF216682-9A9D-4BA0-B92C-E4097E5FCFF7}" type="parTrans" cxnId="{CB93C505-B648-4639-B5A4-97A2AD222BEE}">
      <dgm:prSet/>
      <dgm:spPr/>
      <dgm:t>
        <a:bodyPr/>
        <a:lstStyle/>
        <a:p>
          <a:endParaRPr lang="es-CO"/>
        </a:p>
      </dgm:t>
    </dgm:pt>
    <dgm:pt modelId="{69E90B49-2BDC-4BA8-9785-4BD5A2C5C2CB}" type="sibTrans" cxnId="{CB93C505-B648-4639-B5A4-97A2AD222BEE}">
      <dgm:prSet/>
      <dgm:spPr/>
      <dgm:t>
        <a:bodyPr/>
        <a:lstStyle/>
        <a:p>
          <a:endParaRPr lang="es-CO"/>
        </a:p>
      </dgm:t>
    </dgm:pt>
    <dgm:pt modelId="{D943EB80-3D1C-4EA5-A13D-F635CB347C34}">
      <dgm:prSet phldrT="[Texto]" custT="1"/>
      <dgm:spPr>
        <a:solidFill>
          <a:srgbClr val="FFFF00"/>
        </a:solidFill>
      </dgm:spPr>
      <dgm:t>
        <a:bodyPr/>
        <a:lstStyle/>
        <a:p>
          <a:r>
            <a:rPr lang="es-CO" sz="2000" dirty="0" smtClean="0">
              <a:solidFill>
                <a:schemeClr val="tx2"/>
              </a:solidFill>
              <a:latin typeface="Monotype Corsiva" pitchFamily="66" charset="0"/>
            </a:rPr>
            <a:t>C.P</a:t>
          </a:r>
        </a:p>
        <a:p>
          <a:r>
            <a:rPr lang="es-CO" sz="2000" dirty="0" err="1" smtClean="0">
              <a:solidFill>
                <a:schemeClr val="tx2"/>
              </a:solidFill>
              <a:latin typeface="Monotype Corsiva" pitchFamily="66" charset="0"/>
            </a:rPr>
            <a:t>Theory</a:t>
          </a:r>
          <a:endParaRPr lang="es-CO" sz="2000" dirty="0">
            <a:solidFill>
              <a:schemeClr val="tx2"/>
            </a:solidFill>
            <a:latin typeface="Monotype Corsiva" pitchFamily="66" charset="0"/>
          </a:endParaRPr>
        </a:p>
      </dgm:t>
    </dgm:pt>
    <dgm:pt modelId="{2109FD52-6D3D-4703-96D5-3BB4359AD2E3}" type="parTrans" cxnId="{17C08CB1-C7A5-423F-9CE6-2B5187A2874F}">
      <dgm:prSet/>
      <dgm:spPr/>
      <dgm:t>
        <a:bodyPr/>
        <a:lstStyle/>
        <a:p>
          <a:endParaRPr lang="es-CO"/>
        </a:p>
      </dgm:t>
    </dgm:pt>
    <dgm:pt modelId="{859293CB-15CC-4EB8-8688-E1AC49E73515}" type="sibTrans" cxnId="{17C08CB1-C7A5-423F-9CE6-2B5187A2874F}">
      <dgm:prSet/>
      <dgm:spPr/>
      <dgm:t>
        <a:bodyPr/>
        <a:lstStyle/>
        <a:p>
          <a:endParaRPr lang="es-CO"/>
        </a:p>
      </dgm:t>
    </dgm:pt>
    <dgm:pt modelId="{CA44F414-5600-4E41-97CA-2A1C80453450}" type="pres">
      <dgm:prSet presAssocID="{3BF33DAE-F20C-489E-B6B8-1310CA3E99DC}" presName="composite" presStyleCnt="0">
        <dgm:presLayoutVars>
          <dgm:chMax val="5"/>
          <dgm:dir/>
          <dgm:animLvl val="ctr"/>
          <dgm:resizeHandles val="exact"/>
        </dgm:presLayoutVars>
      </dgm:prSet>
      <dgm:spPr/>
      <dgm:t>
        <a:bodyPr/>
        <a:lstStyle/>
        <a:p>
          <a:endParaRPr lang="es-CO"/>
        </a:p>
      </dgm:t>
    </dgm:pt>
    <dgm:pt modelId="{86756E09-CEAF-4B5C-954B-07BB611979FD}" type="pres">
      <dgm:prSet presAssocID="{3BF33DAE-F20C-489E-B6B8-1310CA3E99DC}" presName="cycle" presStyleCnt="0"/>
      <dgm:spPr/>
    </dgm:pt>
    <dgm:pt modelId="{78411259-3575-45A2-8A01-7170874C327D}" type="pres">
      <dgm:prSet presAssocID="{3BF33DAE-F20C-489E-B6B8-1310CA3E99DC}" presName="centerShape" presStyleCnt="0"/>
      <dgm:spPr/>
    </dgm:pt>
    <dgm:pt modelId="{A6EA38DB-9FEE-4C6F-8680-553648098096}" type="pres">
      <dgm:prSet presAssocID="{3BF33DAE-F20C-489E-B6B8-1310CA3E99DC}" presName="connSite" presStyleLbl="node1" presStyleIdx="0" presStyleCnt="4"/>
      <dgm:spPr/>
    </dgm:pt>
    <dgm:pt modelId="{32BFA02A-A311-416E-AE98-BE59F4B58CB1}" type="pres">
      <dgm:prSet presAssocID="{3BF33DAE-F20C-489E-B6B8-1310CA3E99DC}" presName="visible" presStyleLbl="node1" presStyleIdx="0" presStyleCnt="4"/>
      <dgm:spPr>
        <a:solidFill>
          <a:srgbClr val="FF0000"/>
        </a:solidFill>
      </dgm:spPr>
    </dgm:pt>
    <dgm:pt modelId="{25D920F4-6EA6-4CCD-BA92-C9F8C1617724}" type="pres">
      <dgm:prSet presAssocID="{A52C5565-8875-4420-BC90-4297F6757244}" presName="Name25" presStyleLbl="parChTrans1D1" presStyleIdx="0" presStyleCnt="3"/>
      <dgm:spPr/>
      <dgm:t>
        <a:bodyPr/>
        <a:lstStyle/>
        <a:p>
          <a:endParaRPr lang="es-CO"/>
        </a:p>
      </dgm:t>
    </dgm:pt>
    <dgm:pt modelId="{32832DB7-DAE2-4022-8808-BADB260ED9A2}" type="pres">
      <dgm:prSet presAssocID="{E478CA61-DC38-43A3-9F00-7EF9E6A07113}" presName="node" presStyleCnt="0"/>
      <dgm:spPr/>
    </dgm:pt>
    <dgm:pt modelId="{392D1CEB-110D-48C3-8583-66400CC9C857}" type="pres">
      <dgm:prSet presAssocID="{E478CA61-DC38-43A3-9F00-7EF9E6A07113}" presName="parentNode" presStyleLbl="node1" presStyleIdx="1" presStyleCnt="4">
        <dgm:presLayoutVars>
          <dgm:chMax val="1"/>
          <dgm:bulletEnabled val="1"/>
        </dgm:presLayoutVars>
      </dgm:prSet>
      <dgm:spPr/>
      <dgm:t>
        <a:bodyPr/>
        <a:lstStyle/>
        <a:p>
          <a:endParaRPr lang="es-CO"/>
        </a:p>
      </dgm:t>
    </dgm:pt>
    <dgm:pt modelId="{180ED20F-0404-42A0-BD3F-C760BF602FFB}" type="pres">
      <dgm:prSet presAssocID="{E478CA61-DC38-43A3-9F00-7EF9E6A07113}" presName="childNode" presStyleLbl="revTx" presStyleIdx="0" presStyleCnt="0">
        <dgm:presLayoutVars>
          <dgm:bulletEnabled val="1"/>
        </dgm:presLayoutVars>
      </dgm:prSet>
      <dgm:spPr/>
      <dgm:t>
        <a:bodyPr/>
        <a:lstStyle/>
        <a:p>
          <a:endParaRPr lang="es-CO"/>
        </a:p>
      </dgm:t>
    </dgm:pt>
    <dgm:pt modelId="{CA35BB3F-832E-4ECC-A7D7-AAFD5A3795D1}" type="pres">
      <dgm:prSet presAssocID="{AF216682-9A9D-4BA0-B92C-E4097E5FCFF7}" presName="Name25" presStyleLbl="parChTrans1D1" presStyleIdx="1" presStyleCnt="3"/>
      <dgm:spPr/>
      <dgm:t>
        <a:bodyPr/>
        <a:lstStyle/>
        <a:p>
          <a:endParaRPr lang="es-CO"/>
        </a:p>
      </dgm:t>
    </dgm:pt>
    <dgm:pt modelId="{F952AB3C-2279-426F-B390-8688413ED31F}" type="pres">
      <dgm:prSet presAssocID="{BE50A40D-B166-469E-9D43-C994BF507034}" presName="node" presStyleCnt="0"/>
      <dgm:spPr/>
    </dgm:pt>
    <dgm:pt modelId="{B0775E93-15C5-44F7-862B-CB58E70F1605}" type="pres">
      <dgm:prSet presAssocID="{BE50A40D-B166-469E-9D43-C994BF507034}" presName="parentNode" presStyleLbl="node1" presStyleIdx="2" presStyleCnt="4">
        <dgm:presLayoutVars>
          <dgm:chMax val="1"/>
          <dgm:bulletEnabled val="1"/>
        </dgm:presLayoutVars>
      </dgm:prSet>
      <dgm:spPr/>
      <dgm:t>
        <a:bodyPr/>
        <a:lstStyle/>
        <a:p>
          <a:endParaRPr lang="es-CO"/>
        </a:p>
      </dgm:t>
    </dgm:pt>
    <dgm:pt modelId="{0B7C04DD-37D3-4A58-9BAB-C81F5070ACA3}" type="pres">
      <dgm:prSet presAssocID="{BE50A40D-B166-469E-9D43-C994BF507034}" presName="childNode" presStyleLbl="revTx" presStyleIdx="0" presStyleCnt="0">
        <dgm:presLayoutVars>
          <dgm:bulletEnabled val="1"/>
        </dgm:presLayoutVars>
      </dgm:prSet>
      <dgm:spPr/>
      <dgm:t>
        <a:bodyPr/>
        <a:lstStyle/>
        <a:p>
          <a:endParaRPr lang="es-CO"/>
        </a:p>
      </dgm:t>
    </dgm:pt>
    <dgm:pt modelId="{CA74F8A1-D5DB-4F4A-9ADE-8AB9494B9AD2}" type="pres">
      <dgm:prSet presAssocID="{2109FD52-6D3D-4703-96D5-3BB4359AD2E3}" presName="Name25" presStyleLbl="parChTrans1D1" presStyleIdx="2" presStyleCnt="3"/>
      <dgm:spPr/>
      <dgm:t>
        <a:bodyPr/>
        <a:lstStyle/>
        <a:p>
          <a:endParaRPr lang="es-CO"/>
        </a:p>
      </dgm:t>
    </dgm:pt>
    <dgm:pt modelId="{1092C5C1-E3DA-4414-8EE9-4EF9747C1466}" type="pres">
      <dgm:prSet presAssocID="{D943EB80-3D1C-4EA5-A13D-F635CB347C34}" presName="node" presStyleCnt="0"/>
      <dgm:spPr/>
    </dgm:pt>
    <dgm:pt modelId="{E05C6FFB-AB52-4DB1-8ED3-44E2E1210E4E}" type="pres">
      <dgm:prSet presAssocID="{D943EB80-3D1C-4EA5-A13D-F635CB347C34}" presName="parentNode" presStyleLbl="node1" presStyleIdx="3" presStyleCnt="4">
        <dgm:presLayoutVars>
          <dgm:chMax val="1"/>
          <dgm:bulletEnabled val="1"/>
        </dgm:presLayoutVars>
      </dgm:prSet>
      <dgm:spPr/>
      <dgm:t>
        <a:bodyPr/>
        <a:lstStyle/>
        <a:p>
          <a:endParaRPr lang="es-CO"/>
        </a:p>
      </dgm:t>
    </dgm:pt>
    <dgm:pt modelId="{C69AFB0F-876B-412C-9C49-B2929872B026}" type="pres">
      <dgm:prSet presAssocID="{D943EB80-3D1C-4EA5-A13D-F635CB347C34}" presName="childNode" presStyleLbl="revTx" presStyleIdx="0" presStyleCnt="0">
        <dgm:presLayoutVars>
          <dgm:bulletEnabled val="1"/>
        </dgm:presLayoutVars>
      </dgm:prSet>
      <dgm:spPr/>
      <dgm:t>
        <a:bodyPr/>
        <a:lstStyle/>
        <a:p>
          <a:endParaRPr lang="es-CO"/>
        </a:p>
      </dgm:t>
    </dgm:pt>
  </dgm:ptLst>
  <dgm:cxnLst>
    <dgm:cxn modelId="{8DDA36D2-28BC-40D7-899F-DCB333E9D624}" type="presOf" srcId="{D943EB80-3D1C-4EA5-A13D-F635CB347C34}" destId="{E05C6FFB-AB52-4DB1-8ED3-44E2E1210E4E}" srcOrd="0" destOrd="0" presId="urn:microsoft.com/office/officeart/2005/8/layout/radial2"/>
    <dgm:cxn modelId="{17C08CB1-C7A5-423F-9CE6-2B5187A2874F}" srcId="{3BF33DAE-F20C-489E-B6B8-1310CA3E99DC}" destId="{D943EB80-3D1C-4EA5-A13D-F635CB347C34}" srcOrd="2" destOrd="0" parTransId="{2109FD52-6D3D-4703-96D5-3BB4359AD2E3}" sibTransId="{859293CB-15CC-4EB8-8688-E1AC49E73515}"/>
    <dgm:cxn modelId="{02998ED9-2F94-4215-8D91-97A7C65F33C3}" type="presOf" srcId="{BE50A40D-B166-469E-9D43-C994BF507034}" destId="{B0775E93-15C5-44F7-862B-CB58E70F1605}" srcOrd="0" destOrd="0" presId="urn:microsoft.com/office/officeart/2005/8/layout/radial2"/>
    <dgm:cxn modelId="{A49E7201-FF5A-437C-932A-825454CC6141}" srcId="{3BF33DAE-F20C-489E-B6B8-1310CA3E99DC}" destId="{E478CA61-DC38-43A3-9F00-7EF9E6A07113}" srcOrd="0" destOrd="0" parTransId="{A52C5565-8875-4420-BC90-4297F6757244}" sibTransId="{DF3A51C1-CB98-411F-9631-1D0407DADCE6}"/>
    <dgm:cxn modelId="{C9694773-9CC4-41B5-84A4-F958981D0ACC}" type="presOf" srcId="{E478CA61-DC38-43A3-9F00-7EF9E6A07113}" destId="{392D1CEB-110D-48C3-8583-66400CC9C857}" srcOrd="0" destOrd="0" presId="urn:microsoft.com/office/officeart/2005/8/layout/radial2"/>
    <dgm:cxn modelId="{DF764B0E-C612-4D84-8043-D8D5074A723F}" type="presOf" srcId="{3BF33DAE-F20C-489E-B6B8-1310CA3E99DC}" destId="{CA44F414-5600-4E41-97CA-2A1C80453450}" srcOrd="0" destOrd="0" presId="urn:microsoft.com/office/officeart/2005/8/layout/radial2"/>
    <dgm:cxn modelId="{AFDA5F62-A0F4-41C6-B9F1-F1E9A56CFD36}" type="presOf" srcId="{A52C5565-8875-4420-BC90-4297F6757244}" destId="{25D920F4-6EA6-4CCD-BA92-C9F8C1617724}" srcOrd="0" destOrd="0" presId="urn:microsoft.com/office/officeart/2005/8/layout/radial2"/>
    <dgm:cxn modelId="{626375C1-D541-48D6-A695-A5ED34739B45}" type="presOf" srcId="{AF216682-9A9D-4BA0-B92C-E4097E5FCFF7}" destId="{CA35BB3F-832E-4ECC-A7D7-AAFD5A3795D1}" srcOrd="0" destOrd="0" presId="urn:microsoft.com/office/officeart/2005/8/layout/radial2"/>
    <dgm:cxn modelId="{947502B4-F694-4040-B62E-BBAF3F74D254}" type="presOf" srcId="{2109FD52-6D3D-4703-96D5-3BB4359AD2E3}" destId="{CA74F8A1-D5DB-4F4A-9ADE-8AB9494B9AD2}" srcOrd="0" destOrd="0" presId="urn:microsoft.com/office/officeart/2005/8/layout/radial2"/>
    <dgm:cxn modelId="{CB93C505-B648-4639-B5A4-97A2AD222BEE}" srcId="{3BF33DAE-F20C-489E-B6B8-1310CA3E99DC}" destId="{BE50A40D-B166-469E-9D43-C994BF507034}" srcOrd="1" destOrd="0" parTransId="{AF216682-9A9D-4BA0-B92C-E4097E5FCFF7}" sibTransId="{69E90B49-2BDC-4BA8-9785-4BD5A2C5C2CB}"/>
    <dgm:cxn modelId="{537FAB74-3D06-4B2B-AFEF-12DD51EF11B7}" type="presParOf" srcId="{CA44F414-5600-4E41-97CA-2A1C80453450}" destId="{86756E09-CEAF-4B5C-954B-07BB611979FD}" srcOrd="0" destOrd="0" presId="urn:microsoft.com/office/officeart/2005/8/layout/radial2"/>
    <dgm:cxn modelId="{A4D1280C-425B-4DD9-A035-B80C566EF58C}" type="presParOf" srcId="{86756E09-CEAF-4B5C-954B-07BB611979FD}" destId="{78411259-3575-45A2-8A01-7170874C327D}" srcOrd="0" destOrd="0" presId="urn:microsoft.com/office/officeart/2005/8/layout/radial2"/>
    <dgm:cxn modelId="{1E8F28DF-3765-4F5D-8F96-B31887E115BE}" type="presParOf" srcId="{78411259-3575-45A2-8A01-7170874C327D}" destId="{A6EA38DB-9FEE-4C6F-8680-553648098096}" srcOrd="0" destOrd="0" presId="urn:microsoft.com/office/officeart/2005/8/layout/radial2"/>
    <dgm:cxn modelId="{DC17FAB7-ABC7-421C-9B2A-BADBF3C2843C}" type="presParOf" srcId="{78411259-3575-45A2-8A01-7170874C327D}" destId="{32BFA02A-A311-416E-AE98-BE59F4B58CB1}" srcOrd="1" destOrd="0" presId="urn:microsoft.com/office/officeart/2005/8/layout/radial2"/>
    <dgm:cxn modelId="{24C7710C-E9BB-4654-91B0-E1BE5DE2AAA3}" type="presParOf" srcId="{86756E09-CEAF-4B5C-954B-07BB611979FD}" destId="{25D920F4-6EA6-4CCD-BA92-C9F8C1617724}" srcOrd="1" destOrd="0" presId="urn:microsoft.com/office/officeart/2005/8/layout/radial2"/>
    <dgm:cxn modelId="{19C1634C-3C26-44ED-B133-7F756BA1D6C7}" type="presParOf" srcId="{86756E09-CEAF-4B5C-954B-07BB611979FD}" destId="{32832DB7-DAE2-4022-8808-BADB260ED9A2}" srcOrd="2" destOrd="0" presId="urn:microsoft.com/office/officeart/2005/8/layout/radial2"/>
    <dgm:cxn modelId="{B8D57E06-DD26-4287-B9E7-4BE3359FEE63}" type="presParOf" srcId="{32832DB7-DAE2-4022-8808-BADB260ED9A2}" destId="{392D1CEB-110D-48C3-8583-66400CC9C857}" srcOrd="0" destOrd="0" presId="urn:microsoft.com/office/officeart/2005/8/layout/radial2"/>
    <dgm:cxn modelId="{8E2A5AB1-E291-43B7-AFD7-C73003871780}" type="presParOf" srcId="{32832DB7-DAE2-4022-8808-BADB260ED9A2}" destId="{180ED20F-0404-42A0-BD3F-C760BF602FFB}" srcOrd="1" destOrd="0" presId="urn:microsoft.com/office/officeart/2005/8/layout/radial2"/>
    <dgm:cxn modelId="{DAE2211B-EC8F-48C3-BA56-F18D72B9646E}" type="presParOf" srcId="{86756E09-CEAF-4B5C-954B-07BB611979FD}" destId="{CA35BB3F-832E-4ECC-A7D7-AAFD5A3795D1}" srcOrd="3" destOrd="0" presId="urn:microsoft.com/office/officeart/2005/8/layout/radial2"/>
    <dgm:cxn modelId="{50C6D02B-2266-489F-91C4-0DAB6FEF16D6}" type="presParOf" srcId="{86756E09-CEAF-4B5C-954B-07BB611979FD}" destId="{F952AB3C-2279-426F-B390-8688413ED31F}" srcOrd="4" destOrd="0" presId="urn:microsoft.com/office/officeart/2005/8/layout/radial2"/>
    <dgm:cxn modelId="{B95D1F06-BF5C-47A8-8FFA-4989752B64AB}" type="presParOf" srcId="{F952AB3C-2279-426F-B390-8688413ED31F}" destId="{B0775E93-15C5-44F7-862B-CB58E70F1605}" srcOrd="0" destOrd="0" presId="urn:microsoft.com/office/officeart/2005/8/layout/radial2"/>
    <dgm:cxn modelId="{1BB39741-16FA-405B-AF01-57F2899529D9}" type="presParOf" srcId="{F952AB3C-2279-426F-B390-8688413ED31F}" destId="{0B7C04DD-37D3-4A58-9BAB-C81F5070ACA3}" srcOrd="1" destOrd="0" presId="urn:microsoft.com/office/officeart/2005/8/layout/radial2"/>
    <dgm:cxn modelId="{3EC58867-436A-421F-8640-545F5AB96BAC}" type="presParOf" srcId="{86756E09-CEAF-4B5C-954B-07BB611979FD}" destId="{CA74F8A1-D5DB-4F4A-9ADE-8AB9494B9AD2}" srcOrd="5" destOrd="0" presId="urn:microsoft.com/office/officeart/2005/8/layout/radial2"/>
    <dgm:cxn modelId="{E5D983CF-B776-406A-BD0A-90D865F03BA3}" type="presParOf" srcId="{86756E09-CEAF-4B5C-954B-07BB611979FD}" destId="{1092C5C1-E3DA-4414-8EE9-4EF9747C1466}" srcOrd="6" destOrd="0" presId="urn:microsoft.com/office/officeart/2005/8/layout/radial2"/>
    <dgm:cxn modelId="{5115A520-F2E3-4CCF-AF51-8EE1F8E0D1D8}" type="presParOf" srcId="{1092C5C1-E3DA-4414-8EE9-4EF9747C1466}" destId="{E05C6FFB-AB52-4DB1-8ED3-44E2E1210E4E}" srcOrd="0" destOrd="0" presId="urn:microsoft.com/office/officeart/2005/8/layout/radial2"/>
    <dgm:cxn modelId="{301499B0-42A5-448F-9CD9-E16F0F071836}" type="presParOf" srcId="{1092C5C1-E3DA-4414-8EE9-4EF9747C1466}" destId="{C69AFB0F-876B-412C-9C49-B2929872B026}" srcOrd="1" destOrd="0" presId="urn:microsoft.com/office/officeart/2005/8/layout/radial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F33DAE-F20C-489E-B6B8-1310CA3E99DC}" type="doc">
      <dgm:prSet loTypeId="urn:microsoft.com/office/officeart/2005/8/layout/radial2" loCatId="relationship" qsTypeId="urn:microsoft.com/office/officeart/2005/8/quickstyle/simple1" qsCatId="simple" csTypeId="urn:microsoft.com/office/officeart/2005/8/colors/accent2_2" csCatId="accent2" phldr="1"/>
      <dgm:spPr/>
      <dgm:t>
        <a:bodyPr/>
        <a:lstStyle/>
        <a:p>
          <a:endParaRPr lang="es-CO"/>
        </a:p>
      </dgm:t>
    </dgm:pt>
    <dgm:pt modelId="{E478CA61-DC38-43A3-9F00-7EF9E6A07113}">
      <dgm:prSet phldrT="[Texto]" custT="1"/>
      <dgm:spPr>
        <a:solidFill>
          <a:srgbClr val="92D050"/>
        </a:solidFill>
      </dgm:spPr>
      <dgm:t>
        <a:bodyPr/>
        <a:lstStyle/>
        <a:p>
          <a:endParaRPr lang="es-CO" sz="2000" dirty="0" smtClean="0">
            <a:latin typeface="Monotype Corsiva" pitchFamily="66" charset="0"/>
          </a:endParaRPr>
        </a:p>
        <a:p>
          <a:endParaRPr lang="es-CO" sz="2000" dirty="0" smtClean="0">
            <a:latin typeface="Monotype Corsiva" pitchFamily="66" charset="0"/>
          </a:endParaRPr>
        </a:p>
        <a:p>
          <a:r>
            <a:rPr lang="es-CO" sz="2400" dirty="0" err="1" smtClean="0">
              <a:solidFill>
                <a:schemeClr val="tx2"/>
              </a:solidFill>
              <a:latin typeface="Monotype Corsiva" pitchFamily="66" charset="0"/>
            </a:rPr>
            <a:t>Onset</a:t>
          </a:r>
          <a:r>
            <a:rPr lang="es-CO" sz="2400" dirty="0" smtClean="0">
              <a:solidFill>
                <a:schemeClr val="tx2"/>
              </a:solidFill>
              <a:latin typeface="Monotype Corsiva" pitchFamily="66" charset="0"/>
            </a:rPr>
            <a:t> </a:t>
          </a:r>
          <a:r>
            <a:rPr lang="es-CO" sz="2400" dirty="0" err="1" smtClean="0">
              <a:solidFill>
                <a:schemeClr val="tx2"/>
              </a:solidFill>
              <a:latin typeface="Monotype Corsiva" pitchFamily="66" charset="0"/>
            </a:rPr>
            <a:t>dynamical</a:t>
          </a:r>
          <a:r>
            <a:rPr lang="es-CO" sz="2400" dirty="0" smtClean="0">
              <a:solidFill>
                <a:schemeClr val="tx2"/>
              </a:solidFill>
              <a:latin typeface="Monotype Corsiva" pitchFamily="66" charset="0"/>
            </a:rPr>
            <a:t> </a:t>
          </a:r>
          <a:r>
            <a:rPr lang="es-CO" sz="2400" dirty="0" err="1" smtClean="0">
              <a:solidFill>
                <a:schemeClr val="tx2"/>
              </a:solidFill>
              <a:latin typeface="Monotype Corsiva" pitchFamily="66" charset="0"/>
            </a:rPr>
            <a:t>systems</a:t>
          </a:r>
          <a:endParaRPr lang="es-CO" sz="2400" dirty="0" smtClean="0">
            <a:solidFill>
              <a:schemeClr val="tx2"/>
            </a:solidFill>
            <a:latin typeface="Monotype Corsiva" pitchFamily="66" charset="0"/>
          </a:endParaRPr>
        </a:p>
        <a:p>
          <a:endParaRPr lang="es-CO" sz="2000" dirty="0" smtClean="0">
            <a:latin typeface="Monotype Corsiva" pitchFamily="66" charset="0"/>
          </a:endParaRPr>
        </a:p>
        <a:p>
          <a:endParaRPr lang="es-CO" sz="2000" dirty="0">
            <a:latin typeface="Monotype Corsiva" pitchFamily="66" charset="0"/>
          </a:endParaRPr>
        </a:p>
      </dgm:t>
    </dgm:pt>
    <dgm:pt modelId="{A52C5565-8875-4420-BC90-4297F6757244}" type="parTrans" cxnId="{A49E7201-FF5A-437C-932A-825454CC6141}">
      <dgm:prSet/>
      <dgm:spPr/>
      <dgm:t>
        <a:bodyPr/>
        <a:lstStyle/>
        <a:p>
          <a:endParaRPr lang="es-CO"/>
        </a:p>
      </dgm:t>
    </dgm:pt>
    <dgm:pt modelId="{DF3A51C1-CB98-411F-9631-1D0407DADCE6}" type="sibTrans" cxnId="{A49E7201-FF5A-437C-932A-825454CC6141}">
      <dgm:prSet/>
      <dgm:spPr/>
      <dgm:t>
        <a:bodyPr/>
        <a:lstStyle/>
        <a:p>
          <a:endParaRPr lang="es-CO"/>
        </a:p>
      </dgm:t>
    </dgm:pt>
    <dgm:pt modelId="{BE50A40D-B166-469E-9D43-C994BF507034}">
      <dgm:prSet phldrT="[Texto]"/>
      <dgm:spPr>
        <a:solidFill>
          <a:srgbClr val="7030A0"/>
        </a:solidFill>
      </dgm:spPr>
      <dgm:t>
        <a:bodyPr/>
        <a:lstStyle/>
        <a:p>
          <a:r>
            <a:rPr lang="es-CO" dirty="0" err="1" smtClean="0">
              <a:solidFill>
                <a:schemeClr val="tx2"/>
              </a:solidFill>
              <a:latin typeface="Monotype Corsiva" pitchFamily="66" charset="0"/>
            </a:rPr>
            <a:t>The</a:t>
          </a:r>
          <a:r>
            <a:rPr lang="es-CO" dirty="0" smtClean="0">
              <a:solidFill>
                <a:schemeClr val="tx2"/>
              </a:solidFill>
              <a:latin typeface="Monotype Corsiva" pitchFamily="66" charset="0"/>
            </a:rPr>
            <a:t> </a:t>
          </a:r>
          <a:r>
            <a:rPr lang="es-CO" dirty="0" err="1" smtClean="0">
              <a:solidFill>
                <a:schemeClr val="tx2"/>
              </a:solidFill>
              <a:latin typeface="Monotype Corsiva" pitchFamily="66" charset="0"/>
            </a:rPr>
            <a:t>convergence</a:t>
          </a:r>
          <a:r>
            <a:rPr lang="es-CO" dirty="0" smtClean="0">
              <a:solidFill>
                <a:schemeClr val="tx2"/>
              </a:solidFill>
              <a:latin typeface="Monotype Corsiva" pitchFamily="66" charset="0"/>
            </a:rPr>
            <a:t> Fourier Series</a:t>
          </a:r>
          <a:endParaRPr lang="es-CO" dirty="0">
            <a:solidFill>
              <a:schemeClr val="tx2"/>
            </a:solidFill>
            <a:latin typeface="Monotype Corsiva" pitchFamily="66" charset="0"/>
          </a:endParaRPr>
        </a:p>
      </dgm:t>
    </dgm:pt>
    <dgm:pt modelId="{AF216682-9A9D-4BA0-B92C-E4097E5FCFF7}" type="parTrans" cxnId="{CB93C505-B648-4639-B5A4-97A2AD222BEE}">
      <dgm:prSet/>
      <dgm:spPr/>
      <dgm:t>
        <a:bodyPr/>
        <a:lstStyle/>
        <a:p>
          <a:endParaRPr lang="es-CO"/>
        </a:p>
      </dgm:t>
    </dgm:pt>
    <dgm:pt modelId="{69E90B49-2BDC-4BA8-9785-4BD5A2C5C2CB}" type="sibTrans" cxnId="{CB93C505-B648-4639-B5A4-97A2AD222BEE}">
      <dgm:prSet/>
      <dgm:spPr/>
      <dgm:t>
        <a:bodyPr/>
        <a:lstStyle/>
        <a:p>
          <a:endParaRPr lang="es-CO"/>
        </a:p>
      </dgm:t>
    </dgm:pt>
    <dgm:pt modelId="{D943EB80-3D1C-4EA5-A13D-F635CB347C34}">
      <dgm:prSet phldrT="[Texto]" custT="1"/>
      <dgm:spPr>
        <a:solidFill>
          <a:srgbClr val="FFFF00"/>
        </a:solidFill>
      </dgm:spPr>
      <dgm:t>
        <a:bodyPr/>
        <a:lstStyle/>
        <a:p>
          <a:r>
            <a:rPr lang="es-CO" sz="2000" dirty="0" err="1" smtClean="0">
              <a:solidFill>
                <a:schemeClr val="tx2"/>
              </a:solidFill>
              <a:latin typeface="Monotype Corsiva" pitchFamily="66" charset="0"/>
            </a:rPr>
            <a:t>Theory</a:t>
          </a:r>
          <a:endParaRPr lang="es-CO" sz="2000" dirty="0" smtClean="0">
            <a:solidFill>
              <a:schemeClr val="tx2"/>
            </a:solidFill>
            <a:latin typeface="Monotype Corsiva" pitchFamily="66" charset="0"/>
          </a:endParaRPr>
        </a:p>
        <a:p>
          <a:r>
            <a:rPr lang="es-CO" sz="2000" dirty="0" smtClean="0">
              <a:solidFill>
                <a:schemeClr val="tx2"/>
              </a:solidFill>
              <a:latin typeface="Monotype Corsiva" pitchFamily="66" charset="0"/>
            </a:rPr>
            <a:t>Fermi </a:t>
          </a:r>
          <a:r>
            <a:rPr lang="es-CO" sz="2000" dirty="0" err="1" smtClean="0">
              <a:solidFill>
                <a:schemeClr val="tx2"/>
              </a:solidFill>
              <a:latin typeface="Monotype Corsiva" pitchFamily="66" charset="0"/>
            </a:rPr>
            <a:t>surfaces</a:t>
          </a:r>
          <a:endParaRPr lang="es-CO" sz="2000" dirty="0" smtClean="0">
            <a:solidFill>
              <a:schemeClr val="tx2"/>
            </a:solidFill>
            <a:latin typeface="Monotype Corsiva" pitchFamily="66" charset="0"/>
          </a:endParaRPr>
        </a:p>
      </dgm:t>
    </dgm:pt>
    <dgm:pt modelId="{2109FD52-6D3D-4703-96D5-3BB4359AD2E3}" type="parTrans" cxnId="{17C08CB1-C7A5-423F-9CE6-2B5187A2874F}">
      <dgm:prSet/>
      <dgm:spPr/>
      <dgm:t>
        <a:bodyPr/>
        <a:lstStyle/>
        <a:p>
          <a:endParaRPr lang="es-CO"/>
        </a:p>
      </dgm:t>
    </dgm:pt>
    <dgm:pt modelId="{859293CB-15CC-4EB8-8688-E1AC49E73515}" type="sibTrans" cxnId="{17C08CB1-C7A5-423F-9CE6-2B5187A2874F}">
      <dgm:prSet/>
      <dgm:spPr/>
      <dgm:t>
        <a:bodyPr/>
        <a:lstStyle/>
        <a:p>
          <a:endParaRPr lang="es-CO"/>
        </a:p>
      </dgm:t>
    </dgm:pt>
    <dgm:pt modelId="{E341025E-0F03-4629-B6F0-B0F648BFD2F9}">
      <dgm:prSet phldrT="[Texto]" custT="1"/>
      <dgm:spPr/>
      <dgm:t>
        <a:bodyPr/>
        <a:lstStyle/>
        <a:p>
          <a:pPr algn="r"/>
          <a:r>
            <a:rPr lang="es-CO" sz="2000" dirty="0" smtClean="0">
              <a:latin typeface="Monotype Corsiva" pitchFamily="66" charset="0"/>
            </a:rPr>
            <a:t>Fermi </a:t>
          </a:r>
          <a:r>
            <a:rPr lang="es-CO" sz="2000" dirty="0" err="1" smtClean="0">
              <a:latin typeface="Monotype Corsiva" pitchFamily="66" charset="0"/>
            </a:rPr>
            <a:t>Liquids</a:t>
          </a:r>
          <a:endParaRPr lang="es-CO" sz="2000" dirty="0">
            <a:latin typeface="Monotype Corsiva" pitchFamily="66" charset="0"/>
          </a:endParaRPr>
        </a:p>
      </dgm:t>
    </dgm:pt>
    <dgm:pt modelId="{7B02973C-E79C-486A-B36C-7161803CD76F}" type="parTrans" cxnId="{6D810894-F517-42A0-A59F-BD334CD33D84}">
      <dgm:prSet/>
      <dgm:spPr/>
      <dgm:t>
        <a:bodyPr/>
        <a:lstStyle/>
        <a:p>
          <a:endParaRPr lang="es-CO"/>
        </a:p>
      </dgm:t>
    </dgm:pt>
    <dgm:pt modelId="{E8066366-226E-4F41-8A18-E1488D37CB96}" type="sibTrans" cxnId="{6D810894-F517-42A0-A59F-BD334CD33D84}">
      <dgm:prSet/>
      <dgm:spPr/>
      <dgm:t>
        <a:bodyPr/>
        <a:lstStyle/>
        <a:p>
          <a:endParaRPr lang="es-CO"/>
        </a:p>
      </dgm:t>
    </dgm:pt>
    <dgm:pt modelId="{CA44F414-5600-4E41-97CA-2A1C80453450}" type="pres">
      <dgm:prSet presAssocID="{3BF33DAE-F20C-489E-B6B8-1310CA3E99DC}" presName="composite" presStyleCnt="0">
        <dgm:presLayoutVars>
          <dgm:chMax val="5"/>
          <dgm:dir val="rev"/>
          <dgm:animLvl val="ctr"/>
          <dgm:resizeHandles val="exact"/>
        </dgm:presLayoutVars>
      </dgm:prSet>
      <dgm:spPr/>
      <dgm:t>
        <a:bodyPr/>
        <a:lstStyle/>
        <a:p>
          <a:endParaRPr lang="es-CO"/>
        </a:p>
      </dgm:t>
    </dgm:pt>
    <dgm:pt modelId="{86756E09-CEAF-4B5C-954B-07BB611979FD}" type="pres">
      <dgm:prSet presAssocID="{3BF33DAE-F20C-489E-B6B8-1310CA3E99DC}" presName="cycle" presStyleCnt="0"/>
      <dgm:spPr/>
    </dgm:pt>
    <dgm:pt modelId="{78411259-3575-45A2-8A01-7170874C327D}" type="pres">
      <dgm:prSet presAssocID="{3BF33DAE-F20C-489E-B6B8-1310CA3E99DC}" presName="centerShape" presStyleCnt="0"/>
      <dgm:spPr/>
    </dgm:pt>
    <dgm:pt modelId="{A6EA38DB-9FEE-4C6F-8680-553648098096}" type="pres">
      <dgm:prSet presAssocID="{3BF33DAE-F20C-489E-B6B8-1310CA3E99DC}" presName="connSite" presStyleLbl="node1" presStyleIdx="0" presStyleCnt="4"/>
      <dgm:spPr/>
    </dgm:pt>
    <dgm:pt modelId="{32BFA02A-A311-416E-AE98-BE59F4B58CB1}" type="pres">
      <dgm:prSet presAssocID="{3BF33DAE-F20C-489E-B6B8-1310CA3E99DC}" presName="visible" presStyleLbl="node1" presStyleIdx="0" presStyleCnt="4" custLinFactNeighborX="5" custLinFactNeighborY="-1394"/>
      <dgm:spPr>
        <a:solidFill>
          <a:srgbClr val="FF0000"/>
        </a:solidFill>
      </dgm:spPr>
    </dgm:pt>
    <dgm:pt modelId="{25D920F4-6EA6-4CCD-BA92-C9F8C1617724}" type="pres">
      <dgm:prSet presAssocID="{A52C5565-8875-4420-BC90-4297F6757244}" presName="Name25" presStyleLbl="parChTrans1D1" presStyleIdx="0" presStyleCnt="3"/>
      <dgm:spPr/>
      <dgm:t>
        <a:bodyPr/>
        <a:lstStyle/>
        <a:p>
          <a:endParaRPr lang="es-CO"/>
        </a:p>
      </dgm:t>
    </dgm:pt>
    <dgm:pt modelId="{32832DB7-DAE2-4022-8808-BADB260ED9A2}" type="pres">
      <dgm:prSet presAssocID="{E478CA61-DC38-43A3-9F00-7EF9E6A07113}" presName="node" presStyleCnt="0"/>
      <dgm:spPr/>
    </dgm:pt>
    <dgm:pt modelId="{392D1CEB-110D-48C3-8583-66400CC9C857}" type="pres">
      <dgm:prSet presAssocID="{E478CA61-DC38-43A3-9F00-7EF9E6A07113}" presName="parentNode" presStyleLbl="node1" presStyleIdx="1" presStyleCnt="4" custScaleX="112641" custScaleY="106487">
        <dgm:presLayoutVars>
          <dgm:chMax val="1"/>
          <dgm:bulletEnabled val="1"/>
        </dgm:presLayoutVars>
      </dgm:prSet>
      <dgm:spPr/>
      <dgm:t>
        <a:bodyPr/>
        <a:lstStyle/>
        <a:p>
          <a:endParaRPr lang="es-CO"/>
        </a:p>
      </dgm:t>
    </dgm:pt>
    <dgm:pt modelId="{180ED20F-0404-42A0-BD3F-C760BF602FFB}" type="pres">
      <dgm:prSet presAssocID="{E478CA61-DC38-43A3-9F00-7EF9E6A07113}" presName="childNode" presStyleLbl="revTx" presStyleIdx="0" presStyleCnt="1">
        <dgm:presLayoutVars>
          <dgm:bulletEnabled val="1"/>
        </dgm:presLayoutVars>
      </dgm:prSet>
      <dgm:spPr/>
      <dgm:t>
        <a:bodyPr/>
        <a:lstStyle/>
        <a:p>
          <a:endParaRPr lang="es-CO"/>
        </a:p>
      </dgm:t>
    </dgm:pt>
    <dgm:pt modelId="{CA35BB3F-832E-4ECC-A7D7-AAFD5A3795D1}" type="pres">
      <dgm:prSet presAssocID="{AF216682-9A9D-4BA0-B92C-E4097E5FCFF7}" presName="Name25" presStyleLbl="parChTrans1D1" presStyleIdx="1" presStyleCnt="3"/>
      <dgm:spPr/>
      <dgm:t>
        <a:bodyPr/>
        <a:lstStyle/>
        <a:p>
          <a:endParaRPr lang="es-CO"/>
        </a:p>
      </dgm:t>
    </dgm:pt>
    <dgm:pt modelId="{F952AB3C-2279-426F-B390-8688413ED31F}" type="pres">
      <dgm:prSet presAssocID="{BE50A40D-B166-469E-9D43-C994BF507034}" presName="node" presStyleCnt="0"/>
      <dgm:spPr/>
    </dgm:pt>
    <dgm:pt modelId="{B0775E93-15C5-44F7-862B-CB58E70F1605}" type="pres">
      <dgm:prSet presAssocID="{BE50A40D-B166-469E-9D43-C994BF507034}" presName="parentNode" presStyleLbl="node1" presStyleIdx="2" presStyleCnt="4">
        <dgm:presLayoutVars>
          <dgm:chMax val="1"/>
          <dgm:bulletEnabled val="1"/>
        </dgm:presLayoutVars>
      </dgm:prSet>
      <dgm:spPr/>
      <dgm:t>
        <a:bodyPr/>
        <a:lstStyle/>
        <a:p>
          <a:endParaRPr lang="es-CO"/>
        </a:p>
      </dgm:t>
    </dgm:pt>
    <dgm:pt modelId="{0B7C04DD-37D3-4A58-9BAB-C81F5070ACA3}" type="pres">
      <dgm:prSet presAssocID="{BE50A40D-B166-469E-9D43-C994BF507034}" presName="childNode" presStyleLbl="revTx" presStyleIdx="0" presStyleCnt="1">
        <dgm:presLayoutVars>
          <dgm:bulletEnabled val="1"/>
        </dgm:presLayoutVars>
      </dgm:prSet>
      <dgm:spPr/>
      <dgm:t>
        <a:bodyPr/>
        <a:lstStyle/>
        <a:p>
          <a:endParaRPr lang="es-CO"/>
        </a:p>
      </dgm:t>
    </dgm:pt>
    <dgm:pt modelId="{CA74F8A1-D5DB-4F4A-9ADE-8AB9494B9AD2}" type="pres">
      <dgm:prSet presAssocID="{2109FD52-6D3D-4703-96D5-3BB4359AD2E3}" presName="Name25" presStyleLbl="parChTrans1D1" presStyleIdx="2" presStyleCnt="3"/>
      <dgm:spPr/>
      <dgm:t>
        <a:bodyPr/>
        <a:lstStyle/>
        <a:p>
          <a:endParaRPr lang="es-CO"/>
        </a:p>
      </dgm:t>
    </dgm:pt>
    <dgm:pt modelId="{1092C5C1-E3DA-4414-8EE9-4EF9747C1466}" type="pres">
      <dgm:prSet presAssocID="{D943EB80-3D1C-4EA5-A13D-F635CB347C34}" presName="node" presStyleCnt="0"/>
      <dgm:spPr/>
    </dgm:pt>
    <dgm:pt modelId="{E05C6FFB-AB52-4DB1-8ED3-44E2E1210E4E}" type="pres">
      <dgm:prSet presAssocID="{D943EB80-3D1C-4EA5-A13D-F635CB347C34}" presName="parentNode" presStyleLbl="node1" presStyleIdx="3" presStyleCnt="4" custLinFactNeighborX="-20211" custLinFactNeighborY="-4871">
        <dgm:presLayoutVars>
          <dgm:chMax val="1"/>
          <dgm:bulletEnabled val="1"/>
        </dgm:presLayoutVars>
      </dgm:prSet>
      <dgm:spPr/>
      <dgm:t>
        <a:bodyPr/>
        <a:lstStyle/>
        <a:p>
          <a:endParaRPr lang="es-CO"/>
        </a:p>
      </dgm:t>
    </dgm:pt>
    <dgm:pt modelId="{C69AFB0F-876B-412C-9C49-B2929872B026}" type="pres">
      <dgm:prSet presAssocID="{D943EB80-3D1C-4EA5-A13D-F635CB347C34}" presName="childNode" presStyleLbl="revTx" presStyleIdx="0" presStyleCnt="1">
        <dgm:presLayoutVars>
          <dgm:bulletEnabled val="1"/>
        </dgm:presLayoutVars>
      </dgm:prSet>
      <dgm:spPr/>
      <dgm:t>
        <a:bodyPr/>
        <a:lstStyle/>
        <a:p>
          <a:endParaRPr lang="es-CO"/>
        </a:p>
      </dgm:t>
    </dgm:pt>
  </dgm:ptLst>
  <dgm:cxnLst>
    <dgm:cxn modelId="{3A166037-9A81-42C9-8D28-9478ADF59137}" type="presOf" srcId="{2109FD52-6D3D-4703-96D5-3BB4359AD2E3}" destId="{CA74F8A1-D5DB-4F4A-9ADE-8AB9494B9AD2}" srcOrd="0" destOrd="0" presId="urn:microsoft.com/office/officeart/2005/8/layout/radial2"/>
    <dgm:cxn modelId="{A49E7201-FF5A-437C-932A-825454CC6141}" srcId="{3BF33DAE-F20C-489E-B6B8-1310CA3E99DC}" destId="{E478CA61-DC38-43A3-9F00-7EF9E6A07113}" srcOrd="0" destOrd="0" parTransId="{A52C5565-8875-4420-BC90-4297F6757244}" sibTransId="{DF3A51C1-CB98-411F-9631-1D0407DADCE6}"/>
    <dgm:cxn modelId="{1EB9F4ED-1E97-417E-A47F-32FB3A156527}" type="presOf" srcId="{3BF33DAE-F20C-489E-B6B8-1310CA3E99DC}" destId="{CA44F414-5600-4E41-97CA-2A1C80453450}" srcOrd="0" destOrd="0" presId="urn:microsoft.com/office/officeart/2005/8/layout/radial2"/>
    <dgm:cxn modelId="{17C08CB1-C7A5-423F-9CE6-2B5187A2874F}" srcId="{3BF33DAE-F20C-489E-B6B8-1310CA3E99DC}" destId="{D943EB80-3D1C-4EA5-A13D-F635CB347C34}" srcOrd="2" destOrd="0" parTransId="{2109FD52-6D3D-4703-96D5-3BB4359AD2E3}" sibTransId="{859293CB-15CC-4EB8-8688-E1AC49E73515}"/>
    <dgm:cxn modelId="{6D810894-F517-42A0-A59F-BD334CD33D84}" srcId="{D943EB80-3D1C-4EA5-A13D-F635CB347C34}" destId="{E341025E-0F03-4629-B6F0-B0F648BFD2F9}" srcOrd="0" destOrd="0" parTransId="{7B02973C-E79C-486A-B36C-7161803CD76F}" sibTransId="{E8066366-226E-4F41-8A18-E1488D37CB96}"/>
    <dgm:cxn modelId="{DDF3302E-A17D-492A-86CD-5C91A20E3D47}" type="presOf" srcId="{D943EB80-3D1C-4EA5-A13D-F635CB347C34}" destId="{E05C6FFB-AB52-4DB1-8ED3-44E2E1210E4E}" srcOrd="0" destOrd="0" presId="urn:microsoft.com/office/officeart/2005/8/layout/radial2"/>
    <dgm:cxn modelId="{9A13826F-0FD0-4029-A9AB-F23E9121BC14}" type="presOf" srcId="{A52C5565-8875-4420-BC90-4297F6757244}" destId="{25D920F4-6EA6-4CCD-BA92-C9F8C1617724}" srcOrd="0" destOrd="0" presId="urn:microsoft.com/office/officeart/2005/8/layout/radial2"/>
    <dgm:cxn modelId="{7172D4F6-E174-46CA-AFEE-3EDF5229FEB0}" type="presOf" srcId="{E478CA61-DC38-43A3-9F00-7EF9E6A07113}" destId="{392D1CEB-110D-48C3-8583-66400CC9C857}" srcOrd="0" destOrd="0" presId="urn:microsoft.com/office/officeart/2005/8/layout/radial2"/>
    <dgm:cxn modelId="{6C181318-3407-450B-BCE2-98CB17477171}" type="presOf" srcId="{AF216682-9A9D-4BA0-B92C-E4097E5FCFF7}" destId="{CA35BB3F-832E-4ECC-A7D7-AAFD5A3795D1}" srcOrd="0" destOrd="0" presId="urn:microsoft.com/office/officeart/2005/8/layout/radial2"/>
    <dgm:cxn modelId="{4923D9AA-FD4E-47CC-BFFA-EE98A18D8E23}" type="presOf" srcId="{E341025E-0F03-4629-B6F0-B0F648BFD2F9}" destId="{C69AFB0F-876B-412C-9C49-B2929872B026}" srcOrd="0" destOrd="0" presId="urn:microsoft.com/office/officeart/2005/8/layout/radial2"/>
    <dgm:cxn modelId="{CB93C505-B648-4639-B5A4-97A2AD222BEE}" srcId="{3BF33DAE-F20C-489E-B6B8-1310CA3E99DC}" destId="{BE50A40D-B166-469E-9D43-C994BF507034}" srcOrd="1" destOrd="0" parTransId="{AF216682-9A9D-4BA0-B92C-E4097E5FCFF7}" sibTransId="{69E90B49-2BDC-4BA8-9785-4BD5A2C5C2CB}"/>
    <dgm:cxn modelId="{0AD1866B-A332-4160-AEC6-C95690C0761F}" type="presOf" srcId="{BE50A40D-B166-469E-9D43-C994BF507034}" destId="{B0775E93-15C5-44F7-862B-CB58E70F1605}" srcOrd="0" destOrd="0" presId="urn:microsoft.com/office/officeart/2005/8/layout/radial2"/>
    <dgm:cxn modelId="{1A9328D1-F455-4B41-8676-B9C229C671AE}" type="presParOf" srcId="{CA44F414-5600-4E41-97CA-2A1C80453450}" destId="{86756E09-CEAF-4B5C-954B-07BB611979FD}" srcOrd="0" destOrd="0" presId="urn:microsoft.com/office/officeart/2005/8/layout/radial2"/>
    <dgm:cxn modelId="{115E1C34-B28A-4A20-BFC4-51DDBA3D1090}" type="presParOf" srcId="{86756E09-CEAF-4B5C-954B-07BB611979FD}" destId="{78411259-3575-45A2-8A01-7170874C327D}" srcOrd="0" destOrd="0" presId="urn:microsoft.com/office/officeart/2005/8/layout/radial2"/>
    <dgm:cxn modelId="{61EC63F1-776D-4BF9-89D5-33703A21E975}" type="presParOf" srcId="{78411259-3575-45A2-8A01-7170874C327D}" destId="{A6EA38DB-9FEE-4C6F-8680-553648098096}" srcOrd="0" destOrd="0" presId="urn:microsoft.com/office/officeart/2005/8/layout/radial2"/>
    <dgm:cxn modelId="{92DFACB2-1D12-4F39-841E-DD8AA1D6E7AB}" type="presParOf" srcId="{78411259-3575-45A2-8A01-7170874C327D}" destId="{32BFA02A-A311-416E-AE98-BE59F4B58CB1}" srcOrd="1" destOrd="0" presId="urn:microsoft.com/office/officeart/2005/8/layout/radial2"/>
    <dgm:cxn modelId="{CF30BA9E-D2D2-4776-9467-6AE115F415A2}" type="presParOf" srcId="{86756E09-CEAF-4B5C-954B-07BB611979FD}" destId="{25D920F4-6EA6-4CCD-BA92-C9F8C1617724}" srcOrd="1" destOrd="0" presId="urn:microsoft.com/office/officeart/2005/8/layout/radial2"/>
    <dgm:cxn modelId="{5A17D83B-9870-489E-B688-1E81E09B2624}" type="presParOf" srcId="{86756E09-CEAF-4B5C-954B-07BB611979FD}" destId="{32832DB7-DAE2-4022-8808-BADB260ED9A2}" srcOrd="2" destOrd="0" presId="urn:microsoft.com/office/officeart/2005/8/layout/radial2"/>
    <dgm:cxn modelId="{B1B0007C-C599-4032-9C1D-59EEEB74F505}" type="presParOf" srcId="{32832DB7-DAE2-4022-8808-BADB260ED9A2}" destId="{392D1CEB-110D-48C3-8583-66400CC9C857}" srcOrd="0" destOrd="0" presId="urn:microsoft.com/office/officeart/2005/8/layout/radial2"/>
    <dgm:cxn modelId="{29750677-CB55-4AEE-8B03-150B4842654B}" type="presParOf" srcId="{32832DB7-DAE2-4022-8808-BADB260ED9A2}" destId="{180ED20F-0404-42A0-BD3F-C760BF602FFB}" srcOrd="1" destOrd="0" presId="urn:microsoft.com/office/officeart/2005/8/layout/radial2"/>
    <dgm:cxn modelId="{875F3AF6-3C88-46F9-B01B-682D4283FFFD}" type="presParOf" srcId="{86756E09-CEAF-4B5C-954B-07BB611979FD}" destId="{CA35BB3F-832E-4ECC-A7D7-AAFD5A3795D1}" srcOrd="3" destOrd="0" presId="urn:microsoft.com/office/officeart/2005/8/layout/radial2"/>
    <dgm:cxn modelId="{18B0AE90-C952-43D9-8E1D-16FF9DCC2BF9}" type="presParOf" srcId="{86756E09-CEAF-4B5C-954B-07BB611979FD}" destId="{F952AB3C-2279-426F-B390-8688413ED31F}" srcOrd="4" destOrd="0" presId="urn:microsoft.com/office/officeart/2005/8/layout/radial2"/>
    <dgm:cxn modelId="{FCD1EA30-1081-400E-84DC-9CAE54FA4EA2}" type="presParOf" srcId="{F952AB3C-2279-426F-B390-8688413ED31F}" destId="{B0775E93-15C5-44F7-862B-CB58E70F1605}" srcOrd="0" destOrd="0" presId="urn:microsoft.com/office/officeart/2005/8/layout/radial2"/>
    <dgm:cxn modelId="{F421C8AA-49A6-4D6C-98C1-6807F1E61A07}" type="presParOf" srcId="{F952AB3C-2279-426F-B390-8688413ED31F}" destId="{0B7C04DD-37D3-4A58-9BAB-C81F5070ACA3}" srcOrd="1" destOrd="0" presId="urn:microsoft.com/office/officeart/2005/8/layout/radial2"/>
    <dgm:cxn modelId="{77F72AC9-8414-438F-9C09-7F043E40AA53}" type="presParOf" srcId="{86756E09-CEAF-4B5C-954B-07BB611979FD}" destId="{CA74F8A1-D5DB-4F4A-9ADE-8AB9494B9AD2}" srcOrd="5" destOrd="0" presId="urn:microsoft.com/office/officeart/2005/8/layout/radial2"/>
    <dgm:cxn modelId="{7E244D96-D395-492F-9D23-002ABC4743D5}" type="presParOf" srcId="{86756E09-CEAF-4B5C-954B-07BB611979FD}" destId="{1092C5C1-E3DA-4414-8EE9-4EF9747C1466}" srcOrd="6" destOrd="0" presId="urn:microsoft.com/office/officeart/2005/8/layout/radial2"/>
    <dgm:cxn modelId="{9157CE7D-B94C-41DF-8BD1-D84864A484DE}" type="presParOf" srcId="{1092C5C1-E3DA-4414-8EE9-4EF9747C1466}" destId="{E05C6FFB-AB52-4DB1-8ED3-44E2E1210E4E}" srcOrd="0" destOrd="0" presId="urn:microsoft.com/office/officeart/2005/8/layout/radial2"/>
    <dgm:cxn modelId="{707225C3-9CD1-4648-AAC9-850E39F89E47}" type="presParOf" srcId="{1092C5C1-E3DA-4414-8EE9-4EF9747C1466}" destId="{C69AFB0F-876B-412C-9C49-B2929872B026}" srcOrd="1" destOrd="0" presId="urn:microsoft.com/office/officeart/2005/8/layout/radial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30978-2915-45E5-9A3D-7A3762533AF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CO"/>
        </a:p>
      </dgm:t>
    </dgm:pt>
    <dgm:pt modelId="{19D21391-80C1-47B9-AA01-F2ABF58EDB56}">
      <dgm:prSet phldrT="[Texto]" custT="1"/>
      <dgm:spPr>
        <a:solidFill>
          <a:srgbClr val="FF0000"/>
        </a:solidFill>
      </dgm:spPr>
      <dgm:t>
        <a:bodyPr/>
        <a:lstStyle/>
        <a:p>
          <a:r>
            <a:rPr lang="es-CO" sz="2200" b="0" dirty="0" err="1" smtClean="0">
              <a:solidFill>
                <a:schemeClr val="tx2"/>
              </a:solidFill>
              <a:latin typeface="Monotype Corsiva" pitchFamily="66" charset="0"/>
            </a:rPr>
            <a:t>Heisenberg</a:t>
          </a:r>
          <a:r>
            <a:rPr lang="es-CO" sz="2200" b="0" dirty="0" smtClean="0">
              <a:solidFill>
                <a:schemeClr val="tx2"/>
              </a:solidFill>
              <a:latin typeface="Monotype Corsiva" pitchFamily="66" charset="0"/>
            </a:rPr>
            <a:t> </a:t>
          </a:r>
          <a:r>
            <a:rPr lang="es-CO" sz="2200" b="0" dirty="0" err="1" smtClean="0">
              <a:solidFill>
                <a:schemeClr val="tx2"/>
              </a:solidFill>
              <a:latin typeface="Monotype Corsiva" pitchFamily="66" charset="0"/>
            </a:rPr>
            <a:t>Chain</a:t>
          </a:r>
          <a:r>
            <a:rPr lang="es-CO" sz="2200" b="0" dirty="0" smtClean="0">
              <a:solidFill>
                <a:schemeClr val="tx2"/>
              </a:solidFill>
              <a:latin typeface="Monotype Corsiva" pitchFamily="66" charset="0"/>
            </a:rPr>
            <a:t> </a:t>
          </a:r>
        </a:p>
        <a:p>
          <a:r>
            <a:rPr lang="es-CO" sz="2200" b="0" dirty="0" smtClean="0">
              <a:solidFill>
                <a:schemeClr val="tx2"/>
              </a:solidFill>
              <a:latin typeface="Monotype Corsiva" pitchFamily="66" charset="0"/>
            </a:rPr>
            <a:t>S=1</a:t>
          </a:r>
          <a:endParaRPr lang="es-CO" sz="2200" b="0" dirty="0">
            <a:solidFill>
              <a:schemeClr val="tx2"/>
            </a:solidFill>
            <a:latin typeface="Monotype Corsiva" pitchFamily="66" charset="0"/>
          </a:endParaRPr>
        </a:p>
      </dgm:t>
    </dgm:pt>
    <dgm:pt modelId="{1273AC6B-4EF5-4D24-AC81-019A66A3E4D6}" type="parTrans" cxnId="{EB08FDBA-33C1-4160-8182-AD35DACDB534}">
      <dgm:prSet/>
      <dgm:spPr/>
      <dgm:t>
        <a:bodyPr/>
        <a:lstStyle/>
        <a:p>
          <a:endParaRPr lang="es-CO"/>
        </a:p>
      </dgm:t>
    </dgm:pt>
    <dgm:pt modelId="{DCAE8EFF-4ACB-4C89-9F70-BB219F4896A6}" type="sibTrans" cxnId="{EB08FDBA-33C1-4160-8182-AD35DACDB534}">
      <dgm:prSet/>
      <dgm:spPr/>
      <dgm:t>
        <a:bodyPr/>
        <a:lstStyle/>
        <a:p>
          <a:endParaRPr lang="es-CO"/>
        </a:p>
      </dgm:t>
    </dgm:pt>
    <dgm:pt modelId="{6A1B59BC-818B-4026-8AB2-CC7EF8D8919E}">
      <dgm:prSet phldrT="[Texto]" custT="1"/>
      <dgm:spPr>
        <a:solidFill>
          <a:srgbClr val="FFFF00">
            <a:alpha val="90000"/>
          </a:srgbClr>
        </a:solidFill>
        <a:ln>
          <a:solidFill>
            <a:srgbClr val="FFFFFF"/>
          </a:solidFill>
        </a:ln>
      </dgm:spPr>
      <dgm:t>
        <a:bodyPr/>
        <a:lstStyle/>
        <a:p>
          <a:pPr algn="ctr"/>
          <a:r>
            <a:rPr lang="es-CO" sz="2200" dirty="0" smtClean="0">
              <a:solidFill>
                <a:schemeClr val="tx2"/>
              </a:solidFill>
              <a:latin typeface="Monotype Corsiva" pitchFamily="66" charset="0"/>
            </a:rPr>
            <a:t>Spin Gap</a:t>
          </a:r>
          <a:endParaRPr lang="es-CO" sz="2200" dirty="0">
            <a:solidFill>
              <a:schemeClr val="tx2"/>
            </a:solidFill>
            <a:latin typeface="Monotype Corsiva" pitchFamily="66" charset="0"/>
          </a:endParaRPr>
        </a:p>
      </dgm:t>
    </dgm:pt>
    <dgm:pt modelId="{24472AED-B06A-4AB7-B24D-2243FA1A55CB}" type="parTrans" cxnId="{F687421A-27EC-4C0B-8767-26933A92DC19}">
      <dgm:prSet/>
      <dgm:spPr/>
      <dgm:t>
        <a:bodyPr/>
        <a:lstStyle/>
        <a:p>
          <a:endParaRPr lang="es-CO"/>
        </a:p>
      </dgm:t>
    </dgm:pt>
    <dgm:pt modelId="{E4CCA19D-ABA0-4993-A42F-A00799FCD227}" type="sibTrans" cxnId="{F687421A-27EC-4C0B-8767-26933A92DC19}">
      <dgm:prSet/>
      <dgm:spPr/>
      <dgm:t>
        <a:bodyPr/>
        <a:lstStyle/>
        <a:p>
          <a:endParaRPr lang="es-CO"/>
        </a:p>
      </dgm:t>
    </dgm:pt>
    <dgm:pt modelId="{8D366158-A98B-4347-AC17-7603854415FA}">
      <dgm:prSet phldrT="[Texto]" custT="1"/>
      <dgm:spPr>
        <a:solidFill>
          <a:srgbClr val="FFFF00">
            <a:alpha val="90000"/>
          </a:srgbClr>
        </a:solidFill>
        <a:ln>
          <a:solidFill>
            <a:srgbClr val="FFFFFF"/>
          </a:solidFill>
        </a:ln>
      </dgm:spPr>
      <dgm:t>
        <a:bodyPr/>
        <a:lstStyle/>
        <a:p>
          <a:pPr algn="ctr"/>
          <a:r>
            <a:rPr lang="es-CO" sz="2200" dirty="0" err="1" smtClean="0">
              <a:solidFill>
                <a:schemeClr val="tx2"/>
              </a:solidFill>
              <a:latin typeface="Monotype Corsiva" pitchFamily="66" charset="0"/>
            </a:rPr>
            <a:t>Correlation</a:t>
          </a:r>
          <a:r>
            <a:rPr lang="es-CO" sz="2200" dirty="0" smtClean="0">
              <a:solidFill>
                <a:schemeClr val="tx2"/>
              </a:solidFill>
              <a:latin typeface="Monotype Corsiva" pitchFamily="66" charset="0"/>
            </a:rPr>
            <a:t> </a:t>
          </a:r>
        </a:p>
        <a:p>
          <a:pPr algn="ctr"/>
          <a:r>
            <a:rPr lang="es-CO" sz="2200" dirty="0" err="1" smtClean="0">
              <a:solidFill>
                <a:schemeClr val="tx2"/>
              </a:solidFill>
              <a:latin typeface="Monotype Corsiva" pitchFamily="66" charset="0"/>
            </a:rPr>
            <a:t>Functions</a:t>
          </a:r>
          <a:endParaRPr lang="es-CO" sz="2200" dirty="0">
            <a:solidFill>
              <a:schemeClr val="tx2"/>
            </a:solidFill>
            <a:latin typeface="Monotype Corsiva" pitchFamily="66" charset="0"/>
          </a:endParaRPr>
        </a:p>
      </dgm:t>
    </dgm:pt>
    <dgm:pt modelId="{E9A0E796-2700-48D9-9914-21DE83807313}" type="parTrans" cxnId="{F932ACB3-CBF5-475D-AEAD-26770CA2D292}">
      <dgm:prSet/>
      <dgm:spPr/>
      <dgm:t>
        <a:bodyPr/>
        <a:lstStyle/>
        <a:p>
          <a:endParaRPr lang="es-CO"/>
        </a:p>
      </dgm:t>
    </dgm:pt>
    <dgm:pt modelId="{0BD0136B-7A06-4177-8E47-8A9C45AEB68E}" type="sibTrans" cxnId="{F932ACB3-CBF5-475D-AEAD-26770CA2D292}">
      <dgm:prSet/>
      <dgm:spPr/>
      <dgm:t>
        <a:bodyPr/>
        <a:lstStyle/>
        <a:p>
          <a:endParaRPr lang="es-CO"/>
        </a:p>
      </dgm:t>
    </dgm:pt>
    <dgm:pt modelId="{D97C403B-7DE5-4DC0-B66C-FED12E1C59A4}">
      <dgm:prSet phldrT="[Texto]" custT="1"/>
      <dgm:spPr>
        <a:solidFill>
          <a:schemeClr val="bg1">
            <a:lumMod val="75000"/>
          </a:schemeClr>
        </a:solidFill>
      </dgm:spPr>
      <dgm:t>
        <a:bodyPr/>
        <a:lstStyle/>
        <a:p>
          <a:r>
            <a:rPr lang="en-US" sz="2200" noProof="0" dirty="0" smtClean="0">
              <a:latin typeface="Monotype Corsiva" pitchFamily="66" charset="0"/>
            </a:rPr>
            <a:t>Anisotropic Chain</a:t>
          </a:r>
        </a:p>
        <a:p>
          <a:r>
            <a:rPr lang="en-US" sz="2200" noProof="0" dirty="0" smtClean="0">
              <a:latin typeface="Monotype Corsiva" pitchFamily="66" charset="0"/>
            </a:rPr>
            <a:t> S=1</a:t>
          </a:r>
          <a:endParaRPr lang="en-US" sz="2200" noProof="0" dirty="0">
            <a:latin typeface="Monotype Corsiva" pitchFamily="66" charset="0"/>
          </a:endParaRPr>
        </a:p>
      </dgm:t>
    </dgm:pt>
    <dgm:pt modelId="{21911F25-3B86-45E4-B4D6-EC4F5D3A7496}" type="parTrans" cxnId="{B58094C0-30DD-4308-B525-E4E1240DF069}">
      <dgm:prSet/>
      <dgm:spPr/>
      <dgm:t>
        <a:bodyPr/>
        <a:lstStyle/>
        <a:p>
          <a:endParaRPr lang="es-CO"/>
        </a:p>
      </dgm:t>
    </dgm:pt>
    <dgm:pt modelId="{7447C57B-E931-40DB-A7BE-5F9466D37002}" type="sibTrans" cxnId="{B58094C0-30DD-4308-B525-E4E1240DF069}">
      <dgm:prSet/>
      <dgm:spPr/>
      <dgm:t>
        <a:bodyPr/>
        <a:lstStyle/>
        <a:p>
          <a:endParaRPr lang="es-CO"/>
        </a:p>
      </dgm:t>
    </dgm:pt>
    <dgm:pt modelId="{A1571842-2DDB-4783-9CB8-B8B80E52CC03}">
      <dgm:prSet phldrT="[Texto]" custT="1"/>
      <dgm:spPr>
        <a:ln>
          <a:solidFill>
            <a:srgbClr val="FFFFFF"/>
          </a:solidFill>
        </a:ln>
      </dgm:spPr>
      <dgm:t>
        <a:bodyPr/>
        <a:lstStyle/>
        <a:p>
          <a:r>
            <a:rPr lang="en-US" sz="2000" noProof="0" dirty="0" smtClean="0">
              <a:solidFill>
                <a:schemeClr val="tx2"/>
              </a:solidFill>
              <a:latin typeface="Monotype Corsiva" pitchFamily="66" charset="0"/>
            </a:rPr>
            <a:t>Systems</a:t>
          </a:r>
          <a:r>
            <a:rPr lang="es-CO" sz="2000" dirty="0" smtClean="0">
              <a:solidFill>
                <a:schemeClr val="tx2"/>
              </a:solidFill>
              <a:latin typeface="Monotype Corsiva" pitchFamily="66" charset="0"/>
            </a:rPr>
            <a:t> </a:t>
          </a:r>
        </a:p>
        <a:p>
          <a:r>
            <a:rPr lang="es-CO" sz="2000" dirty="0" smtClean="0">
              <a:solidFill>
                <a:schemeClr val="tx2"/>
              </a:solidFill>
              <a:latin typeface="Monotype Corsiva" pitchFamily="66" charset="0"/>
            </a:rPr>
            <a:t>S = 1/2</a:t>
          </a:r>
          <a:endParaRPr lang="es-CO" sz="2000" dirty="0">
            <a:solidFill>
              <a:schemeClr val="tx2"/>
            </a:solidFill>
            <a:latin typeface="Monotype Corsiva" pitchFamily="66" charset="0"/>
          </a:endParaRPr>
        </a:p>
      </dgm:t>
    </dgm:pt>
    <dgm:pt modelId="{7741DE8C-D9D6-4C4D-B97A-20F5E164D1C6}" type="parTrans" cxnId="{FE68B79C-6C31-4F22-8BE0-A81702AEE40D}">
      <dgm:prSet/>
      <dgm:spPr/>
      <dgm:t>
        <a:bodyPr/>
        <a:lstStyle/>
        <a:p>
          <a:endParaRPr lang="es-CO"/>
        </a:p>
      </dgm:t>
    </dgm:pt>
    <dgm:pt modelId="{12AEF698-8C12-4CCC-91B4-8AE50370C768}" type="sibTrans" cxnId="{FE68B79C-6C31-4F22-8BE0-A81702AEE40D}">
      <dgm:prSet/>
      <dgm:spPr/>
      <dgm:t>
        <a:bodyPr/>
        <a:lstStyle/>
        <a:p>
          <a:endParaRPr lang="es-CO"/>
        </a:p>
      </dgm:t>
    </dgm:pt>
    <dgm:pt modelId="{2C91BF86-FB90-4096-84B6-E1EA72F03FA9}">
      <dgm:prSet phldrT="[Texto]" custT="1"/>
      <dgm:spPr>
        <a:ln>
          <a:solidFill>
            <a:srgbClr val="FFFFFF"/>
          </a:solidFill>
        </a:ln>
      </dgm:spPr>
      <dgm:t>
        <a:bodyPr/>
        <a:lstStyle/>
        <a:p>
          <a:r>
            <a:rPr lang="es-CO" sz="2200" dirty="0" smtClean="0">
              <a:solidFill>
                <a:schemeClr val="tx2"/>
              </a:solidFill>
              <a:latin typeface="Monotype Corsiva" pitchFamily="66" charset="0"/>
            </a:rPr>
            <a:t>1D Hubbard </a:t>
          </a:r>
        </a:p>
        <a:p>
          <a:r>
            <a:rPr lang="es-CO" sz="2200" dirty="0" smtClean="0">
              <a:solidFill>
                <a:schemeClr val="tx2"/>
              </a:solidFill>
              <a:latin typeface="Monotype Corsiva" pitchFamily="66" charset="0"/>
            </a:rPr>
            <a:t>and </a:t>
          </a:r>
        </a:p>
        <a:p>
          <a:r>
            <a:rPr lang="es-CO" sz="2200" dirty="0" smtClean="0">
              <a:solidFill>
                <a:schemeClr val="tx2"/>
              </a:solidFill>
              <a:latin typeface="Monotype Corsiva" pitchFamily="66" charset="0"/>
            </a:rPr>
            <a:t>T-J </a:t>
          </a:r>
          <a:r>
            <a:rPr lang="es-CO" sz="2200" dirty="0" err="1" smtClean="0">
              <a:solidFill>
                <a:schemeClr val="tx2"/>
              </a:solidFill>
              <a:latin typeface="Monotype Corsiva" pitchFamily="66" charset="0"/>
            </a:rPr>
            <a:t>models</a:t>
          </a:r>
          <a:endParaRPr lang="es-CO" sz="2200" dirty="0">
            <a:solidFill>
              <a:schemeClr val="tx2"/>
            </a:solidFill>
            <a:latin typeface="Monotype Corsiva" pitchFamily="66" charset="0"/>
          </a:endParaRPr>
        </a:p>
      </dgm:t>
    </dgm:pt>
    <dgm:pt modelId="{40AE7684-AD58-456C-8A0E-6AA8B0E8DA37}" type="parTrans" cxnId="{60CB1478-90CD-4236-9669-FDF1A11DF8DB}">
      <dgm:prSet/>
      <dgm:spPr/>
      <dgm:t>
        <a:bodyPr/>
        <a:lstStyle/>
        <a:p>
          <a:endParaRPr lang="es-CO"/>
        </a:p>
      </dgm:t>
    </dgm:pt>
    <dgm:pt modelId="{52059152-CCF8-4830-9DD0-97165B40B1C2}" type="sibTrans" cxnId="{60CB1478-90CD-4236-9669-FDF1A11DF8DB}">
      <dgm:prSet/>
      <dgm:spPr/>
      <dgm:t>
        <a:bodyPr/>
        <a:lstStyle/>
        <a:p>
          <a:endParaRPr lang="es-CO"/>
        </a:p>
      </dgm:t>
    </dgm:pt>
    <dgm:pt modelId="{E42E3ED0-0BBB-4D0B-979B-869B5A3AD898}" type="pres">
      <dgm:prSet presAssocID="{76830978-2915-45E5-9A3D-7A3762533AF8}" presName="diagram" presStyleCnt="0">
        <dgm:presLayoutVars>
          <dgm:chPref val="1"/>
          <dgm:dir/>
          <dgm:animOne val="branch"/>
          <dgm:animLvl val="lvl"/>
          <dgm:resizeHandles/>
        </dgm:presLayoutVars>
      </dgm:prSet>
      <dgm:spPr/>
      <dgm:t>
        <a:bodyPr/>
        <a:lstStyle/>
        <a:p>
          <a:endParaRPr lang="es-CO"/>
        </a:p>
      </dgm:t>
    </dgm:pt>
    <dgm:pt modelId="{4E66605E-7F46-4275-8146-B0A5C75B214A}" type="pres">
      <dgm:prSet presAssocID="{19D21391-80C1-47B9-AA01-F2ABF58EDB56}" presName="root" presStyleCnt="0"/>
      <dgm:spPr/>
    </dgm:pt>
    <dgm:pt modelId="{FC90719F-10AC-414F-815A-B7C31AA67939}" type="pres">
      <dgm:prSet presAssocID="{19D21391-80C1-47B9-AA01-F2ABF58EDB56}" presName="rootComposite" presStyleCnt="0"/>
      <dgm:spPr/>
    </dgm:pt>
    <dgm:pt modelId="{05D698CB-605C-4502-B627-84B380264CC6}" type="pres">
      <dgm:prSet presAssocID="{19D21391-80C1-47B9-AA01-F2ABF58EDB56}" presName="rootText" presStyleLbl="node1" presStyleIdx="0" presStyleCnt="2"/>
      <dgm:spPr/>
      <dgm:t>
        <a:bodyPr/>
        <a:lstStyle/>
        <a:p>
          <a:endParaRPr lang="es-CO"/>
        </a:p>
      </dgm:t>
    </dgm:pt>
    <dgm:pt modelId="{6BC18068-3323-4F17-97B0-D5DB814B3100}" type="pres">
      <dgm:prSet presAssocID="{19D21391-80C1-47B9-AA01-F2ABF58EDB56}" presName="rootConnector" presStyleLbl="node1" presStyleIdx="0" presStyleCnt="2"/>
      <dgm:spPr/>
      <dgm:t>
        <a:bodyPr/>
        <a:lstStyle/>
        <a:p>
          <a:endParaRPr lang="es-CO"/>
        </a:p>
      </dgm:t>
    </dgm:pt>
    <dgm:pt modelId="{C94DDE27-DBE7-4F37-BD73-180A195B53D6}" type="pres">
      <dgm:prSet presAssocID="{19D21391-80C1-47B9-AA01-F2ABF58EDB56}" presName="childShape" presStyleCnt="0"/>
      <dgm:spPr/>
    </dgm:pt>
    <dgm:pt modelId="{4C240AD1-6D50-4D58-B774-17405563BFB2}" type="pres">
      <dgm:prSet presAssocID="{24472AED-B06A-4AB7-B24D-2243FA1A55CB}" presName="Name13" presStyleLbl="parChTrans1D2" presStyleIdx="0" presStyleCnt="4"/>
      <dgm:spPr/>
      <dgm:t>
        <a:bodyPr/>
        <a:lstStyle/>
        <a:p>
          <a:endParaRPr lang="es-CO"/>
        </a:p>
      </dgm:t>
    </dgm:pt>
    <dgm:pt modelId="{829F10D5-C38F-454D-8B8E-F13FEF096CCC}" type="pres">
      <dgm:prSet presAssocID="{6A1B59BC-818B-4026-8AB2-CC7EF8D8919E}" presName="childText" presStyleLbl="bgAcc1" presStyleIdx="0" presStyleCnt="4">
        <dgm:presLayoutVars>
          <dgm:bulletEnabled val="1"/>
        </dgm:presLayoutVars>
      </dgm:prSet>
      <dgm:spPr/>
      <dgm:t>
        <a:bodyPr/>
        <a:lstStyle/>
        <a:p>
          <a:endParaRPr lang="es-CO"/>
        </a:p>
      </dgm:t>
    </dgm:pt>
    <dgm:pt modelId="{FACE0EDF-3793-4203-8B7C-57A1DC7FE09F}" type="pres">
      <dgm:prSet presAssocID="{E9A0E796-2700-48D9-9914-21DE83807313}" presName="Name13" presStyleLbl="parChTrans1D2" presStyleIdx="1" presStyleCnt="4"/>
      <dgm:spPr/>
      <dgm:t>
        <a:bodyPr/>
        <a:lstStyle/>
        <a:p>
          <a:endParaRPr lang="es-CO"/>
        </a:p>
      </dgm:t>
    </dgm:pt>
    <dgm:pt modelId="{FA89E4FB-2C16-4042-A8ED-B1EE5FE095E8}" type="pres">
      <dgm:prSet presAssocID="{8D366158-A98B-4347-AC17-7603854415FA}" presName="childText" presStyleLbl="bgAcc1" presStyleIdx="1" presStyleCnt="4">
        <dgm:presLayoutVars>
          <dgm:bulletEnabled val="1"/>
        </dgm:presLayoutVars>
      </dgm:prSet>
      <dgm:spPr/>
      <dgm:t>
        <a:bodyPr/>
        <a:lstStyle/>
        <a:p>
          <a:endParaRPr lang="es-CO"/>
        </a:p>
      </dgm:t>
    </dgm:pt>
    <dgm:pt modelId="{CC25389A-8D3C-4DB6-BA6B-F3ADE7A65EE3}" type="pres">
      <dgm:prSet presAssocID="{D97C403B-7DE5-4DC0-B66C-FED12E1C59A4}" presName="root" presStyleCnt="0"/>
      <dgm:spPr/>
    </dgm:pt>
    <dgm:pt modelId="{DADEE238-4185-4BB6-9BAE-064A9897A338}" type="pres">
      <dgm:prSet presAssocID="{D97C403B-7DE5-4DC0-B66C-FED12E1C59A4}" presName="rootComposite" presStyleCnt="0"/>
      <dgm:spPr/>
    </dgm:pt>
    <dgm:pt modelId="{8BBA1E56-4AAD-4505-ACCF-B95CBC1032F0}" type="pres">
      <dgm:prSet presAssocID="{D97C403B-7DE5-4DC0-B66C-FED12E1C59A4}" presName="rootText" presStyleLbl="node1" presStyleIdx="1" presStyleCnt="2"/>
      <dgm:spPr/>
      <dgm:t>
        <a:bodyPr/>
        <a:lstStyle/>
        <a:p>
          <a:endParaRPr lang="es-CO"/>
        </a:p>
      </dgm:t>
    </dgm:pt>
    <dgm:pt modelId="{2A7B06E5-DF27-452D-9A1E-7FA128321BE7}" type="pres">
      <dgm:prSet presAssocID="{D97C403B-7DE5-4DC0-B66C-FED12E1C59A4}" presName="rootConnector" presStyleLbl="node1" presStyleIdx="1" presStyleCnt="2"/>
      <dgm:spPr/>
      <dgm:t>
        <a:bodyPr/>
        <a:lstStyle/>
        <a:p>
          <a:endParaRPr lang="es-CO"/>
        </a:p>
      </dgm:t>
    </dgm:pt>
    <dgm:pt modelId="{9C1AB97E-72C0-48AD-ABE6-3A433F4F1BE3}" type="pres">
      <dgm:prSet presAssocID="{D97C403B-7DE5-4DC0-B66C-FED12E1C59A4}" presName="childShape" presStyleCnt="0"/>
      <dgm:spPr/>
    </dgm:pt>
    <dgm:pt modelId="{CE7A1F30-6ECD-499A-8CE0-4D56FFAA76FF}" type="pres">
      <dgm:prSet presAssocID="{7741DE8C-D9D6-4C4D-B97A-20F5E164D1C6}" presName="Name13" presStyleLbl="parChTrans1D2" presStyleIdx="2" presStyleCnt="4"/>
      <dgm:spPr/>
      <dgm:t>
        <a:bodyPr/>
        <a:lstStyle/>
        <a:p>
          <a:endParaRPr lang="es-CO"/>
        </a:p>
      </dgm:t>
    </dgm:pt>
    <dgm:pt modelId="{28E4AB84-3C2E-40D7-80CC-0942CC844870}" type="pres">
      <dgm:prSet presAssocID="{A1571842-2DDB-4783-9CB8-B8B80E52CC03}" presName="childText" presStyleLbl="bgAcc1" presStyleIdx="2" presStyleCnt="4">
        <dgm:presLayoutVars>
          <dgm:bulletEnabled val="1"/>
        </dgm:presLayoutVars>
      </dgm:prSet>
      <dgm:spPr/>
      <dgm:t>
        <a:bodyPr/>
        <a:lstStyle/>
        <a:p>
          <a:endParaRPr lang="es-CO"/>
        </a:p>
      </dgm:t>
    </dgm:pt>
    <dgm:pt modelId="{8F91378D-1990-490C-923D-E796F36B9ADC}" type="pres">
      <dgm:prSet presAssocID="{40AE7684-AD58-456C-8A0E-6AA8B0E8DA37}" presName="Name13" presStyleLbl="parChTrans1D2" presStyleIdx="3" presStyleCnt="4"/>
      <dgm:spPr/>
      <dgm:t>
        <a:bodyPr/>
        <a:lstStyle/>
        <a:p>
          <a:endParaRPr lang="es-CO"/>
        </a:p>
      </dgm:t>
    </dgm:pt>
    <dgm:pt modelId="{287E9D6E-6BCA-41D8-BB36-D27B8C9E3EAF}" type="pres">
      <dgm:prSet presAssocID="{2C91BF86-FB90-4096-84B6-E1EA72F03FA9}" presName="childText" presStyleLbl="bgAcc1" presStyleIdx="3" presStyleCnt="4">
        <dgm:presLayoutVars>
          <dgm:bulletEnabled val="1"/>
        </dgm:presLayoutVars>
      </dgm:prSet>
      <dgm:spPr/>
      <dgm:t>
        <a:bodyPr/>
        <a:lstStyle/>
        <a:p>
          <a:endParaRPr lang="es-CO"/>
        </a:p>
      </dgm:t>
    </dgm:pt>
  </dgm:ptLst>
  <dgm:cxnLst>
    <dgm:cxn modelId="{F687421A-27EC-4C0B-8767-26933A92DC19}" srcId="{19D21391-80C1-47B9-AA01-F2ABF58EDB56}" destId="{6A1B59BC-818B-4026-8AB2-CC7EF8D8919E}" srcOrd="0" destOrd="0" parTransId="{24472AED-B06A-4AB7-B24D-2243FA1A55CB}" sibTransId="{E4CCA19D-ABA0-4993-A42F-A00799FCD227}"/>
    <dgm:cxn modelId="{6FFEFCEA-E77A-41F0-B1DC-BE5FC53AF93D}" type="presOf" srcId="{7741DE8C-D9D6-4C4D-B97A-20F5E164D1C6}" destId="{CE7A1F30-6ECD-499A-8CE0-4D56FFAA76FF}" srcOrd="0" destOrd="0" presId="urn:microsoft.com/office/officeart/2005/8/layout/hierarchy3"/>
    <dgm:cxn modelId="{B077DDB1-CF9F-49C6-8C22-F9BC6E5CFA80}" type="presOf" srcId="{6A1B59BC-818B-4026-8AB2-CC7EF8D8919E}" destId="{829F10D5-C38F-454D-8B8E-F13FEF096CCC}" srcOrd="0" destOrd="0" presId="urn:microsoft.com/office/officeart/2005/8/layout/hierarchy3"/>
    <dgm:cxn modelId="{0B94EFE6-CA38-4E34-B3AC-853CFDDEC224}" type="presOf" srcId="{40AE7684-AD58-456C-8A0E-6AA8B0E8DA37}" destId="{8F91378D-1990-490C-923D-E796F36B9ADC}" srcOrd="0" destOrd="0" presId="urn:microsoft.com/office/officeart/2005/8/layout/hierarchy3"/>
    <dgm:cxn modelId="{FE68B79C-6C31-4F22-8BE0-A81702AEE40D}" srcId="{D97C403B-7DE5-4DC0-B66C-FED12E1C59A4}" destId="{A1571842-2DDB-4783-9CB8-B8B80E52CC03}" srcOrd="0" destOrd="0" parTransId="{7741DE8C-D9D6-4C4D-B97A-20F5E164D1C6}" sibTransId="{12AEF698-8C12-4CCC-91B4-8AE50370C768}"/>
    <dgm:cxn modelId="{26406C7A-84C3-419F-9D09-3D0E346674E2}" type="presOf" srcId="{8D366158-A98B-4347-AC17-7603854415FA}" destId="{FA89E4FB-2C16-4042-A8ED-B1EE5FE095E8}" srcOrd="0" destOrd="0" presId="urn:microsoft.com/office/officeart/2005/8/layout/hierarchy3"/>
    <dgm:cxn modelId="{82F0A8AC-799F-4F0B-AF70-C5383D147635}" type="presOf" srcId="{24472AED-B06A-4AB7-B24D-2243FA1A55CB}" destId="{4C240AD1-6D50-4D58-B774-17405563BFB2}" srcOrd="0" destOrd="0" presId="urn:microsoft.com/office/officeart/2005/8/layout/hierarchy3"/>
    <dgm:cxn modelId="{60CB1478-90CD-4236-9669-FDF1A11DF8DB}" srcId="{D97C403B-7DE5-4DC0-B66C-FED12E1C59A4}" destId="{2C91BF86-FB90-4096-84B6-E1EA72F03FA9}" srcOrd="1" destOrd="0" parTransId="{40AE7684-AD58-456C-8A0E-6AA8B0E8DA37}" sibTransId="{52059152-CCF8-4830-9DD0-97165B40B1C2}"/>
    <dgm:cxn modelId="{D7CC3CDA-A45C-4CBD-B6E7-774DC196056B}" type="presOf" srcId="{D97C403B-7DE5-4DC0-B66C-FED12E1C59A4}" destId="{8BBA1E56-4AAD-4505-ACCF-B95CBC1032F0}" srcOrd="0" destOrd="0" presId="urn:microsoft.com/office/officeart/2005/8/layout/hierarchy3"/>
    <dgm:cxn modelId="{F932ACB3-CBF5-475D-AEAD-26770CA2D292}" srcId="{19D21391-80C1-47B9-AA01-F2ABF58EDB56}" destId="{8D366158-A98B-4347-AC17-7603854415FA}" srcOrd="1" destOrd="0" parTransId="{E9A0E796-2700-48D9-9914-21DE83807313}" sibTransId="{0BD0136B-7A06-4177-8E47-8A9C45AEB68E}"/>
    <dgm:cxn modelId="{EB08FDBA-33C1-4160-8182-AD35DACDB534}" srcId="{76830978-2915-45E5-9A3D-7A3762533AF8}" destId="{19D21391-80C1-47B9-AA01-F2ABF58EDB56}" srcOrd="0" destOrd="0" parTransId="{1273AC6B-4EF5-4D24-AC81-019A66A3E4D6}" sibTransId="{DCAE8EFF-4ACB-4C89-9F70-BB219F4896A6}"/>
    <dgm:cxn modelId="{29CE6044-76D0-4B7D-9D0F-087FCC591A25}" type="presOf" srcId="{A1571842-2DDB-4783-9CB8-B8B80E52CC03}" destId="{28E4AB84-3C2E-40D7-80CC-0942CC844870}" srcOrd="0" destOrd="0" presId="urn:microsoft.com/office/officeart/2005/8/layout/hierarchy3"/>
    <dgm:cxn modelId="{03628C07-4887-4CB1-968E-A90C09F527A4}" type="presOf" srcId="{E9A0E796-2700-48D9-9914-21DE83807313}" destId="{FACE0EDF-3793-4203-8B7C-57A1DC7FE09F}" srcOrd="0" destOrd="0" presId="urn:microsoft.com/office/officeart/2005/8/layout/hierarchy3"/>
    <dgm:cxn modelId="{B58094C0-30DD-4308-B525-E4E1240DF069}" srcId="{76830978-2915-45E5-9A3D-7A3762533AF8}" destId="{D97C403B-7DE5-4DC0-B66C-FED12E1C59A4}" srcOrd="1" destOrd="0" parTransId="{21911F25-3B86-45E4-B4D6-EC4F5D3A7496}" sibTransId="{7447C57B-E931-40DB-A7BE-5F9466D37002}"/>
    <dgm:cxn modelId="{5678E8C6-EAAD-4EB5-9AAB-EF929E09F678}" type="presOf" srcId="{19D21391-80C1-47B9-AA01-F2ABF58EDB56}" destId="{6BC18068-3323-4F17-97B0-D5DB814B3100}" srcOrd="1" destOrd="0" presId="urn:microsoft.com/office/officeart/2005/8/layout/hierarchy3"/>
    <dgm:cxn modelId="{85B22DEE-5DA5-4C29-BA64-CDF45187BE97}" type="presOf" srcId="{19D21391-80C1-47B9-AA01-F2ABF58EDB56}" destId="{05D698CB-605C-4502-B627-84B380264CC6}" srcOrd="0" destOrd="0" presId="urn:microsoft.com/office/officeart/2005/8/layout/hierarchy3"/>
    <dgm:cxn modelId="{26CD4411-54E0-450D-8532-F42665DE98E7}" type="presOf" srcId="{76830978-2915-45E5-9A3D-7A3762533AF8}" destId="{E42E3ED0-0BBB-4D0B-979B-869B5A3AD898}" srcOrd="0" destOrd="0" presId="urn:microsoft.com/office/officeart/2005/8/layout/hierarchy3"/>
    <dgm:cxn modelId="{4D599D64-358A-442B-8956-16CA1BA85E7F}" type="presOf" srcId="{2C91BF86-FB90-4096-84B6-E1EA72F03FA9}" destId="{287E9D6E-6BCA-41D8-BB36-D27B8C9E3EAF}" srcOrd="0" destOrd="0" presId="urn:microsoft.com/office/officeart/2005/8/layout/hierarchy3"/>
    <dgm:cxn modelId="{35B2A35D-F56D-4DC2-B3BC-BA3E071D5692}" type="presOf" srcId="{D97C403B-7DE5-4DC0-B66C-FED12E1C59A4}" destId="{2A7B06E5-DF27-452D-9A1E-7FA128321BE7}" srcOrd="1" destOrd="0" presId="urn:microsoft.com/office/officeart/2005/8/layout/hierarchy3"/>
    <dgm:cxn modelId="{8CDA18BD-339C-41C4-8057-146251E9EC96}" type="presParOf" srcId="{E42E3ED0-0BBB-4D0B-979B-869B5A3AD898}" destId="{4E66605E-7F46-4275-8146-B0A5C75B214A}" srcOrd="0" destOrd="0" presId="urn:microsoft.com/office/officeart/2005/8/layout/hierarchy3"/>
    <dgm:cxn modelId="{0ED6D580-70BD-4559-88C7-17EBC19B74F1}" type="presParOf" srcId="{4E66605E-7F46-4275-8146-B0A5C75B214A}" destId="{FC90719F-10AC-414F-815A-B7C31AA67939}" srcOrd="0" destOrd="0" presId="urn:microsoft.com/office/officeart/2005/8/layout/hierarchy3"/>
    <dgm:cxn modelId="{B8F66C0E-D7CC-4613-A358-5A2197CBECB7}" type="presParOf" srcId="{FC90719F-10AC-414F-815A-B7C31AA67939}" destId="{05D698CB-605C-4502-B627-84B380264CC6}" srcOrd="0" destOrd="0" presId="urn:microsoft.com/office/officeart/2005/8/layout/hierarchy3"/>
    <dgm:cxn modelId="{08E432AB-4F35-400C-9411-1B553DA734CD}" type="presParOf" srcId="{FC90719F-10AC-414F-815A-B7C31AA67939}" destId="{6BC18068-3323-4F17-97B0-D5DB814B3100}" srcOrd="1" destOrd="0" presId="urn:microsoft.com/office/officeart/2005/8/layout/hierarchy3"/>
    <dgm:cxn modelId="{1ABF64A9-D317-44F2-B982-5329325DA4C6}" type="presParOf" srcId="{4E66605E-7F46-4275-8146-B0A5C75B214A}" destId="{C94DDE27-DBE7-4F37-BD73-180A195B53D6}" srcOrd="1" destOrd="0" presId="urn:microsoft.com/office/officeart/2005/8/layout/hierarchy3"/>
    <dgm:cxn modelId="{69273A39-810A-4C4D-AFED-7098AF52252F}" type="presParOf" srcId="{C94DDE27-DBE7-4F37-BD73-180A195B53D6}" destId="{4C240AD1-6D50-4D58-B774-17405563BFB2}" srcOrd="0" destOrd="0" presId="urn:microsoft.com/office/officeart/2005/8/layout/hierarchy3"/>
    <dgm:cxn modelId="{A5C80EEA-1592-430F-B727-9ADDF1721404}" type="presParOf" srcId="{C94DDE27-DBE7-4F37-BD73-180A195B53D6}" destId="{829F10D5-C38F-454D-8B8E-F13FEF096CCC}" srcOrd="1" destOrd="0" presId="urn:microsoft.com/office/officeart/2005/8/layout/hierarchy3"/>
    <dgm:cxn modelId="{2D4709F6-DE69-4877-8241-14B4AF9BBD2F}" type="presParOf" srcId="{C94DDE27-DBE7-4F37-BD73-180A195B53D6}" destId="{FACE0EDF-3793-4203-8B7C-57A1DC7FE09F}" srcOrd="2" destOrd="0" presId="urn:microsoft.com/office/officeart/2005/8/layout/hierarchy3"/>
    <dgm:cxn modelId="{28903734-C04B-4EC6-94AC-155383093C7B}" type="presParOf" srcId="{C94DDE27-DBE7-4F37-BD73-180A195B53D6}" destId="{FA89E4FB-2C16-4042-A8ED-B1EE5FE095E8}" srcOrd="3" destOrd="0" presId="urn:microsoft.com/office/officeart/2005/8/layout/hierarchy3"/>
    <dgm:cxn modelId="{DB99814C-5141-4AA9-AEE5-4EC60AF35C2E}" type="presParOf" srcId="{E42E3ED0-0BBB-4D0B-979B-869B5A3AD898}" destId="{CC25389A-8D3C-4DB6-BA6B-F3ADE7A65EE3}" srcOrd="1" destOrd="0" presId="urn:microsoft.com/office/officeart/2005/8/layout/hierarchy3"/>
    <dgm:cxn modelId="{41F0CB77-5C26-4E67-ABFF-B469BE5F081E}" type="presParOf" srcId="{CC25389A-8D3C-4DB6-BA6B-F3ADE7A65EE3}" destId="{DADEE238-4185-4BB6-9BAE-064A9897A338}" srcOrd="0" destOrd="0" presId="urn:microsoft.com/office/officeart/2005/8/layout/hierarchy3"/>
    <dgm:cxn modelId="{1CB5EF4E-5C59-4CAA-9F0F-24A2C6463485}" type="presParOf" srcId="{DADEE238-4185-4BB6-9BAE-064A9897A338}" destId="{8BBA1E56-4AAD-4505-ACCF-B95CBC1032F0}" srcOrd="0" destOrd="0" presId="urn:microsoft.com/office/officeart/2005/8/layout/hierarchy3"/>
    <dgm:cxn modelId="{F9E87CAE-64D1-4D37-90A2-33E388D3DA89}" type="presParOf" srcId="{DADEE238-4185-4BB6-9BAE-064A9897A338}" destId="{2A7B06E5-DF27-452D-9A1E-7FA128321BE7}" srcOrd="1" destOrd="0" presId="urn:microsoft.com/office/officeart/2005/8/layout/hierarchy3"/>
    <dgm:cxn modelId="{5862D2CB-A8E2-451B-9714-37F90DA66370}" type="presParOf" srcId="{CC25389A-8D3C-4DB6-BA6B-F3ADE7A65EE3}" destId="{9C1AB97E-72C0-48AD-ABE6-3A433F4F1BE3}" srcOrd="1" destOrd="0" presId="urn:microsoft.com/office/officeart/2005/8/layout/hierarchy3"/>
    <dgm:cxn modelId="{AA62CE4C-0651-40C3-B683-26FF6B5607BB}" type="presParOf" srcId="{9C1AB97E-72C0-48AD-ABE6-3A433F4F1BE3}" destId="{CE7A1F30-6ECD-499A-8CE0-4D56FFAA76FF}" srcOrd="0" destOrd="0" presId="urn:microsoft.com/office/officeart/2005/8/layout/hierarchy3"/>
    <dgm:cxn modelId="{5589ADE1-9EA2-4EBC-BD6C-E1FE2E30EA67}" type="presParOf" srcId="{9C1AB97E-72C0-48AD-ABE6-3A433F4F1BE3}" destId="{28E4AB84-3C2E-40D7-80CC-0942CC844870}" srcOrd="1" destOrd="0" presId="urn:microsoft.com/office/officeart/2005/8/layout/hierarchy3"/>
    <dgm:cxn modelId="{6A44CB75-9A29-4CE6-B858-819D4BB06A7C}" type="presParOf" srcId="{9C1AB97E-72C0-48AD-ABE6-3A433F4F1BE3}" destId="{8F91378D-1990-490C-923D-E796F36B9ADC}" srcOrd="2" destOrd="0" presId="urn:microsoft.com/office/officeart/2005/8/layout/hierarchy3"/>
    <dgm:cxn modelId="{3E4EBA84-21AF-4688-B02F-CD0A9BFEBC11}" type="presParOf" srcId="{9C1AB97E-72C0-48AD-ABE6-3A433F4F1BE3}" destId="{287E9D6E-6BCA-41D8-BB36-D27B8C9E3EAF}" srcOrd="3"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830978-2915-45E5-9A3D-7A3762533AF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CO"/>
        </a:p>
      </dgm:t>
    </dgm:pt>
    <dgm:pt modelId="{19D21391-80C1-47B9-AA01-F2ABF58EDB56}">
      <dgm:prSet phldrT="[Texto]" custT="1"/>
      <dgm:spPr>
        <a:solidFill>
          <a:srgbClr val="FF0000"/>
        </a:solidFill>
      </dgm:spPr>
      <dgm:t>
        <a:bodyPr/>
        <a:lstStyle/>
        <a:p>
          <a:r>
            <a:rPr lang="es-CO" sz="2200" b="0" dirty="0" err="1" smtClean="0">
              <a:solidFill>
                <a:schemeClr val="tx2"/>
              </a:solidFill>
              <a:latin typeface="Monotype Corsiva" pitchFamily="66" charset="0"/>
            </a:rPr>
            <a:t>Phonon</a:t>
          </a:r>
          <a:endParaRPr lang="es-CO" sz="2200" b="0" dirty="0" smtClean="0">
            <a:solidFill>
              <a:schemeClr val="tx2"/>
            </a:solidFill>
            <a:latin typeface="Monotype Corsiva" pitchFamily="66" charset="0"/>
          </a:endParaRPr>
        </a:p>
        <a:p>
          <a:r>
            <a:rPr lang="es-CO" sz="2200" b="0" dirty="0" err="1" smtClean="0">
              <a:solidFill>
                <a:schemeClr val="tx2"/>
              </a:solidFill>
              <a:latin typeface="Monotype Corsiva" pitchFamily="66" charset="0"/>
            </a:rPr>
            <a:t>Pseudo-site</a:t>
          </a:r>
          <a:r>
            <a:rPr lang="es-CO" sz="2200" b="0" dirty="0" smtClean="0">
              <a:solidFill>
                <a:schemeClr val="tx2"/>
              </a:solidFill>
              <a:latin typeface="Monotype Corsiva" pitchFamily="66" charset="0"/>
            </a:rPr>
            <a:t> </a:t>
          </a:r>
          <a:r>
            <a:rPr lang="es-CO" sz="2200" b="0" dirty="0" err="1" smtClean="0">
              <a:solidFill>
                <a:schemeClr val="tx2"/>
              </a:solidFill>
              <a:latin typeface="Monotype Corsiva" pitchFamily="66" charset="0"/>
            </a:rPr>
            <a:t>system</a:t>
          </a:r>
          <a:endParaRPr lang="es-CO" sz="2200" b="0" dirty="0">
            <a:solidFill>
              <a:schemeClr val="tx2"/>
            </a:solidFill>
            <a:latin typeface="Monotype Corsiva" pitchFamily="66" charset="0"/>
          </a:endParaRPr>
        </a:p>
      </dgm:t>
    </dgm:pt>
    <dgm:pt modelId="{1273AC6B-4EF5-4D24-AC81-019A66A3E4D6}" type="parTrans" cxnId="{EB08FDBA-33C1-4160-8182-AD35DACDB534}">
      <dgm:prSet/>
      <dgm:spPr/>
      <dgm:t>
        <a:bodyPr/>
        <a:lstStyle/>
        <a:p>
          <a:endParaRPr lang="es-CO"/>
        </a:p>
      </dgm:t>
    </dgm:pt>
    <dgm:pt modelId="{DCAE8EFF-4ACB-4C89-9F70-BB219F4896A6}" type="sibTrans" cxnId="{EB08FDBA-33C1-4160-8182-AD35DACDB534}">
      <dgm:prSet/>
      <dgm:spPr/>
      <dgm:t>
        <a:bodyPr/>
        <a:lstStyle/>
        <a:p>
          <a:endParaRPr lang="es-CO"/>
        </a:p>
      </dgm:t>
    </dgm:pt>
    <dgm:pt modelId="{6A1B59BC-818B-4026-8AB2-CC7EF8D8919E}">
      <dgm:prSet phldrT="[Texto]" custT="1"/>
      <dgm:spPr>
        <a:solidFill>
          <a:srgbClr val="FFFF00">
            <a:alpha val="90000"/>
          </a:srgbClr>
        </a:solidFill>
        <a:ln>
          <a:solidFill>
            <a:srgbClr val="FFFFFF"/>
          </a:solidFill>
        </a:ln>
      </dgm:spPr>
      <dgm:t>
        <a:bodyPr/>
        <a:lstStyle/>
        <a:p>
          <a:pPr algn="ctr"/>
          <a:r>
            <a:rPr lang="es-CO" sz="2200" dirty="0" err="1" smtClean="0">
              <a:solidFill>
                <a:schemeClr val="tx2"/>
              </a:solidFill>
              <a:latin typeface="Monotype Corsiva" pitchFamily="66" charset="0"/>
            </a:rPr>
            <a:t>Holstein</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model</a:t>
          </a:r>
          <a:r>
            <a:rPr lang="es-CO" sz="2200" dirty="0" smtClean="0">
              <a:solidFill>
                <a:schemeClr val="tx2"/>
              </a:solidFill>
              <a:latin typeface="Monotype Corsiva" pitchFamily="66" charset="0"/>
            </a:rPr>
            <a:t> </a:t>
          </a:r>
        </a:p>
        <a:p>
          <a:pPr algn="ctr"/>
          <a:r>
            <a:rPr lang="es-CO" sz="2200" dirty="0" err="1" smtClean="0">
              <a:solidFill>
                <a:schemeClr val="tx2"/>
              </a:solidFill>
              <a:latin typeface="Monotype Corsiva" pitchFamily="66" charset="0"/>
            </a:rPr>
            <a:t>for</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several</a:t>
          </a:r>
          <a:r>
            <a:rPr lang="es-CO" sz="2200" dirty="0" smtClean="0">
              <a:solidFill>
                <a:schemeClr val="tx2"/>
              </a:solidFill>
              <a:latin typeface="Monotype Corsiva" pitchFamily="66" charset="0"/>
            </a:rPr>
            <a:t> </a:t>
          </a:r>
        </a:p>
        <a:p>
          <a:pPr algn="ctr"/>
          <a:r>
            <a:rPr lang="es-CO" sz="2200" dirty="0" err="1" smtClean="0">
              <a:solidFill>
                <a:schemeClr val="tx2"/>
              </a:solidFill>
              <a:latin typeface="Monotype Corsiva" pitchFamily="66" charset="0"/>
            </a:rPr>
            <a:t>hundred</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sites</a:t>
          </a:r>
          <a:r>
            <a:rPr lang="es-CO" sz="2200" dirty="0" smtClean="0">
              <a:solidFill>
                <a:schemeClr val="tx2"/>
              </a:solidFill>
              <a:latin typeface="Monotype Corsiva" pitchFamily="66" charset="0"/>
            </a:rPr>
            <a:t> </a:t>
          </a:r>
          <a:endParaRPr lang="es-CO" sz="2200" dirty="0">
            <a:solidFill>
              <a:schemeClr val="tx2"/>
            </a:solidFill>
            <a:latin typeface="Monotype Corsiva" pitchFamily="66" charset="0"/>
          </a:endParaRPr>
        </a:p>
      </dgm:t>
    </dgm:pt>
    <dgm:pt modelId="{24472AED-B06A-4AB7-B24D-2243FA1A55CB}" type="parTrans" cxnId="{F687421A-27EC-4C0B-8767-26933A92DC19}">
      <dgm:prSet/>
      <dgm:spPr/>
      <dgm:t>
        <a:bodyPr/>
        <a:lstStyle/>
        <a:p>
          <a:endParaRPr lang="es-CO"/>
        </a:p>
      </dgm:t>
    </dgm:pt>
    <dgm:pt modelId="{E4CCA19D-ABA0-4993-A42F-A00799FCD227}" type="sibTrans" cxnId="{F687421A-27EC-4C0B-8767-26933A92DC19}">
      <dgm:prSet/>
      <dgm:spPr/>
      <dgm:t>
        <a:bodyPr/>
        <a:lstStyle/>
        <a:p>
          <a:endParaRPr lang="es-CO"/>
        </a:p>
      </dgm:t>
    </dgm:pt>
    <dgm:pt modelId="{8D366158-A98B-4347-AC17-7603854415FA}">
      <dgm:prSet phldrT="[Texto]" custT="1"/>
      <dgm:spPr>
        <a:solidFill>
          <a:srgbClr val="FFFF00">
            <a:alpha val="90000"/>
          </a:srgbClr>
        </a:solidFill>
        <a:ln>
          <a:solidFill>
            <a:srgbClr val="FFFFFF"/>
          </a:solidFill>
        </a:ln>
      </dgm:spPr>
      <dgm:t>
        <a:bodyPr/>
        <a:lstStyle/>
        <a:p>
          <a:pPr algn="ctr"/>
          <a:r>
            <a:rPr lang="en-US" sz="2200" dirty="0" smtClean="0">
              <a:solidFill>
                <a:schemeClr val="tx2"/>
              </a:solidFill>
              <a:latin typeface="Monotype Corsiva" pitchFamily="66" charset="0"/>
            </a:rPr>
            <a:t>Ground state energy of the </a:t>
          </a:r>
          <a:r>
            <a:rPr lang="en-US" sz="2200" dirty="0" err="1" smtClean="0">
              <a:solidFill>
                <a:schemeClr val="tx2"/>
              </a:solidFill>
              <a:latin typeface="Monotype Corsiva" pitchFamily="66" charset="0"/>
            </a:rPr>
            <a:t>polaron</a:t>
          </a:r>
          <a:r>
            <a:rPr lang="en-US" sz="2200" dirty="0" smtClean="0">
              <a:solidFill>
                <a:schemeClr val="tx2"/>
              </a:solidFill>
              <a:latin typeface="Monotype Corsiva" pitchFamily="66" charset="0"/>
            </a:rPr>
            <a:t> problem</a:t>
          </a:r>
          <a:endParaRPr lang="es-CO" sz="2200" dirty="0">
            <a:solidFill>
              <a:schemeClr val="tx2"/>
            </a:solidFill>
            <a:latin typeface="Monotype Corsiva" pitchFamily="66" charset="0"/>
          </a:endParaRPr>
        </a:p>
      </dgm:t>
    </dgm:pt>
    <dgm:pt modelId="{E9A0E796-2700-48D9-9914-21DE83807313}" type="parTrans" cxnId="{F932ACB3-CBF5-475D-AEAD-26770CA2D292}">
      <dgm:prSet/>
      <dgm:spPr/>
      <dgm:t>
        <a:bodyPr/>
        <a:lstStyle/>
        <a:p>
          <a:endParaRPr lang="es-CO"/>
        </a:p>
      </dgm:t>
    </dgm:pt>
    <dgm:pt modelId="{0BD0136B-7A06-4177-8E47-8A9C45AEB68E}" type="sibTrans" cxnId="{F932ACB3-CBF5-475D-AEAD-26770CA2D292}">
      <dgm:prSet/>
      <dgm:spPr/>
      <dgm:t>
        <a:bodyPr/>
        <a:lstStyle/>
        <a:p>
          <a:endParaRPr lang="es-CO"/>
        </a:p>
      </dgm:t>
    </dgm:pt>
    <dgm:pt modelId="{D97C403B-7DE5-4DC0-B66C-FED12E1C59A4}">
      <dgm:prSet phldrT="[Texto]" custT="1"/>
      <dgm:spPr>
        <a:solidFill>
          <a:schemeClr val="bg1">
            <a:lumMod val="75000"/>
          </a:schemeClr>
        </a:solidFill>
      </dgm:spPr>
      <dgm:t>
        <a:bodyPr/>
        <a:lstStyle/>
        <a:p>
          <a:r>
            <a:rPr lang="en-US" sz="2200" noProof="0" dirty="0" smtClean="0">
              <a:latin typeface="Monotype Corsiva" pitchFamily="66" charset="0"/>
            </a:rPr>
            <a:t>Electronic and </a:t>
          </a:r>
          <a:r>
            <a:rPr lang="en-US" sz="2200" noProof="0" dirty="0" err="1" smtClean="0">
              <a:latin typeface="Monotype Corsiva" pitchFamily="66" charset="0"/>
            </a:rPr>
            <a:t>phononic</a:t>
          </a:r>
          <a:r>
            <a:rPr lang="en-US" sz="2200" noProof="0" dirty="0" smtClean="0">
              <a:latin typeface="Monotype Corsiva" pitchFamily="66" charset="0"/>
            </a:rPr>
            <a:t> degrees of freedom</a:t>
          </a:r>
          <a:endParaRPr lang="en-US" sz="2200" noProof="0" dirty="0">
            <a:latin typeface="Monotype Corsiva" pitchFamily="66" charset="0"/>
          </a:endParaRPr>
        </a:p>
      </dgm:t>
    </dgm:pt>
    <dgm:pt modelId="{21911F25-3B86-45E4-B4D6-EC4F5D3A7496}" type="parTrans" cxnId="{B58094C0-30DD-4308-B525-E4E1240DF069}">
      <dgm:prSet/>
      <dgm:spPr/>
      <dgm:t>
        <a:bodyPr/>
        <a:lstStyle/>
        <a:p>
          <a:endParaRPr lang="es-CO"/>
        </a:p>
      </dgm:t>
    </dgm:pt>
    <dgm:pt modelId="{7447C57B-E931-40DB-A7BE-5F9466D37002}" type="sibTrans" cxnId="{B58094C0-30DD-4308-B525-E4E1240DF069}">
      <dgm:prSet/>
      <dgm:spPr/>
      <dgm:t>
        <a:bodyPr/>
        <a:lstStyle/>
        <a:p>
          <a:endParaRPr lang="es-CO"/>
        </a:p>
      </dgm:t>
    </dgm:pt>
    <dgm:pt modelId="{A1571842-2DDB-4783-9CB8-B8B80E52CC03}">
      <dgm:prSet phldrT="[Texto]" custT="1"/>
      <dgm:spPr>
        <a:ln>
          <a:solidFill>
            <a:srgbClr val="FFFFFF"/>
          </a:solidFill>
        </a:ln>
      </dgm:spPr>
      <dgm:t>
        <a:bodyPr/>
        <a:lstStyle/>
        <a:p>
          <a:r>
            <a:rPr lang="en-US" sz="2000" noProof="0" dirty="0" smtClean="0">
              <a:solidFill>
                <a:schemeClr val="tx2"/>
              </a:solidFill>
              <a:latin typeface="Monotype Corsiva" pitchFamily="66" charset="0"/>
            </a:rPr>
            <a:t>Interactions induced by quantum fluctuations </a:t>
          </a:r>
          <a:r>
            <a:rPr lang="es-CO" sz="2000" noProof="0" dirty="0" smtClean="0">
              <a:solidFill>
                <a:schemeClr val="tx2"/>
              </a:solidFill>
              <a:latin typeface="Monotype Corsiva" pitchFamily="66" charset="0"/>
            </a:rPr>
            <a:t>in quantum </a:t>
          </a:r>
          <a:r>
            <a:rPr lang="es-CO" sz="2000" noProof="0" dirty="0" err="1" smtClean="0">
              <a:solidFill>
                <a:schemeClr val="tx2"/>
              </a:solidFill>
              <a:latin typeface="Monotype Corsiva" pitchFamily="66" charset="0"/>
            </a:rPr>
            <a:t>strings</a:t>
          </a:r>
          <a:endParaRPr lang="es-CO" sz="2000" dirty="0">
            <a:solidFill>
              <a:schemeClr val="tx2"/>
            </a:solidFill>
            <a:latin typeface="Monotype Corsiva" pitchFamily="66" charset="0"/>
          </a:endParaRPr>
        </a:p>
      </dgm:t>
    </dgm:pt>
    <dgm:pt modelId="{7741DE8C-D9D6-4C4D-B97A-20F5E164D1C6}" type="parTrans" cxnId="{FE68B79C-6C31-4F22-8BE0-A81702AEE40D}">
      <dgm:prSet/>
      <dgm:spPr/>
      <dgm:t>
        <a:bodyPr/>
        <a:lstStyle/>
        <a:p>
          <a:endParaRPr lang="es-CO"/>
        </a:p>
      </dgm:t>
    </dgm:pt>
    <dgm:pt modelId="{12AEF698-8C12-4CCC-91B4-8AE50370C768}" type="sibTrans" cxnId="{FE68B79C-6C31-4F22-8BE0-A81702AEE40D}">
      <dgm:prSet/>
      <dgm:spPr/>
      <dgm:t>
        <a:bodyPr/>
        <a:lstStyle/>
        <a:p>
          <a:endParaRPr lang="es-CO"/>
        </a:p>
      </dgm:t>
    </dgm:pt>
    <dgm:pt modelId="{2C91BF86-FB90-4096-84B6-E1EA72F03FA9}">
      <dgm:prSet phldrT="[Texto]" custT="1"/>
      <dgm:spPr>
        <a:ln>
          <a:solidFill>
            <a:srgbClr val="FFFFFF"/>
          </a:solidFill>
        </a:ln>
      </dgm:spPr>
      <dgm:t>
        <a:bodyPr/>
        <a:lstStyle/>
        <a:p>
          <a:r>
            <a:rPr lang="es-CO" sz="2200" dirty="0" smtClean="0">
              <a:solidFill>
                <a:schemeClr val="tx2"/>
              </a:solidFill>
              <a:latin typeface="Monotype Corsiva" pitchFamily="66" charset="0"/>
            </a:rPr>
            <a:t>1D </a:t>
          </a:r>
          <a:r>
            <a:rPr lang="es-CO" sz="2200" dirty="0" err="1" smtClean="0">
              <a:solidFill>
                <a:schemeClr val="tx2"/>
              </a:solidFill>
              <a:latin typeface="Monotype Corsiva" pitchFamily="66" charset="0"/>
            </a:rPr>
            <a:t>rRndom</a:t>
          </a:r>
          <a:endParaRPr lang="es-CO" sz="2200" dirty="0" smtClean="0">
            <a:solidFill>
              <a:schemeClr val="tx2"/>
            </a:solidFill>
            <a:latin typeface="Monotype Corsiva" pitchFamily="66" charset="0"/>
          </a:endParaRPr>
        </a:p>
        <a:p>
          <a:r>
            <a:rPr lang="es-CO" sz="2200" dirty="0" smtClean="0">
              <a:solidFill>
                <a:schemeClr val="tx2"/>
              </a:solidFill>
              <a:latin typeface="Monotype Corsiva" pitchFamily="66" charset="0"/>
            </a:rPr>
            <a:t> and</a:t>
          </a:r>
        </a:p>
        <a:p>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disordered</a:t>
          </a:r>
          <a:r>
            <a:rPr lang="es-CO" sz="2200" dirty="0" smtClean="0">
              <a:solidFill>
                <a:schemeClr val="tx2"/>
              </a:solidFill>
              <a:latin typeface="Monotype Corsiva" pitchFamily="66" charset="0"/>
            </a:rPr>
            <a:t> </a:t>
          </a:r>
          <a:r>
            <a:rPr lang="es-CO" sz="2200" dirty="0" err="1" smtClean="0">
              <a:solidFill>
                <a:schemeClr val="tx2"/>
              </a:solidFill>
              <a:latin typeface="Monotype Corsiva" pitchFamily="66" charset="0"/>
            </a:rPr>
            <a:t>ystems</a:t>
          </a:r>
          <a:endParaRPr lang="es-CO" sz="2200" dirty="0">
            <a:solidFill>
              <a:schemeClr val="tx2"/>
            </a:solidFill>
            <a:latin typeface="Monotype Corsiva" pitchFamily="66" charset="0"/>
          </a:endParaRPr>
        </a:p>
      </dgm:t>
    </dgm:pt>
    <dgm:pt modelId="{40AE7684-AD58-456C-8A0E-6AA8B0E8DA37}" type="parTrans" cxnId="{60CB1478-90CD-4236-9669-FDF1A11DF8DB}">
      <dgm:prSet/>
      <dgm:spPr/>
      <dgm:t>
        <a:bodyPr/>
        <a:lstStyle/>
        <a:p>
          <a:endParaRPr lang="es-CO"/>
        </a:p>
      </dgm:t>
    </dgm:pt>
    <dgm:pt modelId="{52059152-CCF8-4830-9DD0-97165B40B1C2}" type="sibTrans" cxnId="{60CB1478-90CD-4236-9669-FDF1A11DF8DB}">
      <dgm:prSet/>
      <dgm:spPr/>
      <dgm:t>
        <a:bodyPr/>
        <a:lstStyle/>
        <a:p>
          <a:endParaRPr lang="es-CO"/>
        </a:p>
      </dgm:t>
    </dgm:pt>
    <dgm:pt modelId="{E42E3ED0-0BBB-4D0B-979B-869B5A3AD898}" type="pres">
      <dgm:prSet presAssocID="{76830978-2915-45E5-9A3D-7A3762533AF8}" presName="diagram" presStyleCnt="0">
        <dgm:presLayoutVars>
          <dgm:chPref val="1"/>
          <dgm:dir/>
          <dgm:animOne val="branch"/>
          <dgm:animLvl val="lvl"/>
          <dgm:resizeHandles/>
        </dgm:presLayoutVars>
      </dgm:prSet>
      <dgm:spPr/>
      <dgm:t>
        <a:bodyPr/>
        <a:lstStyle/>
        <a:p>
          <a:endParaRPr lang="es-CO"/>
        </a:p>
      </dgm:t>
    </dgm:pt>
    <dgm:pt modelId="{4E66605E-7F46-4275-8146-B0A5C75B214A}" type="pres">
      <dgm:prSet presAssocID="{19D21391-80C1-47B9-AA01-F2ABF58EDB56}" presName="root" presStyleCnt="0"/>
      <dgm:spPr/>
    </dgm:pt>
    <dgm:pt modelId="{FC90719F-10AC-414F-815A-B7C31AA67939}" type="pres">
      <dgm:prSet presAssocID="{19D21391-80C1-47B9-AA01-F2ABF58EDB56}" presName="rootComposite" presStyleCnt="0"/>
      <dgm:spPr/>
    </dgm:pt>
    <dgm:pt modelId="{05D698CB-605C-4502-B627-84B380264CC6}" type="pres">
      <dgm:prSet presAssocID="{19D21391-80C1-47B9-AA01-F2ABF58EDB56}" presName="rootText" presStyleLbl="node1" presStyleIdx="0" presStyleCnt="2"/>
      <dgm:spPr/>
      <dgm:t>
        <a:bodyPr/>
        <a:lstStyle/>
        <a:p>
          <a:endParaRPr lang="es-CO"/>
        </a:p>
      </dgm:t>
    </dgm:pt>
    <dgm:pt modelId="{6BC18068-3323-4F17-97B0-D5DB814B3100}" type="pres">
      <dgm:prSet presAssocID="{19D21391-80C1-47B9-AA01-F2ABF58EDB56}" presName="rootConnector" presStyleLbl="node1" presStyleIdx="0" presStyleCnt="2"/>
      <dgm:spPr/>
      <dgm:t>
        <a:bodyPr/>
        <a:lstStyle/>
        <a:p>
          <a:endParaRPr lang="es-CO"/>
        </a:p>
      </dgm:t>
    </dgm:pt>
    <dgm:pt modelId="{C94DDE27-DBE7-4F37-BD73-180A195B53D6}" type="pres">
      <dgm:prSet presAssocID="{19D21391-80C1-47B9-AA01-F2ABF58EDB56}" presName="childShape" presStyleCnt="0"/>
      <dgm:spPr/>
    </dgm:pt>
    <dgm:pt modelId="{4C240AD1-6D50-4D58-B774-17405563BFB2}" type="pres">
      <dgm:prSet presAssocID="{24472AED-B06A-4AB7-B24D-2243FA1A55CB}" presName="Name13" presStyleLbl="parChTrans1D2" presStyleIdx="0" presStyleCnt="4"/>
      <dgm:spPr/>
      <dgm:t>
        <a:bodyPr/>
        <a:lstStyle/>
        <a:p>
          <a:endParaRPr lang="es-CO"/>
        </a:p>
      </dgm:t>
    </dgm:pt>
    <dgm:pt modelId="{829F10D5-C38F-454D-8B8E-F13FEF096CCC}" type="pres">
      <dgm:prSet presAssocID="{6A1B59BC-818B-4026-8AB2-CC7EF8D8919E}" presName="childText" presStyleLbl="bgAcc1" presStyleIdx="0" presStyleCnt="4">
        <dgm:presLayoutVars>
          <dgm:bulletEnabled val="1"/>
        </dgm:presLayoutVars>
      </dgm:prSet>
      <dgm:spPr/>
      <dgm:t>
        <a:bodyPr/>
        <a:lstStyle/>
        <a:p>
          <a:endParaRPr lang="es-CO"/>
        </a:p>
      </dgm:t>
    </dgm:pt>
    <dgm:pt modelId="{FACE0EDF-3793-4203-8B7C-57A1DC7FE09F}" type="pres">
      <dgm:prSet presAssocID="{E9A0E796-2700-48D9-9914-21DE83807313}" presName="Name13" presStyleLbl="parChTrans1D2" presStyleIdx="1" presStyleCnt="4"/>
      <dgm:spPr/>
      <dgm:t>
        <a:bodyPr/>
        <a:lstStyle/>
        <a:p>
          <a:endParaRPr lang="es-CO"/>
        </a:p>
      </dgm:t>
    </dgm:pt>
    <dgm:pt modelId="{FA89E4FB-2C16-4042-A8ED-B1EE5FE095E8}" type="pres">
      <dgm:prSet presAssocID="{8D366158-A98B-4347-AC17-7603854415FA}" presName="childText" presStyleLbl="bgAcc1" presStyleIdx="1" presStyleCnt="4">
        <dgm:presLayoutVars>
          <dgm:bulletEnabled val="1"/>
        </dgm:presLayoutVars>
      </dgm:prSet>
      <dgm:spPr/>
      <dgm:t>
        <a:bodyPr/>
        <a:lstStyle/>
        <a:p>
          <a:endParaRPr lang="es-CO"/>
        </a:p>
      </dgm:t>
    </dgm:pt>
    <dgm:pt modelId="{CC25389A-8D3C-4DB6-BA6B-F3ADE7A65EE3}" type="pres">
      <dgm:prSet presAssocID="{D97C403B-7DE5-4DC0-B66C-FED12E1C59A4}" presName="root" presStyleCnt="0"/>
      <dgm:spPr/>
    </dgm:pt>
    <dgm:pt modelId="{DADEE238-4185-4BB6-9BAE-064A9897A338}" type="pres">
      <dgm:prSet presAssocID="{D97C403B-7DE5-4DC0-B66C-FED12E1C59A4}" presName="rootComposite" presStyleCnt="0"/>
      <dgm:spPr/>
    </dgm:pt>
    <dgm:pt modelId="{8BBA1E56-4AAD-4505-ACCF-B95CBC1032F0}" type="pres">
      <dgm:prSet presAssocID="{D97C403B-7DE5-4DC0-B66C-FED12E1C59A4}" presName="rootText" presStyleLbl="node1" presStyleIdx="1" presStyleCnt="2"/>
      <dgm:spPr/>
      <dgm:t>
        <a:bodyPr/>
        <a:lstStyle/>
        <a:p>
          <a:endParaRPr lang="es-CO"/>
        </a:p>
      </dgm:t>
    </dgm:pt>
    <dgm:pt modelId="{2A7B06E5-DF27-452D-9A1E-7FA128321BE7}" type="pres">
      <dgm:prSet presAssocID="{D97C403B-7DE5-4DC0-B66C-FED12E1C59A4}" presName="rootConnector" presStyleLbl="node1" presStyleIdx="1" presStyleCnt="2"/>
      <dgm:spPr/>
      <dgm:t>
        <a:bodyPr/>
        <a:lstStyle/>
        <a:p>
          <a:endParaRPr lang="es-CO"/>
        </a:p>
      </dgm:t>
    </dgm:pt>
    <dgm:pt modelId="{9C1AB97E-72C0-48AD-ABE6-3A433F4F1BE3}" type="pres">
      <dgm:prSet presAssocID="{D97C403B-7DE5-4DC0-B66C-FED12E1C59A4}" presName="childShape" presStyleCnt="0"/>
      <dgm:spPr/>
    </dgm:pt>
    <dgm:pt modelId="{CE7A1F30-6ECD-499A-8CE0-4D56FFAA76FF}" type="pres">
      <dgm:prSet presAssocID="{7741DE8C-D9D6-4C4D-B97A-20F5E164D1C6}" presName="Name13" presStyleLbl="parChTrans1D2" presStyleIdx="2" presStyleCnt="4"/>
      <dgm:spPr/>
      <dgm:t>
        <a:bodyPr/>
        <a:lstStyle/>
        <a:p>
          <a:endParaRPr lang="es-CO"/>
        </a:p>
      </dgm:t>
    </dgm:pt>
    <dgm:pt modelId="{28E4AB84-3C2E-40D7-80CC-0942CC844870}" type="pres">
      <dgm:prSet presAssocID="{A1571842-2DDB-4783-9CB8-B8B80E52CC03}" presName="childText" presStyleLbl="bgAcc1" presStyleIdx="2" presStyleCnt="4">
        <dgm:presLayoutVars>
          <dgm:bulletEnabled val="1"/>
        </dgm:presLayoutVars>
      </dgm:prSet>
      <dgm:spPr/>
      <dgm:t>
        <a:bodyPr/>
        <a:lstStyle/>
        <a:p>
          <a:endParaRPr lang="es-CO"/>
        </a:p>
      </dgm:t>
    </dgm:pt>
    <dgm:pt modelId="{8F91378D-1990-490C-923D-E796F36B9ADC}" type="pres">
      <dgm:prSet presAssocID="{40AE7684-AD58-456C-8A0E-6AA8B0E8DA37}" presName="Name13" presStyleLbl="parChTrans1D2" presStyleIdx="3" presStyleCnt="4"/>
      <dgm:spPr/>
      <dgm:t>
        <a:bodyPr/>
        <a:lstStyle/>
        <a:p>
          <a:endParaRPr lang="es-CO"/>
        </a:p>
      </dgm:t>
    </dgm:pt>
    <dgm:pt modelId="{287E9D6E-6BCA-41D8-BB36-D27B8C9E3EAF}" type="pres">
      <dgm:prSet presAssocID="{2C91BF86-FB90-4096-84B6-E1EA72F03FA9}" presName="childText" presStyleLbl="bgAcc1" presStyleIdx="3" presStyleCnt="4">
        <dgm:presLayoutVars>
          <dgm:bulletEnabled val="1"/>
        </dgm:presLayoutVars>
      </dgm:prSet>
      <dgm:spPr/>
      <dgm:t>
        <a:bodyPr/>
        <a:lstStyle/>
        <a:p>
          <a:endParaRPr lang="es-CO"/>
        </a:p>
      </dgm:t>
    </dgm:pt>
  </dgm:ptLst>
  <dgm:cxnLst>
    <dgm:cxn modelId="{F687421A-27EC-4C0B-8767-26933A92DC19}" srcId="{19D21391-80C1-47B9-AA01-F2ABF58EDB56}" destId="{6A1B59BC-818B-4026-8AB2-CC7EF8D8919E}" srcOrd="0" destOrd="0" parTransId="{24472AED-B06A-4AB7-B24D-2243FA1A55CB}" sibTransId="{E4CCA19D-ABA0-4993-A42F-A00799FCD227}"/>
    <dgm:cxn modelId="{6D257B8A-B20D-4687-84C6-F9185B5D6526}" type="presOf" srcId="{E9A0E796-2700-48D9-9914-21DE83807313}" destId="{FACE0EDF-3793-4203-8B7C-57A1DC7FE09F}" srcOrd="0" destOrd="0" presId="urn:microsoft.com/office/officeart/2005/8/layout/hierarchy3"/>
    <dgm:cxn modelId="{FE68B79C-6C31-4F22-8BE0-A81702AEE40D}" srcId="{D97C403B-7DE5-4DC0-B66C-FED12E1C59A4}" destId="{A1571842-2DDB-4783-9CB8-B8B80E52CC03}" srcOrd="0" destOrd="0" parTransId="{7741DE8C-D9D6-4C4D-B97A-20F5E164D1C6}" sibTransId="{12AEF698-8C12-4CCC-91B4-8AE50370C768}"/>
    <dgm:cxn modelId="{3420B9EE-8910-4962-A6DA-A44F30FF547B}" type="presOf" srcId="{D97C403B-7DE5-4DC0-B66C-FED12E1C59A4}" destId="{2A7B06E5-DF27-452D-9A1E-7FA128321BE7}" srcOrd="1" destOrd="0" presId="urn:microsoft.com/office/officeart/2005/8/layout/hierarchy3"/>
    <dgm:cxn modelId="{FFF54963-7386-4480-BA33-9564CD03F0ED}" type="presOf" srcId="{19D21391-80C1-47B9-AA01-F2ABF58EDB56}" destId="{6BC18068-3323-4F17-97B0-D5DB814B3100}" srcOrd="1" destOrd="0" presId="urn:microsoft.com/office/officeart/2005/8/layout/hierarchy3"/>
    <dgm:cxn modelId="{E209BCD9-16E4-4AE3-86A7-247561E62DD9}" type="presOf" srcId="{8D366158-A98B-4347-AC17-7603854415FA}" destId="{FA89E4FB-2C16-4042-A8ED-B1EE5FE095E8}" srcOrd="0" destOrd="0" presId="urn:microsoft.com/office/officeart/2005/8/layout/hierarchy3"/>
    <dgm:cxn modelId="{60CB1478-90CD-4236-9669-FDF1A11DF8DB}" srcId="{D97C403B-7DE5-4DC0-B66C-FED12E1C59A4}" destId="{2C91BF86-FB90-4096-84B6-E1EA72F03FA9}" srcOrd="1" destOrd="0" parTransId="{40AE7684-AD58-456C-8A0E-6AA8B0E8DA37}" sibTransId="{52059152-CCF8-4830-9DD0-97165B40B1C2}"/>
    <dgm:cxn modelId="{F932ACB3-CBF5-475D-AEAD-26770CA2D292}" srcId="{19D21391-80C1-47B9-AA01-F2ABF58EDB56}" destId="{8D366158-A98B-4347-AC17-7603854415FA}" srcOrd="1" destOrd="0" parTransId="{E9A0E796-2700-48D9-9914-21DE83807313}" sibTransId="{0BD0136B-7A06-4177-8E47-8A9C45AEB68E}"/>
    <dgm:cxn modelId="{ACC463FB-03A7-4F3B-9C32-C29DFDA6DFFE}" type="presOf" srcId="{D97C403B-7DE5-4DC0-B66C-FED12E1C59A4}" destId="{8BBA1E56-4AAD-4505-ACCF-B95CBC1032F0}" srcOrd="0" destOrd="0" presId="urn:microsoft.com/office/officeart/2005/8/layout/hierarchy3"/>
    <dgm:cxn modelId="{EB08FDBA-33C1-4160-8182-AD35DACDB534}" srcId="{76830978-2915-45E5-9A3D-7A3762533AF8}" destId="{19D21391-80C1-47B9-AA01-F2ABF58EDB56}" srcOrd="0" destOrd="0" parTransId="{1273AC6B-4EF5-4D24-AC81-019A66A3E4D6}" sibTransId="{DCAE8EFF-4ACB-4C89-9F70-BB219F4896A6}"/>
    <dgm:cxn modelId="{B8AB6365-4D7D-4E24-9BF0-989B7118B46E}" type="presOf" srcId="{40AE7684-AD58-456C-8A0E-6AA8B0E8DA37}" destId="{8F91378D-1990-490C-923D-E796F36B9ADC}" srcOrd="0" destOrd="0" presId="urn:microsoft.com/office/officeart/2005/8/layout/hierarchy3"/>
    <dgm:cxn modelId="{1383ADDC-5555-4A48-B2C6-A061C8B7B371}" type="presOf" srcId="{2C91BF86-FB90-4096-84B6-E1EA72F03FA9}" destId="{287E9D6E-6BCA-41D8-BB36-D27B8C9E3EAF}" srcOrd="0" destOrd="0" presId="urn:microsoft.com/office/officeart/2005/8/layout/hierarchy3"/>
    <dgm:cxn modelId="{BC165D74-C82F-435A-9345-6CDC43175C76}" type="presOf" srcId="{7741DE8C-D9D6-4C4D-B97A-20F5E164D1C6}" destId="{CE7A1F30-6ECD-499A-8CE0-4D56FFAA76FF}" srcOrd="0" destOrd="0" presId="urn:microsoft.com/office/officeart/2005/8/layout/hierarchy3"/>
    <dgm:cxn modelId="{B58094C0-30DD-4308-B525-E4E1240DF069}" srcId="{76830978-2915-45E5-9A3D-7A3762533AF8}" destId="{D97C403B-7DE5-4DC0-B66C-FED12E1C59A4}" srcOrd="1" destOrd="0" parTransId="{21911F25-3B86-45E4-B4D6-EC4F5D3A7496}" sibTransId="{7447C57B-E931-40DB-A7BE-5F9466D37002}"/>
    <dgm:cxn modelId="{083A6BCA-4205-44FC-BE09-CC6661FF01A0}" type="presOf" srcId="{A1571842-2DDB-4783-9CB8-B8B80E52CC03}" destId="{28E4AB84-3C2E-40D7-80CC-0942CC844870}" srcOrd="0" destOrd="0" presId="urn:microsoft.com/office/officeart/2005/8/layout/hierarchy3"/>
    <dgm:cxn modelId="{6CD2BD88-E8FE-44B7-8040-48F5440A1CDF}" type="presOf" srcId="{76830978-2915-45E5-9A3D-7A3762533AF8}" destId="{E42E3ED0-0BBB-4D0B-979B-869B5A3AD898}" srcOrd="0" destOrd="0" presId="urn:microsoft.com/office/officeart/2005/8/layout/hierarchy3"/>
    <dgm:cxn modelId="{F436C574-6274-4CE5-9C75-C9357928BE10}" type="presOf" srcId="{24472AED-B06A-4AB7-B24D-2243FA1A55CB}" destId="{4C240AD1-6D50-4D58-B774-17405563BFB2}" srcOrd="0" destOrd="0" presId="urn:microsoft.com/office/officeart/2005/8/layout/hierarchy3"/>
    <dgm:cxn modelId="{CB9F580E-792C-4F81-A265-03DB232F125B}" type="presOf" srcId="{19D21391-80C1-47B9-AA01-F2ABF58EDB56}" destId="{05D698CB-605C-4502-B627-84B380264CC6}" srcOrd="0" destOrd="0" presId="urn:microsoft.com/office/officeart/2005/8/layout/hierarchy3"/>
    <dgm:cxn modelId="{E946B7E7-C14E-4C31-A945-F1BA9294DFE8}" type="presOf" srcId="{6A1B59BC-818B-4026-8AB2-CC7EF8D8919E}" destId="{829F10D5-C38F-454D-8B8E-F13FEF096CCC}" srcOrd="0" destOrd="0" presId="urn:microsoft.com/office/officeart/2005/8/layout/hierarchy3"/>
    <dgm:cxn modelId="{8F8F9922-81BE-4273-A631-8394DB6A39D4}" type="presParOf" srcId="{E42E3ED0-0BBB-4D0B-979B-869B5A3AD898}" destId="{4E66605E-7F46-4275-8146-B0A5C75B214A}" srcOrd="0" destOrd="0" presId="urn:microsoft.com/office/officeart/2005/8/layout/hierarchy3"/>
    <dgm:cxn modelId="{90062A3A-96F7-4B41-80F1-3C0350E8E824}" type="presParOf" srcId="{4E66605E-7F46-4275-8146-B0A5C75B214A}" destId="{FC90719F-10AC-414F-815A-B7C31AA67939}" srcOrd="0" destOrd="0" presId="urn:microsoft.com/office/officeart/2005/8/layout/hierarchy3"/>
    <dgm:cxn modelId="{1F60601B-753A-47EE-9C46-3A23D4861F49}" type="presParOf" srcId="{FC90719F-10AC-414F-815A-B7C31AA67939}" destId="{05D698CB-605C-4502-B627-84B380264CC6}" srcOrd="0" destOrd="0" presId="urn:microsoft.com/office/officeart/2005/8/layout/hierarchy3"/>
    <dgm:cxn modelId="{3090EC8C-D0F3-4DD5-8544-838830039840}" type="presParOf" srcId="{FC90719F-10AC-414F-815A-B7C31AA67939}" destId="{6BC18068-3323-4F17-97B0-D5DB814B3100}" srcOrd="1" destOrd="0" presId="urn:microsoft.com/office/officeart/2005/8/layout/hierarchy3"/>
    <dgm:cxn modelId="{3475C624-451D-487E-A3AE-5AFBD30401CC}" type="presParOf" srcId="{4E66605E-7F46-4275-8146-B0A5C75B214A}" destId="{C94DDE27-DBE7-4F37-BD73-180A195B53D6}" srcOrd="1" destOrd="0" presId="urn:microsoft.com/office/officeart/2005/8/layout/hierarchy3"/>
    <dgm:cxn modelId="{42A0640B-8DCB-4EFD-BAC3-CF761AECFF08}" type="presParOf" srcId="{C94DDE27-DBE7-4F37-BD73-180A195B53D6}" destId="{4C240AD1-6D50-4D58-B774-17405563BFB2}" srcOrd="0" destOrd="0" presId="urn:microsoft.com/office/officeart/2005/8/layout/hierarchy3"/>
    <dgm:cxn modelId="{AF5FEEF3-8965-4B6A-94E9-39F89EB75D5F}" type="presParOf" srcId="{C94DDE27-DBE7-4F37-BD73-180A195B53D6}" destId="{829F10D5-C38F-454D-8B8E-F13FEF096CCC}" srcOrd="1" destOrd="0" presId="urn:microsoft.com/office/officeart/2005/8/layout/hierarchy3"/>
    <dgm:cxn modelId="{3545A01B-D7A2-4FA8-9D3A-85E7908E8892}" type="presParOf" srcId="{C94DDE27-DBE7-4F37-BD73-180A195B53D6}" destId="{FACE0EDF-3793-4203-8B7C-57A1DC7FE09F}" srcOrd="2" destOrd="0" presId="urn:microsoft.com/office/officeart/2005/8/layout/hierarchy3"/>
    <dgm:cxn modelId="{A06125E1-FE55-481E-89C1-C1A6D3ECCEA3}" type="presParOf" srcId="{C94DDE27-DBE7-4F37-BD73-180A195B53D6}" destId="{FA89E4FB-2C16-4042-A8ED-B1EE5FE095E8}" srcOrd="3" destOrd="0" presId="urn:microsoft.com/office/officeart/2005/8/layout/hierarchy3"/>
    <dgm:cxn modelId="{8AEFAD93-21CB-444B-B9E2-7FDD43FBAEA8}" type="presParOf" srcId="{E42E3ED0-0BBB-4D0B-979B-869B5A3AD898}" destId="{CC25389A-8D3C-4DB6-BA6B-F3ADE7A65EE3}" srcOrd="1" destOrd="0" presId="urn:microsoft.com/office/officeart/2005/8/layout/hierarchy3"/>
    <dgm:cxn modelId="{E9A2E4EE-ACFE-44CB-947D-0B5CAC54126F}" type="presParOf" srcId="{CC25389A-8D3C-4DB6-BA6B-F3ADE7A65EE3}" destId="{DADEE238-4185-4BB6-9BAE-064A9897A338}" srcOrd="0" destOrd="0" presId="urn:microsoft.com/office/officeart/2005/8/layout/hierarchy3"/>
    <dgm:cxn modelId="{BC2EA4FA-888C-452E-AF2D-CC762787FE64}" type="presParOf" srcId="{DADEE238-4185-4BB6-9BAE-064A9897A338}" destId="{8BBA1E56-4AAD-4505-ACCF-B95CBC1032F0}" srcOrd="0" destOrd="0" presId="urn:microsoft.com/office/officeart/2005/8/layout/hierarchy3"/>
    <dgm:cxn modelId="{DEEDC8C9-7F90-4B49-A88D-C5407724FF96}" type="presParOf" srcId="{DADEE238-4185-4BB6-9BAE-064A9897A338}" destId="{2A7B06E5-DF27-452D-9A1E-7FA128321BE7}" srcOrd="1" destOrd="0" presId="urn:microsoft.com/office/officeart/2005/8/layout/hierarchy3"/>
    <dgm:cxn modelId="{461A2B4C-D62C-4D32-AD87-63BB55E858CA}" type="presParOf" srcId="{CC25389A-8D3C-4DB6-BA6B-F3ADE7A65EE3}" destId="{9C1AB97E-72C0-48AD-ABE6-3A433F4F1BE3}" srcOrd="1" destOrd="0" presId="urn:microsoft.com/office/officeart/2005/8/layout/hierarchy3"/>
    <dgm:cxn modelId="{DA03F277-0BCB-49FF-81EF-74526BA8A819}" type="presParOf" srcId="{9C1AB97E-72C0-48AD-ABE6-3A433F4F1BE3}" destId="{CE7A1F30-6ECD-499A-8CE0-4D56FFAA76FF}" srcOrd="0" destOrd="0" presId="urn:microsoft.com/office/officeart/2005/8/layout/hierarchy3"/>
    <dgm:cxn modelId="{6BC6BE6E-4BD6-4D04-A219-51B4B57A2A24}" type="presParOf" srcId="{9C1AB97E-72C0-48AD-ABE6-3A433F4F1BE3}" destId="{28E4AB84-3C2E-40D7-80CC-0942CC844870}" srcOrd="1" destOrd="0" presId="urn:microsoft.com/office/officeart/2005/8/layout/hierarchy3"/>
    <dgm:cxn modelId="{936E2103-95B6-4E34-BA63-90D383603954}" type="presParOf" srcId="{9C1AB97E-72C0-48AD-ABE6-3A433F4F1BE3}" destId="{8F91378D-1990-490C-923D-E796F36B9ADC}" srcOrd="2" destOrd="0" presId="urn:microsoft.com/office/officeart/2005/8/layout/hierarchy3"/>
    <dgm:cxn modelId="{188031CD-0534-4D37-8213-297C14D25346}" type="presParOf" srcId="{9C1AB97E-72C0-48AD-ABE6-3A433F4F1BE3}" destId="{287E9D6E-6BCA-41D8-BB36-D27B8C9E3EAF}" srcOrd="3"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18873E-6BD9-4220-9ADB-AF877F4381BF}">
      <dsp:nvSpPr>
        <dsp:cNvPr id="0" name=""/>
        <dsp:cNvSpPr/>
      </dsp:nvSpPr>
      <dsp:spPr>
        <a:xfrm>
          <a:off x="916718" y="0"/>
          <a:ext cx="1652583" cy="918102"/>
        </a:xfrm>
        <a:prstGeom prst="roundRect">
          <a:avLst>
            <a:gd name="adj" fmla="val 10000"/>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CO" sz="2200" kern="1200" dirty="0" err="1" smtClean="0">
              <a:latin typeface="Monotype Corsiva" pitchFamily="66" charset="0"/>
            </a:rPr>
            <a:t>Force</a:t>
          </a:r>
          <a:r>
            <a:rPr lang="es-CO" sz="2200" kern="1200" dirty="0" smtClean="0">
              <a:latin typeface="Monotype Corsiva" pitchFamily="66" charset="0"/>
            </a:rPr>
            <a:t> </a:t>
          </a:r>
          <a:r>
            <a:rPr lang="es-CO" sz="2200" kern="1200" dirty="0" err="1" smtClean="0">
              <a:latin typeface="Monotype Corsiva" pitchFamily="66" charset="0"/>
            </a:rPr>
            <a:t>Laws</a:t>
          </a:r>
          <a:endParaRPr lang="es-CO" sz="2200" kern="1200" dirty="0" smtClean="0">
            <a:latin typeface="Monotype Corsiva" pitchFamily="66" charset="0"/>
          </a:endParaRPr>
        </a:p>
        <a:p>
          <a:pPr lvl="0" algn="ctr" defTabSz="977900">
            <a:lnSpc>
              <a:spcPct val="90000"/>
            </a:lnSpc>
            <a:spcBef>
              <a:spcPct val="0"/>
            </a:spcBef>
            <a:spcAft>
              <a:spcPct val="35000"/>
            </a:spcAft>
          </a:pPr>
          <a:r>
            <a:rPr lang="es-CO" sz="2200" kern="1200" dirty="0" smtClean="0">
              <a:latin typeface="Monotype Corsiva" pitchFamily="66" charset="0"/>
            </a:rPr>
            <a:t>QFT</a:t>
          </a:r>
          <a:endParaRPr lang="es-CO" sz="2200" kern="1200" dirty="0">
            <a:latin typeface="Monotype Corsiva" pitchFamily="66" charset="0"/>
          </a:endParaRPr>
        </a:p>
      </dsp:txBody>
      <dsp:txXfrm>
        <a:off x="916718" y="0"/>
        <a:ext cx="1652583" cy="918102"/>
      </dsp:txXfrm>
    </dsp:sp>
    <dsp:sp modelId="{CC5B4C76-81FD-4C27-9F6D-3B4077012A7D}">
      <dsp:nvSpPr>
        <dsp:cNvPr id="0" name=""/>
        <dsp:cNvSpPr/>
      </dsp:nvSpPr>
      <dsp:spPr>
        <a:xfrm rot="5347118">
          <a:off x="1581438" y="941054"/>
          <a:ext cx="344328" cy="413145"/>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CO" sz="1700" kern="1200"/>
        </a:p>
      </dsp:txBody>
      <dsp:txXfrm rot="5347118">
        <a:off x="1581438" y="941054"/>
        <a:ext cx="344328" cy="413145"/>
      </dsp:txXfrm>
    </dsp:sp>
    <dsp:sp modelId="{9F49E55A-086B-48C8-B63B-2437DA00C95A}">
      <dsp:nvSpPr>
        <dsp:cNvPr id="0" name=""/>
        <dsp:cNvSpPr/>
      </dsp:nvSpPr>
      <dsp:spPr>
        <a:xfrm>
          <a:off x="937904" y="1377153"/>
          <a:ext cx="1652583" cy="918102"/>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CO" sz="2200" kern="1200" dirty="0" err="1" smtClean="0">
              <a:latin typeface="Monotype Corsiva" pitchFamily="66" charset="0"/>
            </a:rPr>
            <a:t>Energy</a:t>
          </a:r>
          <a:r>
            <a:rPr lang="es-CO" sz="2200" kern="1200" dirty="0" smtClean="0">
              <a:latin typeface="Monotype Corsiva" pitchFamily="66" charset="0"/>
            </a:rPr>
            <a:t> </a:t>
          </a:r>
          <a:r>
            <a:rPr lang="es-CO" sz="2200" kern="1200" dirty="0" err="1" smtClean="0">
              <a:latin typeface="Monotype Corsiva" pitchFamily="66" charset="0"/>
            </a:rPr>
            <a:t>scale</a:t>
          </a:r>
          <a:r>
            <a:rPr lang="es-CO" sz="2200" kern="1200" dirty="0" smtClean="0">
              <a:latin typeface="Monotype Corsiva" pitchFamily="66" charset="0"/>
            </a:rPr>
            <a:t> (</a:t>
          </a:r>
          <a:r>
            <a:rPr lang="es-CO" sz="2200" kern="1200" dirty="0" err="1" smtClean="0">
              <a:latin typeface="Monotype Corsiva" pitchFamily="66" charset="0"/>
            </a:rPr>
            <a:t>momentum</a:t>
          </a:r>
          <a:r>
            <a:rPr lang="es-CO" sz="2200" kern="1200" dirty="0" smtClean="0">
              <a:latin typeface="Monotype Corsiva" pitchFamily="66" charset="0"/>
            </a:rPr>
            <a:t>)</a:t>
          </a:r>
          <a:endParaRPr lang="es-CO" sz="2200" kern="1200" dirty="0">
            <a:latin typeface="Monotype Corsiva" pitchFamily="66" charset="0"/>
          </a:endParaRPr>
        </a:p>
      </dsp:txBody>
      <dsp:txXfrm>
        <a:off x="937904" y="1377153"/>
        <a:ext cx="1652583" cy="918102"/>
      </dsp:txXfrm>
    </dsp:sp>
    <dsp:sp modelId="{2A135421-6D51-496B-86E7-5BBBE0FDD54A}">
      <dsp:nvSpPr>
        <dsp:cNvPr id="0" name=""/>
        <dsp:cNvSpPr/>
      </dsp:nvSpPr>
      <dsp:spPr>
        <a:xfrm rot="5400000">
          <a:off x="1592051" y="2318207"/>
          <a:ext cx="344288" cy="413145"/>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CO" sz="1700" kern="1200"/>
        </a:p>
      </dsp:txBody>
      <dsp:txXfrm rot="5400000">
        <a:off x="1592051" y="2318207"/>
        <a:ext cx="344288" cy="413145"/>
      </dsp:txXfrm>
    </dsp:sp>
    <dsp:sp modelId="{4EB46B2E-9D0C-4E86-9A8A-8CA85803995B}">
      <dsp:nvSpPr>
        <dsp:cNvPr id="0" name=""/>
        <dsp:cNvSpPr/>
      </dsp:nvSpPr>
      <dsp:spPr>
        <a:xfrm>
          <a:off x="937904" y="2754306"/>
          <a:ext cx="1652583" cy="918102"/>
        </a:xfrm>
        <a:prstGeom prst="roundRect">
          <a:avLst>
            <a:gd name="adj" fmla="val 10000"/>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CO" sz="2200" kern="1200" dirty="0" err="1" smtClean="0">
              <a:latin typeface="Monotype Corsiva" pitchFamily="66" charset="0"/>
            </a:rPr>
            <a:t>Resolution</a:t>
          </a:r>
          <a:r>
            <a:rPr lang="es-CO" sz="2200" kern="1200" dirty="0" smtClean="0">
              <a:latin typeface="Monotype Corsiva" pitchFamily="66" charset="0"/>
            </a:rPr>
            <a:t> </a:t>
          </a:r>
          <a:r>
            <a:rPr lang="es-CO" sz="2200" kern="1200" dirty="0" err="1" smtClean="0">
              <a:latin typeface="Monotype Corsiva" pitchFamily="66" charset="0"/>
            </a:rPr>
            <a:t>distance</a:t>
          </a:r>
          <a:r>
            <a:rPr lang="es-CO" sz="2200" kern="1200" dirty="0" smtClean="0">
              <a:latin typeface="Monotype Corsiva" pitchFamily="66" charset="0"/>
            </a:rPr>
            <a:t> </a:t>
          </a:r>
          <a:r>
            <a:rPr lang="es-CO" sz="2200" kern="1200" dirty="0" err="1" smtClean="0">
              <a:latin typeface="Monotype Corsiva" pitchFamily="66" charset="0"/>
            </a:rPr>
            <a:t>scales</a:t>
          </a:r>
          <a:endParaRPr lang="es-CO" sz="2200" kern="1200" dirty="0">
            <a:latin typeface="Monotype Corsiva" pitchFamily="66" charset="0"/>
          </a:endParaRPr>
        </a:p>
      </dsp:txBody>
      <dsp:txXfrm>
        <a:off x="937904" y="2754306"/>
        <a:ext cx="1652583" cy="918102"/>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D698CB-605C-4502-B627-84B380264CC6}">
      <dsp:nvSpPr>
        <dsp:cNvPr id="0" name=""/>
        <dsp:cNvSpPr/>
      </dsp:nvSpPr>
      <dsp:spPr>
        <a:xfrm>
          <a:off x="676055" y="1762"/>
          <a:ext cx="2631421" cy="1315710"/>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b="0" kern="1200" dirty="0" err="1" smtClean="0">
              <a:solidFill>
                <a:schemeClr val="tx2"/>
              </a:solidFill>
              <a:latin typeface="Monotype Corsiva" pitchFamily="66" charset="0"/>
            </a:rPr>
            <a:t>Molecules</a:t>
          </a:r>
          <a:r>
            <a:rPr lang="es-CO" sz="2200" b="0" kern="1200" dirty="0" smtClean="0">
              <a:solidFill>
                <a:schemeClr val="tx2"/>
              </a:solidFill>
              <a:latin typeface="Monotype Corsiva" pitchFamily="66" charset="0"/>
            </a:rPr>
            <a:t> </a:t>
          </a:r>
        </a:p>
        <a:p>
          <a:pPr lvl="0" algn="ctr" defTabSz="977900">
            <a:lnSpc>
              <a:spcPct val="90000"/>
            </a:lnSpc>
            <a:spcBef>
              <a:spcPct val="0"/>
            </a:spcBef>
            <a:spcAft>
              <a:spcPct val="35000"/>
            </a:spcAft>
          </a:pPr>
          <a:r>
            <a:rPr lang="es-CO" sz="2200" b="0" kern="1200" dirty="0" smtClean="0">
              <a:solidFill>
                <a:schemeClr val="tx2"/>
              </a:solidFill>
              <a:latin typeface="Monotype Corsiva" pitchFamily="66" charset="0"/>
            </a:rPr>
            <a:t>And</a:t>
          </a:r>
        </a:p>
        <a:p>
          <a:pPr lvl="0" algn="ctr" defTabSz="977900">
            <a:lnSpc>
              <a:spcPct val="90000"/>
            </a:lnSpc>
            <a:spcBef>
              <a:spcPct val="0"/>
            </a:spcBef>
            <a:spcAft>
              <a:spcPct val="35000"/>
            </a:spcAft>
          </a:pPr>
          <a:r>
            <a:rPr lang="es-CO" sz="2200" b="0" kern="1200" dirty="0" smtClean="0">
              <a:solidFill>
                <a:schemeClr val="tx2"/>
              </a:solidFill>
              <a:latin typeface="Monotype Corsiva" pitchFamily="66" charset="0"/>
            </a:rPr>
            <a:t> </a:t>
          </a:r>
          <a:r>
            <a:rPr lang="es-CO" sz="2200" b="0" kern="1200" dirty="0" err="1" smtClean="0">
              <a:solidFill>
                <a:schemeClr val="tx2"/>
              </a:solidFill>
              <a:latin typeface="Monotype Corsiva" pitchFamily="66" charset="0"/>
            </a:rPr>
            <a:t>polymers</a:t>
          </a:r>
          <a:endParaRPr lang="es-CO" sz="2200" b="0" kern="1200" dirty="0">
            <a:solidFill>
              <a:schemeClr val="tx2"/>
            </a:solidFill>
            <a:latin typeface="Monotype Corsiva" pitchFamily="66" charset="0"/>
          </a:endParaRPr>
        </a:p>
      </dsp:txBody>
      <dsp:txXfrm>
        <a:off x="676055" y="1762"/>
        <a:ext cx="2631421" cy="1315710"/>
      </dsp:txXfrm>
    </dsp:sp>
    <dsp:sp modelId="{4C240AD1-6D50-4D58-B774-17405563BFB2}">
      <dsp:nvSpPr>
        <dsp:cNvPr id="0" name=""/>
        <dsp:cNvSpPr/>
      </dsp:nvSpPr>
      <dsp:spPr>
        <a:xfrm>
          <a:off x="939197" y="1317473"/>
          <a:ext cx="263142" cy="986782"/>
        </a:xfrm>
        <a:custGeom>
          <a:avLst/>
          <a:gdLst/>
          <a:ahLst/>
          <a:cxnLst/>
          <a:rect l="0" t="0" r="0" b="0"/>
          <a:pathLst>
            <a:path>
              <a:moveTo>
                <a:pt x="0" y="0"/>
              </a:moveTo>
              <a:lnTo>
                <a:pt x="0" y="986782"/>
              </a:lnTo>
              <a:lnTo>
                <a:pt x="263142" y="9867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9F10D5-C38F-454D-8B8E-F13FEF096CCC}">
      <dsp:nvSpPr>
        <dsp:cNvPr id="0" name=""/>
        <dsp:cNvSpPr/>
      </dsp:nvSpPr>
      <dsp:spPr>
        <a:xfrm>
          <a:off x="1202339" y="1646400"/>
          <a:ext cx="2105137" cy="1315710"/>
        </a:xfrm>
        <a:prstGeom prst="roundRect">
          <a:avLst>
            <a:gd name="adj" fmla="val 10000"/>
          </a:avLst>
        </a:prstGeom>
        <a:solidFill>
          <a:srgbClr val="FFFF00">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conjugated</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organic</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systems</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polymers</a:t>
          </a:r>
          <a:r>
            <a:rPr lang="es-CO" sz="2200" kern="1200" dirty="0" smtClean="0">
              <a:solidFill>
                <a:schemeClr val="tx2"/>
              </a:solidFill>
              <a:latin typeface="Monotype Corsiva" pitchFamily="66" charset="0"/>
            </a:rPr>
            <a:t>)</a:t>
          </a:r>
          <a:endParaRPr lang="es-CO" sz="2200" kern="1200" dirty="0">
            <a:solidFill>
              <a:schemeClr val="tx2"/>
            </a:solidFill>
            <a:latin typeface="Monotype Corsiva" pitchFamily="66" charset="0"/>
          </a:endParaRPr>
        </a:p>
      </dsp:txBody>
      <dsp:txXfrm>
        <a:off x="1202339" y="1646400"/>
        <a:ext cx="2105137" cy="1315710"/>
      </dsp:txXfrm>
    </dsp:sp>
    <dsp:sp modelId="{FACE0EDF-3793-4203-8B7C-57A1DC7FE09F}">
      <dsp:nvSpPr>
        <dsp:cNvPr id="0" name=""/>
        <dsp:cNvSpPr/>
      </dsp:nvSpPr>
      <dsp:spPr>
        <a:xfrm>
          <a:off x="939197" y="1317473"/>
          <a:ext cx="263142" cy="2631421"/>
        </a:xfrm>
        <a:custGeom>
          <a:avLst/>
          <a:gdLst/>
          <a:ahLst/>
          <a:cxnLst/>
          <a:rect l="0" t="0" r="0" b="0"/>
          <a:pathLst>
            <a:path>
              <a:moveTo>
                <a:pt x="0" y="0"/>
              </a:moveTo>
              <a:lnTo>
                <a:pt x="0" y="2631421"/>
              </a:lnTo>
              <a:lnTo>
                <a:pt x="263142" y="26314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89E4FB-2C16-4042-A8ED-B1EE5FE095E8}">
      <dsp:nvSpPr>
        <dsp:cNvPr id="0" name=""/>
        <dsp:cNvSpPr/>
      </dsp:nvSpPr>
      <dsp:spPr>
        <a:xfrm>
          <a:off x="1202339" y="3291038"/>
          <a:ext cx="2105137" cy="1315710"/>
        </a:xfrm>
        <a:prstGeom prst="roundRect">
          <a:avLst>
            <a:gd name="adj" fmla="val 10000"/>
          </a:avLst>
        </a:prstGeom>
        <a:solidFill>
          <a:srgbClr val="FFFF00">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conjugated</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one</a:t>
          </a:r>
          <a:r>
            <a:rPr lang="es-CO" sz="2200" kern="1200" dirty="0" smtClean="0">
              <a:solidFill>
                <a:schemeClr val="tx2"/>
              </a:solidFill>
              <a:latin typeface="Monotype Corsiva" pitchFamily="66" charset="0"/>
            </a:rPr>
            <a:t>-dimensional </a:t>
          </a:r>
          <a:r>
            <a:rPr lang="es-CO" sz="2200" kern="1200" dirty="0" err="1" smtClean="0">
              <a:solidFill>
                <a:schemeClr val="tx2"/>
              </a:solidFill>
              <a:latin typeface="Monotype Corsiva" pitchFamily="66" charset="0"/>
            </a:rPr>
            <a:t>semiconductors</a:t>
          </a:r>
          <a:endParaRPr lang="es-CO" sz="2200" kern="1200" dirty="0">
            <a:solidFill>
              <a:schemeClr val="tx2"/>
            </a:solidFill>
            <a:latin typeface="Monotype Corsiva" pitchFamily="66" charset="0"/>
          </a:endParaRPr>
        </a:p>
      </dsp:txBody>
      <dsp:txXfrm>
        <a:off x="1202339" y="3291038"/>
        <a:ext cx="2105137" cy="1315710"/>
      </dsp:txXfrm>
    </dsp:sp>
    <dsp:sp modelId="{8BBA1E56-4AAD-4505-ACCF-B95CBC1032F0}">
      <dsp:nvSpPr>
        <dsp:cNvPr id="0" name=""/>
        <dsp:cNvSpPr/>
      </dsp:nvSpPr>
      <dsp:spPr>
        <a:xfrm>
          <a:off x="4071483" y="0"/>
          <a:ext cx="2631421" cy="1315710"/>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noProof="0" dirty="0" err="1" smtClean="0">
              <a:latin typeface="Monotype Corsiva" pitchFamily="66" charset="0"/>
            </a:rPr>
            <a:t>ab</a:t>
          </a:r>
          <a:r>
            <a:rPr lang="en-US" sz="2200" kern="1200" noProof="0" dirty="0" smtClean="0">
              <a:latin typeface="Monotype Corsiva" pitchFamily="66" charset="0"/>
            </a:rPr>
            <a:t> initio calculation of electronic states in molecules</a:t>
          </a:r>
          <a:endParaRPr lang="en-US" sz="2200" kern="1200" noProof="0" dirty="0">
            <a:latin typeface="Monotype Corsiva" pitchFamily="66" charset="0"/>
          </a:endParaRPr>
        </a:p>
      </dsp:txBody>
      <dsp:txXfrm>
        <a:off x="4071483" y="0"/>
        <a:ext cx="2631421" cy="1315710"/>
      </dsp:txXfrm>
    </dsp:sp>
    <dsp:sp modelId="{CE7A1F30-6ECD-499A-8CE0-4D56FFAA76FF}">
      <dsp:nvSpPr>
        <dsp:cNvPr id="0" name=""/>
        <dsp:cNvSpPr/>
      </dsp:nvSpPr>
      <dsp:spPr>
        <a:xfrm>
          <a:off x="4334625" y="1315710"/>
          <a:ext cx="156990" cy="988545"/>
        </a:xfrm>
        <a:custGeom>
          <a:avLst/>
          <a:gdLst/>
          <a:ahLst/>
          <a:cxnLst/>
          <a:rect l="0" t="0" r="0" b="0"/>
          <a:pathLst>
            <a:path>
              <a:moveTo>
                <a:pt x="0" y="0"/>
              </a:moveTo>
              <a:lnTo>
                <a:pt x="0" y="988545"/>
              </a:lnTo>
              <a:lnTo>
                <a:pt x="156990" y="9885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E4AB84-3C2E-40D7-80CC-0942CC844870}">
      <dsp:nvSpPr>
        <dsp:cNvPr id="0" name=""/>
        <dsp:cNvSpPr/>
      </dsp:nvSpPr>
      <dsp:spPr>
        <a:xfrm>
          <a:off x="4491615" y="1646400"/>
          <a:ext cx="2105137" cy="1315710"/>
        </a:xfrm>
        <a:prstGeom prst="roundRect">
          <a:avLst>
            <a:gd name="adj" fmla="val 10000"/>
          </a:avLst>
        </a:prstGeom>
        <a:solidFill>
          <a:schemeClr val="lt1">
            <a:alpha val="90000"/>
            <a:hueOff val="0"/>
            <a:satOff val="0"/>
            <a:lumOff val="0"/>
            <a:alphaOff val="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CO" sz="2000" kern="1200" noProof="0" dirty="0" smtClean="0">
              <a:solidFill>
                <a:schemeClr val="tx2"/>
              </a:solidFill>
              <a:latin typeface="Monotype Corsiva" pitchFamily="66" charset="0"/>
            </a:rPr>
            <a:t>Standard </a:t>
          </a:r>
          <a:r>
            <a:rPr lang="es-CO" sz="2000" kern="1200" noProof="0" dirty="0" err="1" smtClean="0">
              <a:solidFill>
                <a:schemeClr val="tx2"/>
              </a:solidFill>
              <a:latin typeface="Monotype Corsiva" pitchFamily="66" charset="0"/>
            </a:rPr>
            <a:t>Hartree-Fock</a:t>
          </a:r>
          <a:r>
            <a:rPr lang="es-CO" sz="2000" kern="1200" noProof="0" dirty="0" smtClean="0">
              <a:solidFill>
                <a:schemeClr val="tx2"/>
              </a:solidFill>
              <a:latin typeface="Monotype Corsiva" pitchFamily="66" charset="0"/>
            </a:rPr>
            <a:t> (HF) Bases</a:t>
          </a:r>
          <a:endParaRPr lang="es-CO" sz="2000" kern="1200" dirty="0">
            <a:solidFill>
              <a:schemeClr val="tx2"/>
            </a:solidFill>
            <a:latin typeface="Monotype Corsiva" pitchFamily="66" charset="0"/>
          </a:endParaRPr>
        </a:p>
      </dsp:txBody>
      <dsp:txXfrm>
        <a:off x="4491615" y="1646400"/>
        <a:ext cx="2105137" cy="1315710"/>
      </dsp:txXfrm>
    </dsp:sp>
    <dsp:sp modelId="{8F91378D-1990-490C-923D-E796F36B9ADC}">
      <dsp:nvSpPr>
        <dsp:cNvPr id="0" name=""/>
        <dsp:cNvSpPr/>
      </dsp:nvSpPr>
      <dsp:spPr>
        <a:xfrm>
          <a:off x="4334625" y="1315710"/>
          <a:ext cx="156990" cy="2633183"/>
        </a:xfrm>
        <a:custGeom>
          <a:avLst/>
          <a:gdLst/>
          <a:ahLst/>
          <a:cxnLst/>
          <a:rect l="0" t="0" r="0" b="0"/>
          <a:pathLst>
            <a:path>
              <a:moveTo>
                <a:pt x="0" y="0"/>
              </a:moveTo>
              <a:lnTo>
                <a:pt x="0" y="2633183"/>
              </a:lnTo>
              <a:lnTo>
                <a:pt x="156990" y="26331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7E9D6E-6BCA-41D8-BB36-D27B8C9E3EAF}">
      <dsp:nvSpPr>
        <dsp:cNvPr id="0" name=""/>
        <dsp:cNvSpPr/>
      </dsp:nvSpPr>
      <dsp:spPr>
        <a:xfrm>
          <a:off x="4491615" y="3291038"/>
          <a:ext cx="2105137" cy="1315710"/>
        </a:xfrm>
        <a:prstGeom prst="roundRect">
          <a:avLst>
            <a:gd name="adj" fmla="val 10000"/>
          </a:avLst>
        </a:prstGeom>
        <a:solidFill>
          <a:schemeClr val="lt1">
            <a:alpha val="90000"/>
            <a:hueOff val="0"/>
            <a:satOff val="0"/>
            <a:lumOff val="0"/>
            <a:alphaOff val="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Interactions</a:t>
          </a:r>
          <a:endParaRPr lang="es-CO" sz="2200" kern="1200" dirty="0" smtClean="0">
            <a:solidFill>
              <a:schemeClr val="tx2"/>
            </a:solidFill>
            <a:latin typeface="Monotype Corsiva" pitchFamily="66" charset="0"/>
          </a:endParaRPr>
        </a:p>
        <a:p>
          <a:pPr lvl="0" algn="ctr" defTabSz="977900">
            <a:lnSpc>
              <a:spcPct val="90000"/>
            </a:lnSpc>
            <a:spcBef>
              <a:spcPct val="0"/>
            </a:spcBef>
            <a:spcAft>
              <a:spcPct val="35000"/>
            </a:spcAft>
          </a:pPr>
          <a:r>
            <a:rPr lang="es-CO" sz="2200" kern="1200" dirty="0" smtClean="0">
              <a:solidFill>
                <a:schemeClr val="tx2"/>
              </a:solidFill>
              <a:latin typeface="Monotype Corsiva" pitchFamily="66" charset="0"/>
            </a:rPr>
            <a:t>are </a:t>
          </a:r>
          <a:r>
            <a:rPr lang="es-CO" sz="2200" kern="1200" dirty="0" err="1" smtClean="0">
              <a:solidFill>
                <a:schemeClr val="tx2"/>
              </a:solidFill>
              <a:latin typeface="Monotype Corsiva" pitchFamily="66" charset="0"/>
            </a:rPr>
            <a:t>long-ranged</a:t>
          </a:r>
          <a:endParaRPr lang="es-CO" sz="2200" kern="1200" dirty="0">
            <a:solidFill>
              <a:schemeClr val="tx2"/>
            </a:solidFill>
            <a:latin typeface="Monotype Corsiva" pitchFamily="66" charset="0"/>
          </a:endParaRPr>
        </a:p>
      </dsp:txBody>
      <dsp:txXfrm>
        <a:off x="4491615" y="3291038"/>
        <a:ext cx="2105137" cy="131571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D698CB-605C-4502-B627-84B380264CC6}">
      <dsp:nvSpPr>
        <dsp:cNvPr id="0" name=""/>
        <dsp:cNvSpPr/>
      </dsp:nvSpPr>
      <dsp:spPr>
        <a:xfrm>
          <a:off x="656946" y="1700"/>
          <a:ext cx="2466902" cy="1233451"/>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b="0" kern="1200" dirty="0" err="1" smtClean="0">
              <a:solidFill>
                <a:schemeClr val="tx2"/>
              </a:solidFill>
              <a:latin typeface="Monotype Corsiva" pitchFamily="66" charset="0"/>
            </a:rPr>
            <a:t>Calculate</a:t>
          </a:r>
          <a:r>
            <a:rPr lang="es-CO" sz="2200" b="0" kern="1200" dirty="0" smtClean="0">
              <a:solidFill>
                <a:schemeClr val="tx2"/>
              </a:solidFill>
              <a:latin typeface="Monotype Corsiva" pitchFamily="66" charset="0"/>
            </a:rPr>
            <a:t> </a:t>
          </a:r>
          <a:r>
            <a:rPr lang="es-CO" sz="2200" b="0" kern="1200" dirty="0" err="1" smtClean="0">
              <a:solidFill>
                <a:schemeClr val="tx2"/>
              </a:solidFill>
              <a:latin typeface="Monotype Corsiva" pitchFamily="66" charset="0"/>
            </a:rPr>
            <a:t>dynamical</a:t>
          </a:r>
          <a:r>
            <a:rPr lang="es-CO" sz="2200" b="0" kern="1200" dirty="0" smtClean="0">
              <a:solidFill>
                <a:schemeClr val="tx2"/>
              </a:solidFill>
              <a:latin typeface="Monotype Corsiva" pitchFamily="66" charset="0"/>
            </a:rPr>
            <a:t> response </a:t>
          </a:r>
          <a:r>
            <a:rPr lang="es-CO" sz="2200" b="0" kern="1200" dirty="0" err="1" smtClean="0">
              <a:solidFill>
                <a:schemeClr val="tx2"/>
              </a:solidFill>
              <a:latin typeface="Monotype Corsiva" pitchFamily="66" charset="0"/>
            </a:rPr>
            <a:t>functions</a:t>
          </a:r>
          <a:endParaRPr lang="es-CO" sz="2200" b="0" kern="1200" dirty="0">
            <a:solidFill>
              <a:schemeClr val="tx2"/>
            </a:solidFill>
            <a:latin typeface="Monotype Corsiva" pitchFamily="66" charset="0"/>
          </a:endParaRPr>
        </a:p>
      </dsp:txBody>
      <dsp:txXfrm>
        <a:off x="656946" y="1700"/>
        <a:ext cx="2466902" cy="1233451"/>
      </dsp:txXfrm>
    </dsp:sp>
    <dsp:sp modelId="{4C240AD1-6D50-4D58-B774-17405563BFB2}">
      <dsp:nvSpPr>
        <dsp:cNvPr id="0" name=""/>
        <dsp:cNvSpPr/>
      </dsp:nvSpPr>
      <dsp:spPr>
        <a:xfrm>
          <a:off x="903637" y="1235151"/>
          <a:ext cx="246690" cy="925088"/>
        </a:xfrm>
        <a:custGeom>
          <a:avLst/>
          <a:gdLst/>
          <a:ahLst/>
          <a:cxnLst/>
          <a:rect l="0" t="0" r="0" b="0"/>
          <a:pathLst>
            <a:path>
              <a:moveTo>
                <a:pt x="0" y="0"/>
              </a:moveTo>
              <a:lnTo>
                <a:pt x="0" y="925088"/>
              </a:lnTo>
              <a:lnTo>
                <a:pt x="246690" y="9250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9F10D5-C38F-454D-8B8E-F13FEF096CCC}">
      <dsp:nvSpPr>
        <dsp:cNvPr id="0" name=""/>
        <dsp:cNvSpPr/>
      </dsp:nvSpPr>
      <dsp:spPr>
        <a:xfrm>
          <a:off x="1150327" y="1543514"/>
          <a:ext cx="1973521" cy="1233451"/>
        </a:xfrm>
        <a:prstGeom prst="roundRect">
          <a:avLst>
            <a:gd name="adj" fmla="val 10000"/>
          </a:avLst>
        </a:prstGeom>
        <a:solidFill>
          <a:srgbClr val="FFFF00">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dirty="0" smtClean="0">
              <a:solidFill>
                <a:schemeClr val="tx2"/>
              </a:solidFill>
              <a:latin typeface="Monotype Corsiva" pitchFamily="66" charset="0"/>
            </a:rPr>
            <a:t>Nuclear </a:t>
          </a:r>
          <a:r>
            <a:rPr lang="es-CO" sz="2200" kern="1200" dirty="0" err="1" smtClean="0">
              <a:solidFill>
                <a:schemeClr val="tx2"/>
              </a:solidFill>
              <a:latin typeface="Monotype Corsiva" pitchFamily="66" charset="0"/>
            </a:rPr>
            <a:t>magnetic</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resonance</a:t>
          </a:r>
          <a:endParaRPr lang="es-CO" sz="2200" kern="1200" dirty="0" smtClean="0">
            <a:solidFill>
              <a:schemeClr val="tx2"/>
            </a:solidFill>
            <a:latin typeface="Monotype Corsiva" pitchFamily="66" charset="0"/>
          </a:endParaRPr>
        </a:p>
        <a:p>
          <a:pPr lvl="0" algn="ctr" defTabSz="977900">
            <a:lnSpc>
              <a:spcPct val="90000"/>
            </a:lnSpc>
            <a:spcBef>
              <a:spcPct val="0"/>
            </a:spcBef>
            <a:spcAft>
              <a:spcPct val="35000"/>
            </a:spcAft>
          </a:pPr>
          <a:r>
            <a:rPr lang="es-CO" sz="2200" kern="1200" dirty="0" smtClean="0">
              <a:solidFill>
                <a:schemeClr val="tx2"/>
              </a:solidFill>
              <a:latin typeface="Monotype Corsiva" pitchFamily="66" charset="0"/>
            </a:rPr>
            <a:t>(NMR)</a:t>
          </a:r>
          <a:endParaRPr lang="es-CO" sz="2200" kern="1200" dirty="0">
            <a:solidFill>
              <a:schemeClr val="tx2"/>
            </a:solidFill>
            <a:latin typeface="Monotype Corsiva" pitchFamily="66" charset="0"/>
          </a:endParaRPr>
        </a:p>
      </dsp:txBody>
      <dsp:txXfrm>
        <a:off x="1150327" y="1543514"/>
        <a:ext cx="1973521" cy="1233451"/>
      </dsp:txXfrm>
    </dsp:sp>
    <dsp:sp modelId="{FACE0EDF-3793-4203-8B7C-57A1DC7FE09F}">
      <dsp:nvSpPr>
        <dsp:cNvPr id="0" name=""/>
        <dsp:cNvSpPr/>
      </dsp:nvSpPr>
      <dsp:spPr>
        <a:xfrm>
          <a:off x="903637" y="1235151"/>
          <a:ext cx="246690" cy="2466902"/>
        </a:xfrm>
        <a:custGeom>
          <a:avLst/>
          <a:gdLst/>
          <a:ahLst/>
          <a:cxnLst/>
          <a:rect l="0" t="0" r="0" b="0"/>
          <a:pathLst>
            <a:path>
              <a:moveTo>
                <a:pt x="0" y="0"/>
              </a:moveTo>
              <a:lnTo>
                <a:pt x="0" y="2466902"/>
              </a:lnTo>
              <a:lnTo>
                <a:pt x="246690" y="24669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89E4FB-2C16-4042-A8ED-B1EE5FE095E8}">
      <dsp:nvSpPr>
        <dsp:cNvPr id="0" name=""/>
        <dsp:cNvSpPr/>
      </dsp:nvSpPr>
      <dsp:spPr>
        <a:xfrm>
          <a:off x="1150327" y="3085328"/>
          <a:ext cx="1973521" cy="1233451"/>
        </a:xfrm>
        <a:prstGeom prst="roundRect">
          <a:avLst>
            <a:gd name="adj" fmla="val 10000"/>
          </a:avLst>
        </a:prstGeom>
        <a:solidFill>
          <a:srgbClr val="FFFF00">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Neutron</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Scattering</a:t>
          </a:r>
          <a:endParaRPr lang="es-CO" sz="2200" kern="1200" dirty="0">
            <a:solidFill>
              <a:schemeClr val="tx2"/>
            </a:solidFill>
            <a:latin typeface="Monotype Corsiva" pitchFamily="66" charset="0"/>
          </a:endParaRPr>
        </a:p>
      </dsp:txBody>
      <dsp:txXfrm>
        <a:off x="1150327" y="3085328"/>
        <a:ext cx="1973521" cy="1233451"/>
      </dsp:txXfrm>
    </dsp:sp>
    <dsp:sp modelId="{8BBA1E56-4AAD-4505-ACCF-B95CBC1032F0}">
      <dsp:nvSpPr>
        <dsp:cNvPr id="0" name=""/>
        <dsp:cNvSpPr/>
      </dsp:nvSpPr>
      <dsp:spPr>
        <a:xfrm>
          <a:off x="3740574" y="1700"/>
          <a:ext cx="2466902" cy="1233451"/>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noProof="0" dirty="0" err="1" smtClean="0">
              <a:latin typeface="Monotype Corsiva" pitchFamily="66" charset="0"/>
            </a:rPr>
            <a:t>Optical</a:t>
          </a:r>
          <a:r>
            <a:rPr lang="es-CO" sz="2200" kern="1200" noProof="0" dirty="0" smtClean="0">
              <a:latin typeface="Monotype Corsiva" pitchFamily="66" charset="0"/>
            </a:rPr>
            <a:t> </a:t>
          </a:r>
        </a:p>
        <a:p>
          <a:pPr lvl="0" algn="ctr" defTabSz="977900">
            <a:lnSpc>
              <a:spcPct val="90000"/>
            </a:lnSpc>
            <a:spcBef>
              <a:spcPct val="0"/>
            </a:spcBef>
            <a:spcAft>
              <a:spcPct val="35000"/>
            </a:spcAft>
          </a:pPr>
          <a:r>
            <a:rPr lang="es-CO" sz="2200" kern="1200" noProof="0" dirty="0" err="1" smtClean="0">
              <a:latin typeface="Monotype Corsiva" pitchFamily="66" charset="0"/>
            </a:rPr>
            <a:t>Absorption</a:t>
          </a:r>
          <a:endParaRPr lang="en-US" sz="2200" kern="1200" noProof="0" dirty="0">
            <a:latin typeface="Monotype Corsiva" pitchFamily="66" charset="0"/>
          </a:endParaRPr>
        </a:p>
      </dsp:txBody>
      <dsp:txXfrm>
        <a:off x="3740574" y="1700"/>
        <a:ext cx="2466902" cy="1233451"/>
      </dsp:txXfrm>
    </dsp:sp>
    <dsp:sp modelId="{CE7A1F30-6ECD-499A-8CE0-4D56FFAA76FF}">
      <dsp:nvSpPr>
        <dsp:cNvPr id="0" name=""/>
        <dsp:cNvSpPr/>
      </dsp:nvSpPr>
      <dsp:spPr>
        <a:xfrm>
          <a:off x="3987265" y="1235151"/>
          <a:ext cx="246690" cy="925088"/>
        </a:xfrm>
        <a:custGeom>
          <a:avLst/>
          <a:gdLst/>
          <a:ahLst/>
          <a:cxnLst/>
          <a:rect l="0" t="0" r="0" b="0"/>
          <a:pathLst>
            <a:path>
              <a:moveTo>
                <a:pt x="0" y="0"/>
              </a:moveTo>
              <a:lnTo>
                <a:pt x="0" y="925088"/>
              </a:lnTo>
              <a:lnTo>
                <a:pt x="246690" y="9250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E4AB84-3C2E-40D7-80CC-0942CC844870}">
      <dsp:nvSpPr>
        <dsp:cNvPr id="0" name=""/>
        <dsp:cNvSpPr/>
      </dsp:nvSpPr>
      <dsp:spPr>
        <a:xfrm>
          <a:off x="4233955" y="1543514"/>
          <a:ext cx="1973521" cy="1233451"/>
        </a:xfrm>
        <a:prstGeom prst="roundRect">
          <a:avLst>
            <a:gd name="adj" fmla="val 10000"/>
          </a:avLst>
        </a:prstGeom>
        <a:solidFill>
          <a:schemeClr val="lt1">
            <a:alpha val="90000"/>
            <a:hueOff val="0"/>
            <a:satOff val="0"/>
            <a:lumOff val="0"/>
            <a:alphaOff val="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CO" sz="2000" kern="1200" noProof="0" dirty="0" err="1" smtClean="0">
              <a:solidFill>
                <a:schemeClr val="tx2"/>
              </a:solidFill>
              <a:latin typeface="Monotype Corsiva" pitchFamily="66" charset="0"/>
            </a:rPr>
            <a:t>Photoemission</a:t>
          </a:r>
          <a:endParaRPr lang="es-CO" sz="2000" kern="1200" dirty="0">
            <a:solidFill>
              <a:schemeClr val="tx2"/>
            </a:solidFill>
            <a:latin typeface="Monotype Corsiva" pitchFamily="66" charset="0"/>
          </a:endParaRPr>
        </a:p>
      </dsp:txBody>
      <dsp:txXfrm>
        <a:off x="4233955" y="1543514"/>
        <a:ext cx="1973521" cy="1233451"/>
      </dsp:txXfrm>
    </dsp:sp>
    <dsp:sp modelId="{8F91378D-1990-490C-923D-E796F36B9ADC}">
      <dsp:nvSpPr>
        <dsp:cNvPr id="0" name=""/>
        <dsp:cNvSpPr/>
      </dsp:nvSpPr>
      <dsp:spPr>
        <a:xfrm>
          <a:off x="3987265" y="1235151"/>
          <a:ext cx="246690" cy="2466902"/>
        </a:xfrm>
        <a:custGeom>
          <a:avLst/>
          <a:gdLst/>
          <a:ahLst/>
          <a:cxnLst/>
          <a:rect l="0" t="0" r="0" b="0"/>
          <a:pathLst>
            <a:path>
              <a:moveTo>
                <a:pt x="0" y="0"/>
              </a:moveTo>
              <a:lnTo>
                <a:pt x="0" y="2466902"/>
              </a:lnTo>
              <a:lnTo>
                <a:pt x="246690" y="24669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7E9D6E-6BCA-41D8-BB36-D27B8C9E3EAF}">
      <dsp:nvSpPr>
        <dsp:cNvPr id="0" name=""/>
        <dsp:cNvSpPr/>
      </dsp:nvSpPr>
      <dsp:spPr>
        <a:xfrm>
          <a:off x="4233955" y="3085328"/>
          <a:ext cx="1973521" cy="1233451"/>
        </a:xfrm>
        <a:prstGeom prst="roundRect">
          <a:avLst>
            <a:gd name="adj" fmla="val 10000"/>
          </a:avLst>
        </a:prstGeom>
        <a:solidFill>
          <a:schemeClr val="lt1">
            <a:alpha val="90000"/>
            <a:hueOff val="0"/>
            <a:satOff val="0"/>
            <a:lumOff val="0"/>
            <a:alphaOff val="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2"/>
              </a:solidFill>
              <a:latin typeface="Monotype Corsiva" pitchFamily="66" charset="0"/>
            </a:rPr>
            <a:t>Response functions in single impurity systems</a:t>
          </a:r>
          <a:endParaRPr lang="es-CO" sz="2200" kern="1200" dirty="0">
            <a:solidFill>
              <a:schemeClr val="tx2"/>
            </a:solidFill>
            <a:latin typeface="Monotype Corsiva" pitchFamily="66" charset="0"/>
          </a:endParaRPr>
        </a:p>
      </dsp:txBody>
      <dsp:txXfrm>
        <a:off x="4233955" y="3085328"/>
        <a:ext cx="1973521" cy="123345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18873E-6BD9-4220-9ADB-AF877F4381BF}">
      <dsp:nvSpPr>
        <dsp:cNvPr id="0" name=""/>
        <dsp:cNvSpPr/>
      </dsp:nvSpPr>
      <dsp:spPr>
        <a:xfrm>
          <a:off x="720076" y="0"/>
          <a:ext cx="1976619" cy="1098121"/>
        </a:xfrm>
        <a:prstGeom prst="roundRect">
          <a:avLst>
            <a:gd name="adj" fmla="val 10000"/>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latin typeface="Monotype Corsiva" pitchFamily="66" charset="0"/>
            </a:rPr>
            <a:t>Symmetries</a:t>
          </a:r>
          <a:endParaRPr lang="en-US" sz="2300" kern="1200" noProof="0" dirty="0" smtClean="0">
            <a:latin typeface="Monotype Corsiva" pitchFamily="66" charset="0"/>
          </a:endParaRPr>
        </a:p>
        <a:p>
          <a:pPr lvl="0" algn="ctr" defTabSz="1022350">
            <a:lnSpc>
              <a:spcPct val="90000"/>
            </a:lnSpc>
            <a:spcBef>
              <a:spcPct val="0"/>
            </a:spcBef>
            <a:spcAft>
              <a:spcPct val="35000"/>
            </a:spcAft>
          </a:pPr>
          <a:endParaRPr lang="en-US" sz="2300" kern="1200" noProof="0" dirty="0">
            <a:latin typeface="Monotype Corsiva" pitchFamily="66" charset="0"/>
          </a:endParaRPr>
        </a:p>
      </dsp:txBody>
      <dsp:txXfrm>
        <a:off x="720076" y="0"/>
        <a:ext cx="1976619" cy="1098121"/>
      </dsp:txXfrm>
    </dsp:sp>
    <dsp:sp modelId="{CC5B4C76-81FD-4C27-9F6D-3B4077012A7D}">
      <dsp:nvSpPr>
        <dsp:cNvPr id="0" name=""/>
        <dsp:cNvSpPr/>
      </dsp:nvSpPr>
      <dsp:spPr>
        <a:xfrm rot="5208578">
          <a:off x="1548075" y="1125575"/>
          <a:ext cx="412434" cy="494154"/>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CO" sz="1800" kern="1200"/>
        </a:p>
      </dsp:txBody>
      <dsp:txXfrm rot="5208578">
        <a:off x="1548075" y="1125575"/>
        <a:ext cx="412434" cy="494154"/>
      </dsp:txXfrm>
    </dsp:sp>
    <dsp:sp modelId="{9F49E55A-086B-48C8-B63B-2437DA00C95A}">
      <dsp:nvSpPr>
        <dsp:cNvPr id="0" name=""/>
        <dsp:cNvSpPr/>
      </dsp:nvSpPr>
      <dsp:spPr>
        <a:xfrm>
          <a:off x="811890" y="1647183"/>
          <a:ext cx="1976619" cy="1098121"/>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dirty="0" smtClean="0">
              <a:latin typeface="Monotype Corsiva" pitchFamily="66" charset="0"/>
            </a:rPr>
            <a:t>Symmetry of generators</a:t>
          </a:r>
          <a:endParaRPr lang="en-US" sz="2300" kern="1200" noProof="0" dirty="0">
            <a:latin typeface="Monotype Corsiva" pitchFamily="66" charset="0"/>
          </a:endParaRPr>
        </a:p>
      </dsp:txBody>
      <dsp:txXfrm>
        <a:off x="811890" y="1647183"/>
        <a:ext cx="1976619" cy="1098121"/>
      </dsp:txXfrm>
    </dsp:sp>
    <dsp:sp modelId="{2A135421-6D51-496B-86E7-5BBBE0FDD54A}">
      <dsp:nvSpPr>
        <dsp:cNvPr id="0" name=""/>
        <dsp:cNvSpPr/>
      </dsp:nvSpPr>
      <dsp:spPr>
        <a:xfrm rot="5441333">
          <a:off x="1584384" y="2772758"/>
          <a:ext cx="411825" cy="494154"/>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CO" sz="1800" kern="1200"/>
        </a:p>
      </dsp:txBody>
      <dsp:txXfrm rot="5441333">
        <a:off x="1584384" y="2772758"/>
        <a:ext cx="411825" cy="494154"/>
      </dsp:txXfrm>
    </dsp:sp>
    <dsp:sp modelId="{4EB46B2E-9D0C-4E86-9A8A-8CA85803995B}">
      <dsp:nvSpPr>
        <dsp:cNvPr id="0" name=""/>
        <dsp:cNvSpPr/>
      </dsp:nvSpPr>
      <dsp:spPr>
        <a:xfrm>
          <a:off x="792084" y="3294366"/>
          <a:ext cx="1976619" cy="1098121"/>
        </a:xfrm>
        <a:prstGeom prst="roundRect">
          <a:avLst>
            <a:gd name="adj" fmla="val 10000"/>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noProof="0" smtClean="0">
              <a:latin typeface="Monotype Corsiva" pitchFamily="66" charset="0"/>
            </a:rPr>
            <a:t>Conformal Transformations</a:t>
          </a:r>
          <a:endParaRPr lang="en-US" sz="2300" kern="1200" noProof="0">
            <a:latin typeface="Monotype Corsiva" pitchFamily="66" charset="0"/>
          </a:endParaRPr>
        </a:p>
      </dsp:txBody>
      <dsp:txXfrm>
        <a:off x="792084" y="3294366"/>
        <a:ext cx="1976619" cy="109812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20D95A-7385-4AA5-8B40-5696F326FFC4}">
      <dsp:nvSpPr>
        <dsp:cNvPr id="0" name=""/>
        <dsp:cNvSpPr/>
      </dsp:nvSpPr>
      <dsp:spPr>
        <a:xfrm>
          <a:off x="6165659" y="3207722"/>
          <a:ext cx="91440" cy="597028"/>
        </a:xfrm>
        <a:custGeom>
          <a:avLst/>
          <a:gdLst/>
          <a:ahLst/>
          <a:cxnLst/>
          <a:rect l="0" t="0" r="0" b="0"/>
          <a:pathLst>
            <a:path>
              <a:moveTo>
                <a:pt x="45720" y="0"/>
              </a:moveTo>
              <a:lnTo>
                <a:pt x="45720" y="597028"/>
              </a:lnTo>
            </a:path>
          </a:pathLst>
        </a:custGeom>
        <a:noFill/>
        <a:ln w="25400" cap="flat" cmpd="sng" algn="ctr">
          <a:solidFill>
            <a:srgbClr val="FFFFFF"/>
          </a:solidFill>
          <a:prstDash val="solid"/>
        </a:ln>
        <a:effectLst/>
      </dsp:spPr>
      <dsp:style>
        <a:lnRef idx="2">
          <a:scrgbClr r="0" g="0" b="0"/>
        </a:lnRef>
        <a:fillRef idx="0">
          <a:scrgbClr r="0" g="0" b="0"/>
        </a:fillRef>
        <a:effectRef idx="0">
          <a:scrgbClr r="0" g="0" b="0"/>
        </a:effectRef>
        <a:fontRef idx="minor"/>
      </dsp:style>
    </dsp:sp>
    <dsp:sp modelId="{F6914882-7471-4F5A-9610-FFD3884318C5}">
      <dsp:nvSpPr>
        <dsp:cNvPr id="0" name=""/>
        <dsp:cNvSpPr/>
      </dsp:nvSpPr>
      <dsp:spPr>
        <a:xfrm>
          <a:off x="4329628" y="1307154"/>
          <a:ext cx="1881750" cy="597028"/>
        </a:xfrm>
        <a:custGeom>
          <a:avLst/>
          <a:gdLst/>
          <a:ahLst/>
          <a:cxnLst/>
          <a:rect l="0" t="0" r="0" b="0"/>
          <a:pathLst>
            <a:path>
              <a:moveTo>
                <a:pt x="0" y="0"/>
              </a:moveTo>
              <a:lnTo>
                <a:pt x="0" y="406857"/>
              </a:lnTo>
              <a:lnTo>
                <a:pt x="1881750" y="406857"/>
              </a:lnTo>
              <a:lnTo>
                <a:pt x="1881750" y="597028"/>
              </a:lnTo>
            </a:path>
          </a:pathLst>
        </a:custGeom>
        <a:noFill/>
        <a:ln w="25400" cap="flat" cmpd="sng" algn="ctr">
          <a:solidFill>
            <a:srgbClr val="FFFFFF"/>
          </a:solidFill>
          <a:prstDash val="solid"/>
        </a:ln>
        <a:effectLst/>
      </dsp:spPr>
      <dsp:style>
        <a:lnRef idx="2">
          <a:scrgbClr r="0" g="0" b="0"/>
        </a:lnRef>
        <a:fillRef idx="0">
          <a:scrgbClr r="0" g="0" b="0"/>
        </a:fillRef>
        <a:effectRef idx="0">
          <a:scrgbClr r="0" g="0" b="0"/>
        </a:effectRef>
        <a:fontRef idx="minor"/>
      </dsp:style>
    </dsp:sp>
    <dsp:sp modelId="{45FDC18A-E6A3-41E9-8810-0F3B18F1B7A8}">
      <dsp:nvSpPr>
        <dsp:cNvPr id="0" name=""/>
        <dsp:cNvSpPr/>
      </dsp:nvSpPr>
      <dsp:spPr>
        <a:xfrm>
          <a:off x="2447878" y="3207722"/>
          <a:ext cx="1254500" cy="597028"/>
        </a:xfrm>
        <a:custGeom>
          <a:avLst/>
          <a:gdLst/>
          <a:ahLst/>
          <a:cxnLst/>
          <a:rect l="0" t="0" r="0" b="0"/>
          <a:pathLst>
            <a:path>
              <a:moveTo>
                <a:pt x="0" y="0"/>
              </a:moveTo>
              <a:lnTo>
                <a:pt x="0" y="406857"/>
              </a:lnTo>
              <a:lnTo>
                <a:pt x="1254500" y="406857"/>
              </a:lnTo>
              <a:lnTo>
                <a:pt x="1254500" y="597028"/>
              </a:lnTo>
            </a:path>
          </a:pathLst>
        </a:custGeom>
        <a:noFill/>
        <a:ln w="25400" cap="flat" cmpd="sng" algn="ctr">
          <a:solidFill>
            <a:srgbClr val="FFFFFF"/>
          </a:solidFill>
          <a:prstDash val="solid"/>
        </a:ln>
        <a:effectLst/>
      </dsp:spPr>
      <dsp:style>
        <a:lnRef idx="2">
          <a:scrgbClr r="0" g="0" b="0"/>
        </a:lnRef>
        <a:fillRef idx="0">
          <a:scrgbClr r="0" g="0" b="0"/>
        </a:fillRef>
        <a:effectRef idx="0">
          <a:scrgbClr r="0" g="0" b="0"/>
        </a:effectRef>
        <a:fontRef idx="minor"/>
      </dsp:style>
    </dsp:sp>
    <dsp:sp modelId="{6ECC8CF7-00E3-4D1A-8C71-C2A9AEE42D65}">
      <dsp:nvSpPr>
        <dsp:cNvPr id="0" name=""/>
        <dsp:cNvSpPr/>
      </dsp:nvSpPr>
      <dsp:spPr>
        <a:xfrm>
          <a:off x="1193377" y="3207722"/>
          <a:ext cx="1254500" cy="597028"/>
        </a:xfrm>
        <a:custGeom>
          <a:avLst/>
          <a:gdLst/>
          <a:ahLst/>
          <a:cxnLst/>
          <a:rect l="0" t="0" r="0" b="0"/>
          <a:pathLst>
            <a:path>
              <a:moveTo>
                <a:pt x="1254500" y="0"/>
              </a:moveTo>
              <a:lnTo>
                <a:pt x="1254500" y="406857"/>
              </a:lnTo>
              <a:lnTo>
                <a:pt x="0" y="406857"/>
              </a:lnTo>
              <a:lnTo>
                <a:pt x="0" y="597028"/>
              </a:lnTo>
            </a:path>
          </a:pathLst>
        </a:custGeom>
        <a:noFill/>
        <a:ln w="25400" cap="flat" cmpd="sng" algn="ctr">
          <a:solidFill>
            <a:srgbClr val="FFFFFF"/>
          </a:solidFill>
          <a:prstDash val="solid"/>
        </a:ln>
        <a:effectLst/>
      </dsp:spPr>
      <dsp:style>
        <a:lnRef idx="2">
          <a:scrgbClr r="0" g="0" b="0"/>
        </a:lnRef>
        <a:fillRef idx="0">
          <a:scrgbClr r="0" g="0" b="0"/>
        </a:fillRef>
        <a:effectRef idx="0">
          <a:scrgbClr r="0" g="0" b="0"/>
        </a:effectRef>
        <a:fontRef idx="minor"/>
      </dsp:style>
    </dsp:sp>
    <dsp:sp modelId="{DBF4B407-F923-4D9B-9C7F-6396715E8244}">
      <dsp:nvSpPr>
        <dsp:cNvPr id="0" name=""/>
        <dsp:cNvSpPr/>
      </dsp:nvSpPr>
      <dsp:spPr>
        <a:xfrm>
          <a:off x="2447878" y="1307154"/>
          <a:ext cx="1881750" cy="597028"/>
        </a:xfrm>
        <a:custGeom>
          <a:avLst/>
          <a:gdLst/>
          <a:ahLst/>
          <a:cxnLst/>
          <a:rect l="0" t="0" r="0" b="0"/>
          <a:pathLst>
            <a:path>
              <a:moveTo>
                <a:pt x="1881750" y="0"/>
              </a:moveTo>
              <a:lnTo>
                <a:pt x="1881750" y="406857"/>
              </a:lnTo>
              <a:lnTo>
                <a:pt x="0" y="406857"/>
              </a:lnTo>
              <a:lnTo>
                <a:pt x="0" y="597028"/>
              </a:lnTo>
            </a:path>
          </a:pathLst>
        </a:custGeom>
        <a:noFill/>
        <a:ln w="25400" cap="flat" cmpd="sng" algn="ctr">
          <a:solidFill>
            <a:srgbClr val="FFFFFF"/>
          </a:solidFill>
          <a:prstDash val="solid"/>
        </a:ln>
        <a:effectLst/>
      </dsp:spPr>
      <dsp:style>
        <a:lnRef idx="2">
          <a:scrgbClr r="0" g="0" b="0"/>
        </a:lnRef>
        <a:fillRef idx="0">
          <a:scrgbClr r="0" g="0" b="0"/>
        </a:fillRef>
        <a:effectRef idx="0">
          <a:scrgbClr r="0" g="0" b="0"/>
        </a:effectRef>
        <a:fontRef idx="minor"/>
      </dsp:style>
    </dsp:sp>
    <dsp:sp modelId="{309ED712-0ABC-4766-AB6A-A313546B08F6}">
      <dsp:nvSpPr>
        <dsp:cNvPr id="0" name=""/>
        <dsp:cNvSpPr/>
      </dsp:nvSpPr>
      <dsp:spPr>
        <a:xfrm>
          <a:off x="3303219" y="3614"/>
          <a:ext cx="2052818" cy="1303539"/>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35A507-2B24-403E-BE82-487BE70B01A7}">
      <dsp:nvSpPr>
        <dsp:cNvPr id="0" name=""/>
        <dsp:cNvSpPr/>
      </dsp:nvSpPr>
      <dsp:spPr>
        <a:xfrm>
          <a:off x="3531310" y="220301"/>
          <a:ext cx="2052818" cy="1303539"/>
        </a:xfrm>
        <a:prstGeom prst="roundRect">
          <a:avLst>
            <a:gd name="adj" fmla="val 10000"/>
          </a:avLst>
        </a:prstGeom>
        <a:solidFill>
          <a:srgbClr val="FFFFFF">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noProof="0" smtClean="0">
              <a:solidFill>
                <a:schemeClr val="tx2"/>
              </a:solidFill>
              <a:latin typeface="Monotype Corsiva" pitchFamily="66" charset="0"/>
            </a:rPr>
            <a:t>Renormalizable</a:t>
          </a:r>
          <a:r>
            <a:rPr lang="en-US" sz="2200" kern="1200" smtClean="0">
              <a:solidFill>
                <a:schemeClr val="tx2"/>
              </a:solidFill>
              <a:latin typeface="Monotype Corsiva" pitchFamily="66" charset="0"/>
            </a:rPr>
            <a:t>  Theories</a:t>
          </a:r>
          <a:endParaRPr lang="en-US" sz="2200" kern="1200" dirty="0">
            <a:solidFill>
              <a:schemeClr val="tx2"/>
            </a:solidFill>
            <a:latin typeface="Monotype Corsiva" pitchFamily="66" charset="0"/>
          </a:endParaRPr>
        </a:p>
      </dsp:txBody>
      <dsp:txXfrm>
        <a:off x="3531310" y="220301"/>
        <a:ext cx="2052818" cy="1303539"/>
      </dsp:txXfrm>
    </dsp:sp>
    <dsp:sp modelId="{79B4C5B1-5FD9-465A-A7D7-312B7A2F25B6}">
      <dsp:nvSpPr>
        <dsp:cNvPr id="0" name=""/>
        <dsp:cNvSpPr/>
      </dsp:nvSpPr>
      <dsp:spPr>
        <a:xfrm>
          <a:off x="1421468" y="1904182"/>
          <a:ext cx="2052818" cy="1303539"/>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450B2B-2151-443D-8A63-0EFA27B75F39}">
      <dsp:nvSpPr>
        <dsp:cNvPr id="0" name=""/>
        <dsp:cNvSpPr/>
      </dsp:nvSpPr>
      <dsp:spPr>
        <a:xfrm>
          <a:off x="1649559" y="2120869"/>
          <a:ext cx="2052818" cy="1303539"/>
        </a:xfrm>
        <a:prstGeom prst="roundRect">
          <a:avLst>
            <a:gd name="adj" fmla="val 10000"/>
          </a:avLst>
        </a:prstGeom>
        <a:solidFill>
          <a:srgbClr val="FFFFFF">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self</a:t>
          </a:r>
          <a:r>
            <a:rPr lang="es-CO" sz="2200" kern="1200" dirty="0" smtClean="0">
              <a:solidFill>
                <a:schemeClr val="tx2"/>
              </a:solidFill>
              <a:latin typeface="Monotype Corsiva" pitchFamily="66" charset="0"/>
            </a:rPr>
            <a:t>-Similar </a:t>
          </a:r>
        </a:p>
        <a:p>
          <a:pPr lvl="0" algn="ctr" defTabSz="977900">
            <a:lnSpc>
              <a:spcPct val="90000"/>
            </a:lnSpc>
            <a:spcBef>
              <a:spcPct val="0"/>
            </a:spcBef>
            <a:spcAft>
              <a:spcPct val="35000"/>
            </a:spcAft>
          </a:pPr>
          <a:r>
            <a:rPr lang="es-CO" sz="2200" kern="1200" dirty="0" smtClean="0">
              <a:solidFill>
                <a:schemeClr val="tx2"/>
              </a:solidFill>
              <a:latin typeface="Monotype Corsiva" pitchFamily="66" charset="0"/>
            </a:rPr>
            <a:t>copies</a:t>
          </a:r>
          <a:endParaRPr lang="es-CO" sz="2200" kern="1200" dirty="0">
            <a:solidFill>
              <a:schemeClr val="tx2"/>
            </a:solidFill>
            <a:latin typeface="Monotype Corsiva" pitchFamily="66" charset="0"/>
          </a:endParaRPr>
        </a:p>
      </dsp:txBody>
      <dsp:txXfrm>
        <a:off x="1649559" y="2120869"/>
        <a:ext cx="2052818" cy="1303539"/>
      </dsp:txXfrm>
    </dsp:sp>
    <dsp:sp modelId="{D9EEC8A9-A741-4472-BDD5-08B55F9FC8F2}">
      <dsp:nvSpPr>
        <dsp:cNvPr id="0" name=""/>
        <dsp:cNvSpPr/>
      </dsp:nvSpPr>
      <dsp:spPr>
        <a:xfrm>
          <a:off x="166968" y="3804750"/>
          <a:ext cx="2052818" cy="130353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97C606-1D48-4AA7-8BCE-2FBFEE88DA04}">
      <dsp:nvSpPr>
        <dsp:cNvPr id="0" name=""/>
        <dsp:cNvSpPr/>
      </dsp:nvSpPr>
      <dsp:spPr>
        <a:xfrm>
          <a:off x="395059" y="4021437"/>
          <a:ext cx="2052818" cy="1303539"/>
        </a:xfrm>
        <a:prstGeom prst="roundRect">
          <a:avLst>
            <a:gd name="adj" fmla="val 10000"/>
          </a:avLst>
        </a:prstGeom>
        <a:solidFill>
          <a:srgbClr val="FFFFFF">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noProof="0" smtClean="0">
              <a:solidFill>
                <a:schemeClr val="tx2"/>
              </a:solidFill>
              <a:latin typeface="Monotype Corsiva" pitchFamily="66" charset="0"/>
            </a:rPr>
            <a:t>Atoms</a:t>
          </a:r>
          <a:endParaRPr lang="en-US" sz="2200" kern="1200" noProof="0">
            <a:solidFill>
              <a:schemeClr val="tx2"/>
            </a:solidFill>
            <a:latin typeface="Monotype Corsiva" pitchFamily="66" charset="0"/>
          </a:endParaRPr>
        </a:p>
      </dsp:txBody>
      <dsp:txXfrm>
        <a:off x="395059" y="4021437"/>
        <a:ext cx="2052818" cy="1303539"/>
      </dsp:txXfrm>
    </dsp:sp>
    <dsp:sp modelId="{0A0F31B5-DC02-4246-9789-FFB44D96E772}">
      <dsp:nvSpPr>
        <dsp:cNvPr id="0" name=""/>
        <dsp:cNvSpPr/>
      </dsp:nvSpPr>
      <dsp:spPr>
        <a:xfrm>
          <a:off x="2675969" y="3804750"/>
          <a:ext cx="2052818" cy="1303539"/>
        </a:xfrm>
        <a:prstGeom prst="roundRect">
          <a:avLst>
            <a:gd name="adj" fmla="val 10000"/>
          </a:avLst>
        </a:prstGeom>
        <a:solidFill>
          <a:srgbClr val="C0000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BB5652AD-B5B8-4D18-BBD8-E0E6F6BC3F3C}">
      <dsp:nvSpPr>
        <dsp:cNvPr id="0" name=""/>
        <dsp:cNvSpPr/>
      </dsp:nvSpPr>
      <dsp:spPr>
        <a:xfrm>
          <a:off x="2904060" y="4021437"/>
          <a:ext cx="2052818" cy="1303539"/>
        </a:xfrm>
        <a:prstGeom prst="roundRect">
          <a:avLst>
            <a:gd name="adj" fmla="val 10000"/>
          </a:avLst>
        </a:prstGeom>
        <a:solidFill>
          <a:srgbClr val="FFFFFF">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Elementary</a:t>
          </a:r>
          <a:r>
            <a:rPr lang="es-CO" sz="2200" kern="1200" dirty="0" smtClean="0">
              <a:solidFill>
                <a:schemeClr val="tx2"/>
              </a:solidFill>
              <a:latin typeface="Monotype Corsiva" pitchFamily="66" charset="0"/>
            </a:rPr>
            <a:t> </a:t>
          </a:r>
          <a:r>
            <a:rPr lang="en-US" sz="2200" kern="1200" noProof="0" dirty="0" smtClean="0">
              <a:solidFill>
                <a:schemeClr val="tx2"/>
              </a:solidFill>
              <a:latin typeface="Monotype Corsiva" pitchFamily="66" charset="0"/>
            </a:rPr>
            <a:t>particles</a:t>
          </a:r>
          <a:endParaRPr lang="en-US" sz="2200" kern="1200" noProof="0" dirty="0">
            <a:solidFill>
              <a:schemeClr val="tx2"/>
            </a:solidFill>
            <a:latin typeface="Monotype Corsiva" pitchFamily="66" charset="0"/>
          </a:endParaRPr>
        </a:p>
      </dsp:txBody>
      <dsp:txXfrm>
        <a:off x="2904060" y="4021437"/>
        <a:ext cx="2052818" cy="1303539"/>
      </dsp:txXfrm>
    </dsp:sp>
    <dsp:sp modelId="{B772D819-5190-4460-9FA2-CEC5BD8AED1A}">
      <dsp:nvSpPr>
        <dsp:cNvPr id="0" name=""/>
        <dsp:cNvSpPr/>
      </dsp:nvSpPr>
      <dsp:spPr>
        <a:xfrm>
          <a:off x="5184969" y="1904182"/>
          <a:ext cx="2052818" cy="1303539"/>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8EC096-53F8-43B0-96DE-74F81E30BD42}">
      <dsp:nvSpPr>
        <dsp:cNvPr id="0" name=""/>
        <dsp:cNvSpPr/>
      </dsp:nvSpPr>
      <dsp:spPr>
        <a:xfrm>
          <a:off x="5413060" y="2120869"/>
          <a:ext cx="2052818" cy="1303539"/>
        </a:xfrm>
        <a:prstGeom prst="roundRect">
          <a:avLst>
            <a:gd name="adj" fmla="val 10000"/>
          </a:avLst>
        </a:prstGeom>
        <a:solidFill>
          <a:srgbClr val="FFFFFF">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Itself</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Smaller</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Scale</a:t>
          </a:r>
          <a:r>
            <a:rPr lang="es-CO" sz="2200" kern="1200" dirty="0" smtClean="0">
              <a:solidFill>
                <a:schemeClr val="tx2"/>
              </a:solidFill>
              <a:latin typeface="Monotype Corsiva" pitchFamily="66" charset="0"/>
            </a:rPr>
            <a:t> (</a:t>
          </a:r>
          <a:r>
            <a:rPr lang="en-US" sz="2200" kern="1200" noProof="0" dirty="0" smtClean="0">
              <a:solidFill>
                <a:schemeClr val="tx2"/>
              </a:solidFill>
              <a:latin typeface="Monotype Corsiva" pitchFamily="66" charset="0"/>
            </a:rPr>
            <a:t>different</a:t>
          </a:r>
          <a:r>
            <a:rPr lang="es-CO" sz="2200" kern="1200" dirty="0" smtClean="0">
              <a:solidFill>
                <a:schemeClr val="tx2"/>
              </a:solidFill>
              <a:latin typeface="Monotype Corsiva" pitchFamily="66" charset="0"/>
            </a:rPr>
            <a:t> </a:t>
          </a:r>
          <a:r>
            <a:rPr lang="en-US" sz="2200" kern="1200" noProof="0" dirty="0" smtClean="0">
              <a:solidFill>
                <a:schemeClr val="tx2"/>
              </a:solidFill>
              <a:latin typeface="Monotype Corsiva" pitchFamily="66" charset="0"/>
            </a:rPr>
            <a:t>parameters</a:t>
          </a:r>
          <a:r>
            <a:rPr lang="es-CO" sz="2200" kern="1200" dirty="0" smtClean="0">
              <a:solidFill>
                <a:schemeClr val="tx2"/>
              </a:solidFill>
              <a:latin typeface="Monotype Corsiva" pitchFamily="66" charset="0"/>
            </a:rPr>
            <a:t>)</a:t>
          </a:r>
          <a:endParaRPr lang="es-CO" sz="2200" kern="1200" dirty="0">
            <a:solidFill>
              <a:schemeClr val="tx2"/>
            </a:solidFill>
            <a:latin typeface="Monotype Corsiva" pitchFamily="66" charset="0"/>
          </a:endParaRPr>
        </a:p>
      </dsp:txBody>
      <dsp:txXfrm>
        <a:off x="5413060" y="2120869"/>
        <a:ext cx="2052818" cy="1303539"/>
      </dsp:txXfrm>
    </dsp:sp>
    <dsp:sp modelId="{BA3936CC-C55D-4972-933C-721C237D9407}">
      <dsp:nvSpPr>
        <dsp:cNvPr id="0" name=""/>
        <dsp:cNvSpPr/>
      </dsp:nvSpPr>
      <dsp:spPr>
        <a:xfrm>
          <a:off x="5184969" y="3804750"/>
          <a:ext cx="2052818" cy="1303539"/>
        </a:xfrm>
        <a:prstGeom prst="roundRect">
          <a:avLst>
            <a:gd name="adj" fmla="val 10000"/>
          </a:avLst>
        </a:prstGeom>
        <a:solidFill>
          <a:srgbClr val="CC000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26DE6604-986A-4EDC-A6AE-3E14A03B2848}">
      <dsp:nvSpPr>
        <dsp:cNvPr id="0" name=""/>
        <dsp:cNvSpPr/>
      </dsp:nvSpPr>
      <dsp:spPr>
        <a:xfrm>
          <a:off x="5413060" y="4021437"/>
          <a:ext cx="2052818" cy="1303539"/>
        </a:xfrm>
        <a:prstGeom prst="roundRect">
          <a:avLst>
            <a:gd name="adj" fmla="val 10000"/>
          </a:avLst>
        </a:prstGeom>
        <a:solidFill>
          <a:srgbClr val="FFFFFF">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noProof="0" smtClean="0">
              <a:solidFill>
                <a:schemeClr val="tx2"/>
              </a:solidFill>
              <a:latin typeface="Monotype Corsiva" pitchFamily="66" charset="0"/>
            </a:rPr>
            <a:t>Atomic </a:t>
          </a:r>
        </a:p>
        <a:p>
          <a:pPr lvl="0" algn="ctr" defTabSz="977900">
            <a:lnSpc>
              <a:spcPct val="90000"/>
            </a:lnSpc>
            <a:spcBef>
              <a:spcPct val="0"/>
            </a:spcBef>
            <a:spcAft>
              <a:spcPct val="35000"/>
            </a:spcAft>
          </a:pPr>
          <a:r>
            <a:rPr lang="en-US" sz="2200" kern="1200" noProof="0" smtClean="0">
              <a:solidFill>
                <a:schemeClr val="tx2"/>
              </a:solidFill>
              <a:latin typeface="Monotype Corsiva" pitchFamily="66" charset="0"/>
            </a:rPr>
            <a:t>spins</a:t>
          </a:r>
          <a:endParaRPr lang="en-US" sz="2200" kern="1200" noProof="0">
            <a:solidFill>
              <a:schemeClr val="tx2"/>
            </a:solidFill>
            <a:latin typeface="Monotype Corsiva" pitchFamily="66" charset="0"/>
          </a:endParaRPr>
        </a:p>
      </dsp:txBody>
      <dsp:txXfrm>
        <a:off x="5413060" y="4021437"/>
        <a:ext cx="2052818" cy="130353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D698CB-605C-4502-B627-84B380264CC6}">
      <dsp:nvSpPr>
        <dsp:cNvPr id="0" name=""/>
        <dsp:cNvSpPr/>
      </dsp:nvSpPr>
      <dsp:spPr>
        <a:xfrm>
          <a:off x="321785" y="2250"/>
          <a:ext cx="3042337" cy="1521168"/>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dirty="0" smtClean="0">
              <a:latin typeface="Monotype Corsiva" pitchFamily="66" charset="0"/>
            </a:rPr>
            <a:t>Ultra-</a:t>
          </a:r>
          <a:r>
            <a:rPr lang="es-CO" sz="2200" kern="1200" dirty="0" err="1" smtClean="0">
              <a:latin typeface="Monotype Corsiva" pitchFamily="66" charset="0"/>
            </a:rPr>
            <a:t>violet</a:t>
          </a:r>
          <a:r>
            <a:rPr lang="es-CO" sz="2200" kern="1200" dirty="0" smtClean="0">
              <a:latin typeface="Monotype Corsiva" pitchFamily="66" charset="0"/>
            </a:rPr>
            <a:t> </a:t>
          </a:r>
        </a:p>
        <a:p>
          <a:pPr lvl="0" algn="ctr" defTabSz="977900">
            <a:lnSpc>
              <a:spcPct val="90000"/>
            </a:lnSpc>
            <a:spcBef>
              <a:spcPct val="0"/>
            </a:spcBef>
            <a:spcAft>
              <a:spcPct val="35000"/>
            </a:spcAft>
          </a:pPr>
          <a:r>
            <a:rPr lang="es-CO" sz="2200" kern="1200" dirty="0" err="1" smtClean="0">
              <a:latin typeface="Monotype Corsiva" pitchFamily="66" charset="0"/>
            </a:rPr>
            <a:t>divergences</a:t>
          </a:r>
          <a:endParaRPr lang="es-CO" sz="2200" b="1" kern="1200" dirty="0">
            <a:solidFill>
              <a:schemeClr val="tx2"/>
            </a:solidFill>
            <a:latin typeface="Monotype Corsiva" pitchFamily="66" charset="0"/>
          </a:endParaRPr>
        </a:p>
      </dsp:txBody>
      <dsp:txXfrm>
        <a:off x="321785" y="2250"/>
        <a:ext cx="3042337" cy="1521168"/>
      </dsp:txXfrm>
    </dsp:sp>
    <dsp:sp modelId="{4C240AD1-6D50-4D58-B774-17405563BFB2}">
      <dsp:nvSpPr>
        <dsp:cNvPr id="0" name=""/>
        <dsp:cNvSpPr/>
      </dsp:nvSpPr>
      <dsp:spPr>
        <a:xfrm>
          <a:off x="626019" y="1523419"/>
          <a:ext cx="304233" cy="1140876"/>
        </a:xfrm>
        <a:custGeom>
          <a:avLst/>
          <a:gdLst/>
          <a:ahLst/>
          <a:cxnLst/>
          <a:rect l="0" t="0" r="0" b="0"/>
          <a:pathLst>
            <a:path>
              <a:moveTo>
                <a:pt x="0" y="0"/>
              </a:moveTo>
              <a:lnTo>
                <a:pt x="0" y="1140876"/>
              </a:lnTo>
              <a:lnTo>
                <a:pt x="304233" y="11408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9F10D5-C38F-454D-8B8E-F13FEF096CCC}">
      <dsp:nvSpPr>
        <dsp:cNvPr id="0" name=""/>
        <dsp:cNvSpPr/>
      </dsp:nvSpPr>
      <dsp:spPr>
        <a:xfrm>
          <a:off x="930253" y="1903711"/>
          <a:ext cx="2433870" cy="1521168"/>
        </a:xfrm>
        <a:prstGeom prst="roundRect">
          <a:avLst>
            <a:gd name="adj" fmla="val 10000"/>
          </a:avLst>
        </a:prstGeom>
        <a:solidFill>
          <a:srgbClr val="FFFF00">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b="0" kern="1200" dirty="0" smtClean="0">
              <a:solidFill>
                <a:schemeClr val="tx2"/>
              </a:solidFill>
              <a:latin typeface="Monotype Corsiva" pitchFamily="66" charset="0"/>
            </a:rPr>
            <a:t>Quantum </a:t>
          </a:r>
        </a:p>
        <a:p>
          <a:pPr lvl="0" algn="ctr" defTabSz="977900">
            <a:lnSpc>
              <a:spcPct val="90000"/>
            </a:lnSpc>
            <a:spcBef>
              <a:spcPct val="0"/>
            </a:spcBef>
            <a:spcAft>
              <a:spcPct val="35000"/>
            </a:spcAft>
          </a:pPr>
          <a:r>
            <a:rPr lang="es-CO" sz="2200" b="0" kern="1200" dirty="0" err="1" smtClean="0">
              <a:solidFill>
                <a:schemeClr val="tx2"/>
              </a:solidFill>
              <a:latin typeface="Monotype Corsiva" pitchFamily="66" charset="0"/>
            </a:rPr>
            <a:t>fluctuations</a:t>
          </a:r>
          <a:endParaRPr lang="es-CO" sz="2200" kern="1200" dirty="0">
            <a:solidFill>
              <a:schemeClr val="tx2"/>
            </a:solidFill>
            <a:latin typeface="Monotype Corsiva" pitchFamily="66" charset="0"/>
          </a:endParaRPr>
        </a:p>
      </dsp:txBody>
      <dsp:txXfrm>
        <a:off x="930253" y="1903711"/>
        <a:ext cx="2433870" cy="1521168"/>
      </dsp:txXfrm>
    </dsp:sp>
    <dsp:sp modelId="{FACE0EDF-3793-4203-8B7C-57A1DC7FE09F}">
      <dsp:nvSpPr>
        <dsp:cNvPr id="0" name=""/>
        <dsp:cNvSpPr/>
      </dsp:nvSpPr>
      <dsp:spPr>
        <a:xfrm>
          <a:off x="626019" y="1523419"/>
          <a:ext cx="304233" cy="3042337"/>
        </a:xfrm>
        <a:custGeom>
          <a:avLst/>
          <a:gdLst/>
          <a:ahLst/>
          <a:cxnLst/>
          <a:rect l="0" t="0" r="0" b="0"/>
          <a:pathLst>
            <a:path>
              <a:moveTo>
                <a:pt x="0" y="0"/>
              </a:moveTo>
              <a:lnTo>
                <a:pt x="0" y="3042337"/>
              </a:lnTo>
              <a:lnTo>
                <a:pt x="304233" y="30423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89E4FB-2C16-4042-A8ED-B1EE5FE095E8}">
      <dsp:nvSpPr>
        <dsp:cNvPr id="0" name=""/>
        <dsp:cNvSpPr/>
      </dsp:nvSpPr>
      <dsp:spPr>
        <a:xfrm>
          <a:off x="930253" y="3805172"/>
          <a:ext cx="2433870" cy="1521168"/>
        </a:xfrm>
        <a:prstGeom prst="roundRect">
          <a:avLst>
            <a:gd name="adj" fmla="val 10000"/>
          </a:avLst>
        </a:prstGeom>
        <a:solidFill>
          <a:srgbClr val="FFFF00">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Complication</a:t>
          </a:r>
          <a:r>
            <a:rPr lang="es-CO" sz="2200" kern="1200" dirty="0" smtClean="0">
              <a:solidFill>
                <a:schemeClr val="tx2"/>
              </a:solidFill>
              <a:latin typeface="Monotype Corsiva" pitchFamily="66" charset="0"/>
            </a:rPr>
            <a:t> &amp; </a:t>
          </a:r>
          <a:r>
            <a:rPr lang="es-CO" sz="2200" kern="1200" dirty="0" err="1" smtClean="0">
              <a:solidFill>
                <a:schemeClr val="tx2"/>
              </a:solidFill>
              <a:latin typeface="Monotype Corsiva" pitchFamily="66" charset="0"/>
            </a:rPr>
            <a:t>opportunity</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to</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find</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interesting</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physics</a:t>
          </a:r>
          <a:endParaRPr lang="es-CO" sz="2200" kern="1200" dirty="0">
            <a:solidFill>
              <a:schemeClr val="tx2"/>
            </a:solidFill>
            <a:latin typeface="Monotype Corsiva" pitchFamily="66" charset="0"/>
          </a:endParaRPr>
        </a:p>
      </dsp:txBody>
      <dsp:txXfrm>
        <a:off x="930253" y="3805172"/>
        <a:ext cx="2433870" cy="1521168"/>
      </dsp:txXfrm>
    </dsp:sp>
    <dsp:sp modelId="{8BBA1E56-4AAD-4505-ACCF-B95CBC1032F0}">
      <dsp:nvSpPr>
        <dsp:cNvPr id="0" name=""/>
        <dsp:cNvSpPr/>
      </dsp:nvSpPr>
      <dsp:spPr>
        <a:xfrm>
          <a:off x="4124708" y="2250"/>
          <a:ext cx="3042337" cy="1521168"/>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b="1" kern="1200" dirty="0" err="1" smtClean="0">
              <a:solidFill>
                <a:schemeClr val="tx2"/>
              </a:solidFill>
              <a:latin typeface="Monotype Corsiva" pitchFamily="66" charset="0"/>
            </a:rPr>
            <a:t>Perturbatibe</a:t>
          </a:r>
          <a:r>
            <a:rPr lang="es-CO" sz="2200" b="1" kern="1200" dirty="0" smtClean="0">
              <a:solidFill>
                <a:schemeClr val="tx2"/>
              </a:solidFill>
              <a:latin typeface="Monotype Corsiva" pitchFamily="66" charset="0"/>
            </a:rPr>
            <a:t> </a:t>
          </a:r>
        </a:p>
        <a:p>
          <a:pPr lvl="0" algn="ctr" defTabSz="977900">
            <a:lnSpc>
              <a:spcPct val="90000"/>
            </a:lnSpc>
            <a:spcBef>
              <a:spcPct val="0"/>
            </a:spcBef>
            <a:spcAft>
              <a:spcPct val="35000"/>
            </a:spcAft>
          </a:pPr>
          <a:r>
            <a:rPr lang="es-CO" sz="2200" b="1" kern="1200" dirty="0" smtClean="0">
              <a:solidFill>
                <a:schemeClr val="tx2"/>
              </a:solidFill>
              <a:latin typeface="Monotype Corsiva" pitchFamily="66" charset="0"/>
            </a:rPr>
            <a:t>QCD</a:t>
          </a:r>
          <a:endParaRPr lang="es-CO" sz="2200" kern="1200" dirty="0">
            <a:latin typeface="Monotype Corsiva" pitchFamily="66" charset="0"/>
          </a:endParaRPr>
        </a:p>
      </dsp:txBody>
      <dsp:txXfrm>
        <a:off x="4124708" y="2250"/>
        <a:ext cx="3042337" cy="1521168"/>
      </dsp:txXfrm>
    </dsp:sp>
    <dsp:sp modelId="{CE7A1F30-6ECD-499A-8CE0-4D56FFAA76FF}">
      <dsp:nvSpPr>
        <dsp:cNvPr id="0" name=""/>
        <dsp:cNvSpPr/>
      </dsp:nvSpPr>
      <dsp:spPr>
        <a:xfrm>
          <a:off x="4428942" y="1523419"/>
          <a:ext cx="304233" cy="1140876"/>
        </a:xfrm>
        <a:custGeom>
          <a:avLst/>
          <a:gdLst/>
          <a:ahLst/>
          <a:cxnLst/>
          <a:rect l="0" t="0" r="0" b="0"/>
          <a:pathLst>
            <a:path>
              <a:moveTo>
                <a:pt x="0" y="0"/>
              </a:moveTo>
              <a:lnTo>
                <a:pt x="0" y="1140876"/>
              </a:lnTo>
              <a:lnTo>
                <a:pt x="304233" y="11408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E4AB84-3C2E-40D7-80CC-0942CC844870}">
      <dsp:nvSpPr>
        <dsp:cNvPr id="0" name=""/>
        <dsp:cNvSpPr/>
      </dsp:nvSpPr>
      <dsp:spPr>
        <a:xfrm>
          <a:off x="4733175" y="1903711"/>
          <a:ext cx="2433870" cy="1521168"/>
        </a:xfrm>
        <a:prstGeom prst="roundRect">
          <a:avLst>
            <a:gd name="adj" fmla="val 10000"/>
          </a:avLst>
        </a:prstGeom>
        <a:solidFill>
          <a:schemeClr val="lt1">
            <a:alpha val="90000"/>
            <a:hueOff val="0"/>
            <a:satOff val="0"/>
            <a:lumOff val="0"/>
            <a:alphaOff val="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Factorization</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Theorems</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for</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strong</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interactions</a:t>
          </a:r>
          <a:endParaRPr lang="es-CO" sz="2200" b="0" kern="1200" dirty="0">
            <a:solidFill>
              <a:schemeClr val="tx2"/>
            </a:solidFill>
            <a:latin typeface="Monotype Corsiva" pitchFamily="66" charset="0"/>
          </a:endParaRPr>
        </a:p>
      </dsp:txBody>
      <dsp:txXfrm>
        <a:off x="4733175" y="1903711"/>
        <a:ext cx="2433870" cy="1521168"/>
      </dsp:txXfrm>
    </dsp:sp>
    <dsp:sp modelId="{8F91378D-1990-490C-923D-E796F36B9ADC}">
      <dsp:nvSpPr>
        <dsp:cNvPr id="0" name=""/>
        <dsp:cNvSpPr/>
      </dsp:nvSpPr>
      <dsp:spPr>
        <a:xfrm>
          <a:off x="4428942" y="1523419"/>
          <a:ext cx="304233" cy="3042337"/>
        </a:xfrm>
        <a:custGeom>
          <a:avLst/>
          <a:gdLst/>
          <a:ahLst/>
          <a:cxnLst/>
          <a:rect l="0" t="0" r="0" b="0"/>
          <a:pathLst>
            <a:path>
              <a:moveTo>
                <a:pt x="0" y="0"/>
              </a:moveTo>
              <a:lnTo>
                <a:pt x="0" y="3042337"/>
              </a:lnTo>
              <a:lnTo>
                <a:pt x="304233" y="30423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7E9D6E-6BCA-41D8-BB36-D27B8C9E3EAF}">
      <dsp:nvSpPr>
        <dsp:cNvPr id="0" name=""/>
        <dsp:cNvSpPr/>
      </dsp:nvSpPr>
      <dsp:spPr>
        <a:xfrm>
          <a:off x="4733175" y="3805172"/>
          <a:ext cx="2433870" cy="1521168"/>
        </a:xfrm>
        <a:prstGeom prst="roundRect">
          <a:avLst>
            <a:gd name="adj" fmla="val 10000"/>
          </a:avLst>
        </a:prstGeom>
        <a:solidFill>
          <a:schemeClr val="lt1">
            <a:alpha val="90000"/>
            <a:hueOff val="0"/>
            <a:satOff val="0"/>
            <a:lumOff val="0"/>
            <a:alphaOff val="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Phenomenological</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consequences</a:t>
          </a:r>
          <a:endParaRPr lang="es-CO" sz="2200" kern="1200" dirty="0">
            <a:solidFill>
              <a:schemeClr val="tx2"/>
            </a:solidFill>
            <a:latin typeface="Monotype Corsiva" pitchFamily="66" charset="0"/>
          </a:endParaRPr>
        </a:p>
      </dsp:txBody>
      <dsp:txXfrm>
        <a:off x="4733175" y="3805172"/>
        <a:ext cx="2433870" cy="152116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21E06B1-67F4-4FF0-AC50-AE04A65F9635}">
      <dsp:nvSpPr>
        <dsp:cNvPr id="0" name=""/>
        <dsp:cNvSpPr/>
      </dsp:nvSpPr>
      <dsp:spPr>
        <a:xfrm>
          <a:off x="2366" y="1341635"/>
          <a:ext cx="1674034" cy="1380728"/>
        </a:xfrm>
        <a:prstGeom prst="roundRect">
          <a:avLst>
            <a:gd name="adj" fmla="val 10000"/>
          </a:avLst>
        </a:prstGeom>
        <a:solidFill>
          <a:srgbClr val="FFFF00">
            <a:alpha val="90000"/>
          </a:srgbClr>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40005" rIns="40005" bIns="40005"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solidFill>
                <a:schemeClr val="accent3">
                  <a:lumMod val="10000"/>
                </a:schemeClr>
              </a:solidFill>
              <a:latin typeface="Monotype Corsiva" pitchFamily="66" charset="0"/>
            </a:rPr>
            <a:t>Make testable predictions</a:t>
          </a:r>
          <a:endParaRPr lang="es-CO" sz="2100" kern="1200" dirty="0">
            <a:solidFill>
              <a:schemeClr val="accent3">
                <a:lumMod val="10000"/>
              </a:schemeClr>
            </a:solidFill>
            <a:latin typeface="Monotype Corsiva" pitchFamily="66" charset="0"/>
          </a:endParaRPr>
        </a:p>
      </dsp:txBody>
      <dsp:txXfrm>
        <a:off x="2366" y="1341635"/>
        <a:ext cx="1674034" cy="1084857"/>
      </dsp:txXfrm>
    </dsp:sp>
    <dsp:sp modelId="{D48CA93C-A6E2-4ACF-97FD-42D9C74C56C8}">
      <dsp:nvSpPr>
        <dsp:cNvPr id="0" name=""/>
        <dsp:cNvSpPr/>
      </dsp:nvSpPr>
      <dsp:spPr>
        <a:xfrm>
          <a:off x="953099" y="1643644"/>
          <a:ext cx="1873161" cy="1873161"/>
        </a:xfrm>
        <a:prstGeom prst="leftCircularArrow">
          <a:avLst>
            <a:gd name="adj1" fmla="val 2444"/>
            <a:gd name="adj2" fmla="val 295819"/>
            <a:gd name="adj3" fmla="val 2071329"/>
            <a:gd name="adj4" fmla="val 9024489"/>
            <a:gd name="adj5" fmla="val 2851"/>
          </a:avLst>
        </a:prstGeom>
        <a:solidFill>
          <a:srgbClr val="FF3300"/>
        </a:solidFill>
        <a:ln>
          <a:noFill/>
        </a:ln>
        <a:effectLst/>
      </dsp:spPr>
      <dsp:style>
        <a:lnRef idx="0">
          <a:scrgbClr r="0" g="0" b="0"/>
        </a:lnRef>
        <a:fillRef idx="1">
          <a:scrgbClr r="0" g="0" b="0"/>
        </a:fillRef>
        <a:effectRef idx="0">
          <a:scrgbClr r="0" g="0" b="0"/>
        </a:effectRef>
        <a:fontRef idx="minor">
          <a:schemeClr val="lt1"/>
        </a:fontRef>
      </dsp:style>
    </dsp:sp>
    <dsp:sp modelId="{3BF38153-C7FE-4E22-9D17-E64B22A79E94}">
      <dsp:nvSpPr>
        <dsp:cNvPr id="0" name=""/>
        <dsp:cNvSpPr/>
      </dsp:nvSpPr>
      <dsp:spPr>
        <a:xfrm>
          <a:off x="268121" y="2426493"/>
          <a:ext cx="1700536" cy="591740"/>
        </a:xfrm>
        <a:prstGeom prst="roundRect">
          <a:avLst>
            <a:gd name="adj" fmla="val 10000"/>
          </a:avLst>
        </a:prstGeom>
        <a:solidFill>
          <a:srgbClr val="FFFFFF"/>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accent3">
                  <a:lumMod val="10000"/>
                </a:schemeClr>
              </a:solidFill>
              <a:latin typeface="Monotype Corsiva" pitchFamily="66" charset="0"/>
            </a:rPr>
            <a:t>Strong interaction theory</a:t>
          </a:r>
          <a:endParaRPr lang="es-CO" sz="1800" kern="1200" dirty="0">
            <a:solidFill>
              <a:schemeClr val="accent3">
                <a:lumMod val="10000"/>
              </a:schemeClr>
            </a:solidFill>
            <a:latin typeface="Monotype Corsiva" pitchFamily="66" charset="0"/>
          </a:endParaRPr>
        </a:p>
      </dsp:txBody>
      <dsp:txXfrm>
        <a:off x="268121" y="2426493"/>
        <a:ext cx="1700536" cy="591740"/>
      </dsp:txXfrm>
    </dsp:sp>
    <dsp:sp modelId="{878CE4F3-1570-4837-A52E-71CEBEEDFC4C}">
      <dsp:nvSpPr>
        <dsp:cNvPr id="0" name=""/>
        <dsp:cNvSpPr/>
      </dsp:nvSpPr>
      <dsp:spPr>
        <a:xfrm>
          <a:off x="2186662" y="1341635"/>
          <a:ext cx="1674034" cy="1380728"/>
        </a:xfrm>
        <a:prstGeom prst="roundRect">
          <a:avLst>
            <a:gd name="adj" fmla="val 10000"/>
          </a:avLst>
        </a:prstGeom>
        <a:gradFill flip="none" rotWithShape="0">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005" tIns="40005" rIns="40005" bIns="40005" numCol="1" spcCol="1270" anchor="t" anchorCtr="0">
          <a:noAutofit/>
        </a:bodyPr>
        <a:lstStyle/>
        <a:p>
          <a:pPr marL="228600" lvl="1" indent="-228600" algn="l" defTabSz="933450">
            <a:lnSpc>
              <a:spcPct val="90000"/>
            </a:lnSpc>
            <a:spcBef>
              <a:spcPct val="0"/>
            </a:spcBef>
            <a:spcAft>
              <a:spcPct val="15000"/>
            </a:spcAft>
            <a:buChar char="••"/>
          </a:pPr>
          <a:r>
            <a:rPr lang="es-CO" sz="2100" kern="1200" dirty="0" err="1" smtClean="0">
              <a:solidFill>
                <a:schemeClr val="accent3">
                  <a:lumMod val="10000"/>
                </a:schemeClr>
              </a:solidFill>
              <a:latin typeface="Monotype Corsiva" pitchFamily="66" charset="0"/>
            </a:rPr>
            <a:t>Rate</a:t>
          </a:r>
          <a:r>
            <a:rPr lang="es-CO" sz="2100" kern="1200" dirty="0" smtClean="0">
              <a:solidFill>
                <a:schemeClr val="accent3">
                  <a:lumMod val="10000"/>
                </a:schemeClr>
              </a:solidFill>
              <a:latin typeface="Monotype Corsiva" pitchFamily="66" charset="0"/>
            </a:rPr>
            <a:t> of </a:t>
          </a:r>
          <a:r>
            <a:rPr lang="es-CO" sz="2100" kern="1200" dirty="0" err="1" smtClean="0">
              <a:solidFill>
                <a:schemeClr val="accent3">
                  <a:lumMod val="10000"/>
                </a:schemeClr>
              </a:solidFill>
              <a:latin typeface="Monotype Corsiva" pitchFamily="66" charset="0"/>
            </a:rPr>
            <a:t>convergence</a:t>
          </a:r>
          <a:endParaRPr lang="es-CO" sz="2100" kern="1200" dirty="0">
            <a:solidFill>
              <a:schemeClr val="accent3">
                <a:lumMod val="10000"/>
              </a:schemeClr>
            </a:solidFill>
            <a:latin typeface="Monotype Corsiva" pitchFamily="66" charset="0"/>
          </a:endParaRPr>
        </a:p>
      </dsp:txBody>
      <dsp:txXfrm>
        <a:off x="2186662" y="1637506"/>
        <a:ext cx="1674034" cy="1084857"/>
      </dsp:txXfrm>
    </dsp:sp>
    <dsp:sp modelId="{D64B2377-51DA-468E-9375-D5A59E7B84E0}">
      <dsp:nvSpPr>
        <dsp:cNvPr id="0" name=""/>
        <dsp:cNvSpPr/>
      </dsp:nvSpPr>
      <dsp:spPr>
        <a:xfrm>
          <a:off x="3134271" y="518899"/>
          <a:ext cx="1964911" cy="1964911"/>
        </a:xfrm>
        <a:prstGeom prst="circularArrow">
          <a:avLst>
            <a:gd name="adj1" fmla="val 2330"/>
            <a:gd name="adj2" fmla="val 281263"/>
            <a:gd name="adj3" fmla="val 19521763"/>
            <a:gd name="adj4" fmla="val 12554047"/>
            <a:gd name="adj5" fmla="val 2718"/>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2CE5F681-09BE-4EB3-A7B5-CB9939392E00}">
      <dsp:nvSpPr>
        <dsp:cNvPr id="0" name=""/>
        <dsp:cNvSpPr/>
      </dsp:nvSpPr>
      <dsp:spPr>
        <a:xfrm>
          <a:off x="2558669" y="1045765"/>
          <a:ext cx="1488030" cy="591740"/>
        </a:xfrm>
        <a:prstGeom prst="roundRect">
          <a:avLst>
            <a:gd name="adj" fmla="val 10000"/>
          </a:avLst>
        </a:prstGeom>
        <a:gradFill flip="none" rotWithShape="0">
          <a:gsLst>
            <a:gs pos="0">
              <a:srgbClr val="0000FF">
                <a:tint val="66000"/>
                <a:satMod val="160000"/>
              </a:srgbClr>
            </a:gs>
            <a:gs pos="50000">
              <a:srgbClr val="0000FF">
                <a:tint val="44500"/>
                <a:satMod val="160000"/>
              </a:srgbClr>
            </a:gs>
            <a:gs pos="100000">
              <a:srgbClr val="0000FF">
                <a:tint val="23500"/>
                <a:satMod val="160000"/>
              </a:srgbClr>
            </a:gs>
          </a:gsLst>
          <a:path path="circle">
            <a:fillToRect l="50000" t="50000" r="50000" b="50000"/>
          </a:path>
          <a:tileRect/>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2"/>
              </a:solidFill>
              <a:latin typeface="Monotype Corsiva" pitchFamily="66" charset="0"/>
            </a:rPr>
            <a:t>Weakly coupled theory</a:t>
          </a:r>
          <a:endParaRPr lang="es-CO" sz="1800" kern="1200" dirty="0"/>
        </a:p>
      </dsp:txBody>
      <dsp:txXfrm>
        <a:off x="2558669" y="1045765"/>
        <a:ext cx="1488030" cy="591740"/>
      </dsp:txXfrm>
    </dsp:sp>
    <dsp:sp modelId="{E480B2FF-ACE0-4AE7-9363-03B3E3CBDB9D}">
      <dsp:nvSpPr>
        <dsp:cNvPr id="0" name=""/>
        <dsp:cNvSpPr/>
      </dsp:nvSpPr>
      <dsp:spPr>
        <a:xfrm>
          <a:off x="4264704" y="1331506"/>
          <a:ext cx="1674034" cy="1380728"/>
        </a:xfrm>
        <a:prstGeom prst="roundRect">
          <a:avLst>
            <a:gd name="adj" fmla="val 10000"/>
          </a:avLst>
        </a:prstGeom>
        <a:solidFill>
          <a:schemeClr val="bg1">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005" tIns="40005" rIns="40005" bIns="40005" numCol="1" spcCol="1270" anchor="t" anchorCtr="0">
          <a:noAutofit/>
        </a:bodyPr>
        <a:lstStyle/>
        <a:p>
          <a:pPr marL="228600" lvl="1" indent="-228600" algn="ctr" defTabSz="933450">
            <a:lnSpc>
              <a:spcPct val="90000"/>
            </a:lnSpc>
            <a:spcBef>
              <a:spcPct val="0"/>
            </a:spcBef>
            <a:spcAft>
              <a:spcPct val="15000"/>
            </a:spcAft>
            <a:buChar char="••"/>
          </a:pPr>
          <a:r>
            <a:rPr lang="es-CO" sz="2100" kern="1200" dirty="0" err="1" smtClean="0">
              <a:solidFill>
                <a:schemeClr val="accent3">
                  <a:lumMod val="10000"/>
                </a:schemeClr>
              </a:solidFill>
              <a:latin typeface="Monotype Corsiva" pitchFamily="66" charset="0"/>
            </a:rPr>
            <a:t>Factorization</a:t>
          </a:r>
          <a:r>
            <a:rPr lang="es-CO" sz="2100" kern="1200" dirty="0" smtClean="0">
              <a:solidFill>
                <a:schemeClr val="accent3">
                  <a:lumMod val="10000"/>
                </a:schemeClr>
              </a:solidFill>
              <a:latin typeface="Monotype Corsiva" pitchFamily="66" charset="0"/>
            </a:rPr>
            <a:t> of a </a:t>
          </a:r>
          <a:r>
            <a:rPr lang="es-CO" sz="2100" kern="1200" dirty="0" err="1" smtClean="0">
              <a:solidFill>
                <a:schemeClr val="accent3">
                  <a:lumMod val="10000"/>
                </a:schemeClr>
              </a:solidFill>
              <a:latin typeface="Monotype Corsiva" pitchFamily="66" charset="0"/>
            </a:rPr>
            <a:t>cross-section</a:t>
          </a:r>
          <a:r>
            <a:rPr lang="es-CO" sz="2100" kern="1200" dirty="0" smtClean="0">
              <a:solidFill>
                <a:schemeClr val="accent3">
                  <a:lumMod val="10000"/>
                </a:schemeClr>
              </a:solidFill>
              <a:latin typeface="Monotype Corsiva" pitchFamily="66" charset="0"/>
            </a:rPr>
            <a:t>.</a:t>
          </a:r>
          <a:endParaRPr lang="es-CO" sz="2100" kern="1200" dirty="0">
            <a:solidFill>
              <a:schemeClr val="accent3">
                <a:lumMod val="10000"/>
              </a:schemeClr>
            </a:solidFill>
            <a:latin typeface="Monotype Corsiva" pitchFamily="66" charset="0"/>
          </a:endParaRPr>
        </a:p>
      </dsp:txBody>
      <dsp:txXfrm>
        <a:off x="4264704" y="1331506"/>
        <a:ext cx="1674034" cy="1084857"/>
      </dsp:txXfrm>
    </dsp:sp>
    <dsp:sp modelId="{4E0FBFBF-5D3C-40BE-883D-0CFAD3E74D77}">
      <dsp:nvSpPr>
        <dsp:cNvPr id="0" name=""/>
        <dsp:cNvSpPr/>
      </dsp:nvSpPr>
      <dsp:spPr>
        <a:xfrm>
          <a:off x="4475462" y="2396106"/>
          <a:ext cx="1810531" cy="632257"/>
        </a:xfrm>
        <a:prstGeom prst="roundRect">
          <a:avLst>
            <a:gd name="adj" fmla="val 10000"/>
          </a:avLst>
        </a:prstGeom>
        <a:solidFill>
          <a:srgbClr val="FFFFF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accent3">
                  <a:lumMod val="10000"/>
                </a:schemeClr>
              </a:solidFill>
              <a:latin typeface="Monotype Corsiva" pitchFamily="66" charset="0"/>
            </a:rPr>
            <a:t>Process involves widely different distance scales.</a:t>
          </a:r>
          <a:endParaRPr lang="es-CO" sz="1800" kern="1200" dirty="0" smtClean="0">
            <a:solidFill>
              <a:schemeClr val="accent3">
                <a:lumMod val="10000"/>
              </a:schemeClr>
            </a:solidFill>
            <a:latin typeface="Monotype Corsiva" pitchFamily="66" charset="0"/>
          </a:endParaRPr>
        </a:p>
      </dsp:txBody>
      <dsp:txXfrm>
        <a:off x="4475462" y="2396106"/>
        <a:ext cx="1810531" cy="632257"/>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A74F8A1-D5DB-4F4A-9ADE-8AB9494B9AD2}">
      <dsp:nvSpPr>
        <dsp:cNvPr id="0" name=""/>
        <dsp:cNvSpPr/>
      </dsp:nvSpPr>
      <dsp:spPr>
        <a:xfrm rot="2563229">
          <a:off x="2047311" y="3754741"/>
          <a:ext cx="793449" cy="65214"/>
        </a:xfrm>
        <a:custGeom>
          <a:avLst/>
          <a:gdLst/>
          <a:ahLst/>
          <a:cxnLst/>
          <a:rect l="0" t="0" r="0" b="0"/>
          <a:pathLst>
            <a:path>
              <a:moveTo>
                <a:pt x="0" y="32607"/>
              </a:moveTo>
              <a:lnTo>
                <a:pt x="793449" y="326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35BB3F-832E-4ECC-A7D7-AAFD5A3795D1}">
      <dsp:nvSpPr>
        <dsp:cNvPr id="0" name=""/>
        <dsp:cNvSpPr/>
      </dsp:nvSpPr>
      <dsp:spPr>
        <a:xfrm>
          <a:off x="2152573" y="2667692"/>
          <a:ext cx="882890" cy="65214"/>
        </a:xfrm>
        <a:custGeom>
          <a:avLst/>
          <a:gdLst/>
          <a:ahLst/>
          <a:cxnLst/>
          <a:rect l="0" t="0" r="0" b="0"/>
          <a:pathLst>
            <a:path>
              <a:moveTo>
                <a:pt x="0" y="32607"/>
              </a:moveTo>
              <a:lnTo>
                <a:pt x="882890" y="326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D920F4-6EA6-4CCD-BA92-C9F8C1617724}">
      <dsp:nvSpPr>
        <dsp:cNvPr id="0" name=""/>
        <dsp:cNvSpPr/>
      </dsp:nvSpPr>
      <dsp:spPr>
        <a:xfrm rot="19036771">
          <a:off x="2047311" y="1580643"/>
          <a:ext cx="793449" cy="65214"/>
        </a:xfrm>
        <a:custGeom>
          <a:avLst/>
          <a:gdLst/>
          <a:ahLst/>
          <a:cxnLst/>
          <a:rect l="0" t="0" r="0" b="0"/>
          <a:pathLst>
            <a:path>
              <a:moveTo>
                <a:pt x="0" y="32607"/>
              </a:moveTo>
              <a:lnTo>
                <a:pt x="793449" y="326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BFA02A-A311-416E-AE98-BE59F4B58CB1}">
      <dsp:nvSpPr>
        <dsp:cNvPr id="0" name=""/>
        <dsp:cNvSpPr/>
      </dsp:nvSpPr>
      <dsp:spPr>
        <a:xfrm>
          <a:off x="1549" y="1434991"/>
          <a:ext cx="2530617" cy="2530617"/>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2D1CEB-110D-48C3-8583-66400CC9C857}">
      <dsp:nvSpPr>
        <dsp:cNvPr id="0" name=""/>
        <dsp:cNvSpPr/>
      </dsp:nvSpPr>
      <dsp:spPr>
        <a:xfrm>
          <a:off x="2534065" y="69870"/>
          <a:ext cx="1518370" cy="1518370"/>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s-CO" sz="2000" kern="1200" dirty="0" smtClean="0">
            <a:latin typeface="Monotype Corsiva" pitchFamily="66" charset="0"/>
          </a:endParaRPr>
        </a:p>
        <a:p>
          <a:pPr lvl="0" algn="ctr" defTabSz="889000">
            <a:lnSpc>
              <a:spcPct val="90000"/>
            </a:lnSpc>
            <a:spcBef>
              <a:spcPct val="0"/>
            </a:spcBef>
            <a:spcAft>
              <a:spcPct val="35000"/>
            </a:spcAft>
          </a:pPr>
          <a:endParaRPr lang="es-CO" sz="2000" kern="1200" dirty="0" smtClean="0">
            <a:latin typeface="Monotype Corsiva" pitchFamily="66" charset="0"/>
          </a:endParaRPr>
        </a:p>
        <a:p>
          <a:pPr lvl="0" algn="ctr" defTabSz="889000">
            <a:lnSpc>
              <a:spcPct val="90000"/>
            </a:lnSpc>
            <a:spcBef>
              <a:spcPct val="0"/>
            </a:spcBef>
            <a:spcAft>
              <a:spcPct val="35000"/>
            </a:spcAft>
          </a:pPr>
          <a:r>
            <a:rPr lang="es-CO" sz="2000" kern="1200" dirty="0" smtClean="0">
              <a:solidFill>
                <a:schemeClr val="tx2"/>
              </a:solidFill>
              <a:latin typeface="Monotype Corsiva" pitchFamily="66" charset="0"/>
            </a:rPr>
            <a:t>KAM </a:t>
          </a:r>
          <a:r>
            <a:rPr lang="es-CO" sz="2000" kern="1200" dirty="0" err="1" smtClean="0">
              <a:solidFill>
                <a:schemeClr val="tx2"/>
              </a:solidFill>
              <a:latin typeface="Monotype Corsiva" pitchFamily="66" charset="0"/>
            </a:rPr>
            <a:t>Theory</a:t>
          </a:r>
          <a:endParaRPr lang="es-CO" sz="2000" kern="1200" dirty="0" smtClean="0">
            <a:solidFill>
              <a:schemeClr val="tx2"/>
            </a:solidFill>
            <a:latin typeface="Monotype Corsiva" pitchFamily="66" charset="0"/>
          </a:endParaRPr>
        </a:p>
        <a:p>
          <a:pPr lvl="0" algn="ctr" defTabSz="889000">
            <a:lnSpc>
              <a:spcPct val="90000"/>
            </a:lnSpc>
            <a:spcBef>
              <a:spcPct val="0"/>
            </a:spcBef>
            <a:spcAft>
              <a:spcPct val="35000"/>
            </a:spcAft>
          </a:pPr>
          <a:endParaRPr lang="es-CO" sz="2000" kern="1200" dirty="0" smtClean="0">
            <a:latin typeface="Monotype Corsiva" pitchFamily="66" charset="0"/>
          </a:endParaRPr>
        </a:p>
        <a:p>
          <a:pPr lvl="0" algn="ctr" defTabSz="889000">
            <a:lnSpc>
              <a:spcPct val="90000"/>
            </a:lnSpc>
            <a:spcBef>
              <a:spcPct val="0"/>
            </a:spcBef>
            <a:spcAft>
              <a:spcPct val="35000"/>
            </a:spcAft>
          </a:pPr>
          <a:endParaRPr lang="es-CO" sz="2000" kern="1200" dirty="0">
            <a:latin typeface="Monotype Corsiva" pitchFamily="66" charset="0"/>
          </a:endParaRPr>
        </a:p>
      </dsp:txBody>
      <dsp:txXfrm>
        <a:off x="2534065" y="69870"/>
        <a:ext cx="1518370" cy="1518370"/>
      </dsp:txXfrm>
    </dsp:sp>
    <dsp:sp modelId="{B0775E93-15C5-44F7-862B-CB58E70F1605}">
      <dsp:nvSpPr>
        <dsp:cNvPr id="0" name=""/>
        <dsp:cNvSpPr/>
      </dsp:nvSpPr>
      <dsp:spPr>
        <a:xfrm>
          <a:off x="3035464" y="1941114"/>
          <a:ext cx="1518370" cy="1518370"/>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CO" sz="2300" kern="1200" dirty="0" err="1" smtClean="0">
              <a:latin typeface="Monotype Corsiva" pitchFamily="66" charset="0"/>
            </a:rPr>
            <a:t>Theory</a:t>
          </a:r>
          <a:r>
            <a:rPr lang="es-CO" sz="2300" kern="1200" dirty="0" smtClean="0">
              <a:latin typeface="Monotype Corsiva" pitchFamily="66" charset="0"/>
            </a:rPr>
            <a:t> </a:t>
          </a:r>
          <a:r>
            <a:rPr lang="es-CO" sz="2300" kern="1200" dirty="0" err="1" smtClean="0">
              <a:latin typeface="Monotype Corsiva" pitchFamily="66" charset="0"/>
            </a:rPr>
            <a:t>Euclidean</a:t>
          </a:r>
          <a:endParaRPr lang="es-CO" sz="2300" kern="1200" dirty="0" smtClean="0">
            <a:latin typeface="Monotype Corsiva" pitchFamily="66" charset="0"/>
          </a:endParaRPr>
        </a:p>
        <a:p>
          <a:pPr lvl="0" algn="ctr" defTabSz="1022350">
            <a:lnSpc>
              <a:spcPct val="90000"/>
            </a:lnSpc>
            <a:spcBef>
              <a:spcPct val="0"/>
            </a:spcBef>
            <a:spcAft>
              <a:spcPct val="35000"/>
            </a:spcAft>
          </a:pPr>
          <a:r>
            <a:rPr lang="es-CO" sz="2300" kern="1200" dirty="0" err="1" smtClean="0">
              <a:latin typeface="Monotype Corsiva" pitchFamily="66" charset="0"/>
            </a:rPr>
            <a:t>fields</a:t>
          </a:r>
          <a:endParaRPr lang="es-CO" sz="2300" kern="1200" dirty="0">
            <a:latin typeface="Monotype Corsiva" pitchFamily="66" charset="0"/>
          </a:endParaRPr>
        </a:p>
      </dsp:txBody>
      <dsp:txXfrm>
        <a:off x="3035464" y="1941114"/>
        <a:ext cx="1518370" cy="1518370"/>
      </dsp:txXfrm>
    </dsp:sp>
    <dsp:sp modelId="{E05C6FFB-AB52-4DB1-8ED3-44E2E1210E4E}">
      <dsp:nvSpPr>
        <dsp:cNvPr id="0" name=""/>
        <dsp:cNvSpPr/>
      </dsp:nvSpPr>
      <dsp:spPr>
        <a:xfrm>
          <a:off x="2534065" y="3812358"/>
          <a:ext cx="1518370" cy="1518370"/>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smtClean="0">
              <a:solidFill>
                <a:schemeClr val="tx2"/>
              </a:solidFill>
              <a:latin typeface="Monotype Corsiva" pitchFamily="66" charset="0"/>
            </a:rPr>
            <a:t>C.P</a:t>
          </a:r>
        </a:p>
        <a:p>
          <a:pPr lvl="0" algn="ctr" defTabSz="889000">
            <a:lnSpc>
              <a:spcPct val="90000"/>
            </a:lnSpc>
            <a:spcBef>
              <a:spcPct val="0"/>
            </a:spcBef>
            <a:spcAft>
              <a:spcPct val="35000"/>
            </a:spcAft>
          </a:pPr>
          <a:r>
            <a:rPr lang="es-CO" sz="2000" kern="1200" dirty="0" err="1" smtClean="0">
              <a:solidFill>
                <a:schemeClr val="tx2"/>
              </a:solidFill>
              <a:latin typeface="Monotype Corsiva" pitchFamily="66" charset="0"/>
            </a:rPr>
            <a:t>Theory</a:t>
          </a:r>
          <a:endParaRPr lang="es-CO" sz="2000" kern="1200" dirty="0">
            <a:solidFill>
              <a:schemeClr val="tx2"/>
            </a:solidFill>
            <a:latin typeface="Monotype Corsiva" pitchFamily="66" charset="0"/>
          </a:endParaRPr>
        </a:p>
      </dsp:txBody>
      <dsp:txXfrm>
        <a:off x="2534065" y="3812358"/>
        <a:ext cx="1518370" cy="151837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A74F8A1-D5DB-4F4A-9ADE-8AB9494B9AD2}">
      <dsp:nvSpPr>
        <dsp:cNvPr id="0" name=""/>
        <dsp:cNvSpPr/>
      </dsp:nvSpPr>
      <dsp:spPr>
        <a:xfrm rot="8584651">
          <a:off x="3811426" y="3697660"/>
          <a:ext cx="1078126" cy="66796"/>
        </a:xfrm>
        <a:custGeom>
          <a:avLst/>
          <a:gdLst/>
          <a:ahLst/>
          <a:cxnLst/>
          <a:rect l="0" t="0" r="0" b="0"/>
          <a:pathLst>
            <a:path>
              <a:moveTo>
                <a:pt x="0" y="33398"/>
              </a:moveTo>
              <a:lnTo>
                <a:pt x="1078126" y="3339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35BB3F-832E-4ECC-A7D7-AAFD5A3795D1}">
      <dsp:nvSpPr>
        <dsp:cNvPr id="0" name=""/>
        <dsp:cNvSpPr/>
      </dsp:nvSpPr>
      <dsp:spPr>
        <a:xfrm rot="10800000">
          <a:off x="3888137" y="2692123"/>
          <a:ext cx="893306" cy="66796"/>
        </a:xfrm>
        <a:custGeom>
          <a:avLst/>
          <a:gdLst/>
          <a:ahLst/>
          <a:cxnLst/>
          <a:rect l="0" t="0" r="0" b="0"/>
          <a:pathLst>
            <a:path>
              <a:moveTo>
                <a:pt x="0" y="33398"/>
              </a:moveTo>
              <a:lnTo>
                <a:pt x="893306" y="3339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D920F4-6EA6-4CCD-BA92-C9F8C1617724}">
      <dsp:nvSpPr>
        <dsp:cNvPr id="0" name=""/>
        <dsp:cNvSpPr/>
      </dsp:nvSpPr>
      <dsp:spPr>
        <a:xfrm rot="13342762">
          <a:off x="4176015" y="1629627"/>
          <a:ext cx="696415" cy="66796"/>
        </a:xfrm>
        <a:custGeom>
          <a:avLst/>
          <a:gdLst/>
          <a:ahLst/>
          <a:cxnLst/>
          <a:rect l="0" t="0" r="0" b="0"/>
          <a:pathLst>
            <a:path>
              <a:moveTo>
                <a:pt x="0" y="33398"/>
              </a:moveTo>
              <a:lnTo>
                <a:pt x="696415" y="3339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BFA02A-A311-416E-AE98-BE59F4B58CB1}">
      <dsp:nvSpPr>
        <dsp:cNvPr id="0" name=""/>
        <dsp:cNvSpPr/>
      </dsp:nvSpPr>
      <dsp:spPr>
        <a:xfrm>
          <a:off x="4392769" y="1393385"/>
          <a:ext cx="2592006" cy="2592006"/>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2D1CEB-110D-48C3-8583-66400CC9C857}">
      <dsp:nvSpPr>
        <dsp:cNvPr id="0" name=""/>
        <dsp:cNvSpPr/>
      </dsp:nvSpPr>
      <dsp:spPr>
        <a:xfrm>
          <a:off x="2760880" y="25219"/>
          <a:ext cx="1751797" cy="1656090"/>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s-CO" sz="2000" kern="1200" dirty="0" smtClean="0">
            <a:latin typeface="Monotype Corsiva" pitchFamily="66" charset="0"/>
          </a:endParaRPr>
        </a:p>
        <a:p>
          <a:pPr lvl="0" algn="ctr" defTabSz="889000">
            <a:lnSpc>
              <a:spcPct val="90000"/>
            </a:lnSpc>
            <a:spcBef>
              <a:spcPct val="0"/>
            </a:spcBef>
            <a:spcAft>
              <a:spcPct val="35000"/>
            </a:spcAft>
          </a:pPr>
          <a:endParaRPr lang="es-CO" sz="2000" kern="1200" dirty="0" smtClean="0">
            <a:latin typeface="Monotype Corsiva" pitchFamily="66" charset="0"/>
          </a:endParaRPr>
        </a:p>
        <a:p>
          <a:pPr lvl="0" algn="ctr" defTabSz="889000">
            <a:lnSpc>
              <a:spcPct val="90000"/>
            </a:lnSpc>
            <a:spcBef>
              <a:spcPct val="0"/>
            </a:spcBef>
            <a:spcAft>
              <a:spcPct val="35000"/>
            </a:spcAft>
          </a:pPr>
          <a:r>
            <a:rPr lang="es-CO" sz="2400" kern="1200" dirty="0" err="1" smtClean="0">
              <a:solidFill>
                <a:schemeClr val="tx2"/>
              </a:solidFill>
              <a:latin typeface="Monotype Corsiva" pitchFamily="66" charset="0"/>
            </a:rPr>
            <a:t>Onset</a:t>
          </a:r>
          <a:r>
            <a:rPr lang="es-CO" sz="2400" kern="1200" dirty="0" smtClean="0">
              <a:solidFill>
                <a:schemeClr val="tx2"/>
              </a:solidFill>
              <a:latin typeface="Monotype Corsiva" pitchFamily="66" charset="0"/>
            </a:rPr>
            <a:t> </a:t>
          </a:r>
          <a:r>
            <a:rPr lang="es-CO" sz="2400" kern="1200" dirty="0" err="1" smtClean="0">
              <a:solidFill>
                <a:schemeClr val="tx2"/>
              </a:solidFill>
              <a:latin typeface="Monotype Corsiva" pitchFamily="66" charset="0"/>
            </a:rPr>
            <a:t>dynamical</a:t>
          </a:r>
          <a:r>
            <a:rPr lang="es-CO" sz="2400" kern="1200" dirty="0" smtClean="0">
              <a:solidFill>
                <a:schemeClr val="tx2"/>
              </a:solidFill>
              <a:latin typeface="Monotype Corsiva" pitchFamily="66" charset="0"/>
            </a:rPr>
            <a:t> </a:t>
          </a:r>
          <a:r>
            <a:rPr lang="es-CO" sz="2400" kern="1200" dirty="0" err="1" smtClean="0">
              <a:solidFill>
                <a:schemeClr val="tx2"/>
              </a:solidFill>
              <a:latin typeface="Monotype Corsiva" pitchFamily="66" charset="0"/>
            </a:rPr>
            <a:t>systems</a:t>
          </a:r>
          <a:endParaRPr lang="es-CO" sz="2400" kern="1200" dirty="0" smtClean="0">
            <a:solidFill>
              <a:schemeClr val="tx2"/>
            </a:solidFill>
            <a:latin typeface="Monotype Corsiva" pitchFamily="66" charset="0"/>
          </a:endParaRPr>
        </a:p>
        <a:p>
          <a:pPr lvl="0" algn="ctr" defTabSz="889000">
            <a:lnSpc>
              <a:spcPct val="90000"/>
            </a:lnSpc>
            <a:spcBef>
              <a:spcPct val="0"/>
            </a:spcBef>
            <a:spcAft>
              <a:spcPct val="35000"/>
            </a:spcAft>
          </a:pPr>
          <a:endParaRPr lang="es-CO" sz="2000" kern="1200" dirty="0" smtClean="0">
            <a:latin typeface="Monotype Corsiva" pitchFamily="66" charset="0"/>
          </a:endParaRPr>
        </a:p>
        <a:p>
          <a:pPr lvl="0" algn="ctr" defTabSz="889000">
            <a:lnSpc>
              <a:spcPct val="90000"/>
            </a:lnSpc>
            <a:spcBef>
              <a:spcPct val="0"/>
            </a:spcBef>
            <a:spcAft>
              <a:spcPct val="35000"/>
            </a:spcAft>
          </a:pPr>
          <a:endParaRPr lang="es-CO" sz="2000" kern="1200" dirty="0">
            <a:latin typeface="Monotype Corsiva" pitchFamily="66" charset="0"/>
          </a:endParaRPr>
        </a:p>
      </dsp:txBody>
      <dsp:txXfrm>
        <a:off x="2760880" y="25219"/>
        <a:ext cx="1751797" cy="1656090"/>
      </dsp:txXfrm>
    </dsp:sp>
    <dsp:sp modelId="{B0775E93-15C5-44F7-862B-CB58E70F1605}">
      <dsp:nvSpPr>
        <dsp:cNvPr id="0" name=""/>
        <dsp:cNvSpPr/>
      </dsp:nvSpPr>
      <dsp:spPr>
        <a:xfrm>
          <a:off x="2332933" y="1947919"/>
          <a:ext cx="1555204" cy="1555204"/>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err="1" smtClean="0">
              <a:solidFill>
                <a:schemeClr val="tx2"/>
              </a:solidFill>
              <a:latin typeface="Monotype Corsiva" pitchFamily="66" charset="0"/>
            </a:rPr>
            <a:t>The</a:t>
          </a:r>
          <a:r>
            <a:rPr lang="es-CO" sz="2000" kern="1200" dirty="0" smtClean="0">
              <a:solidFill>
                <a:schemeClr val="tx2"/>
              </a:solidFill>
              <a:latin typeface="Monotype Corsiva" pitchFamily="66" charset="0"/>
            </a:rPr>
            <a:t> </a:t>
          </a:r>
          <a:r>
            <a:rPr lang="es-CO" sz="2000" kern="1200" dirty="0" err="1" smtClean="0">
              <a:solidFill>
                <a:schemeClr val="tx2"/>
              </a:solidFill>
              <a:latin typeface="Monotype Corsiva" pitchFamily="66" charset="0"/>
            </a:rPr>
            <a:t>convergence</a:t>
          </a:r>
          <a:r>
            <a:rPr lang="es-CO" sz="2000" kern="1200" dirty="0" smtClean="0">
              <a:solidFill>
                <a:schemeClr val="tx2"/>
              </a:solidFill>
              <a:latin typeface="Monotype Corsiva" pitchFamily="66" charset="0"/>
            </a:rPr>
            <a:t> Fourier Series</a:t>
          </a:r>
          <a:endParaRPr lang="es-CO" sz="2000" kern="1200" dirty="0">
            <a:solidFill>
              <a:schemeClr val="tx2"/>
            </a:solidFill>
            <a:latin typeface="Monotype Corsiva" pitchFamily="66" charset="0"/>
          </a:endParaRPr>
        </a:p>
      </dsp:txBody>
      <dsp:txXfrm>
        <a:off x="2332933" y="1947919"/>
        <a:ext cx="1555204" cy="1555204"/>
      </dsp:txXfrm>
    </dsp:sp>
    <dsp:sp modelId="{E05C6FFB-AB52-4DB1-8ED3-44E2E1210E4E}">
      <dsp:nvSpPr>
        <dsp:cNvPr id="0" name=""/>
        <dsp:cNvSpPr/>
      </dsp:nvSpPr>
      <dsp:spPr>
        <a:xfrm>
          <a:off x="2520280" y="3744422"/>
          <a:ext cx="1555204" cy="1555204"/>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err="1" smtClean="0">
              <a:solidFill>
                <a:schemeClr val="tx2"/>
              </a:solidFill>
              <a:latin typeface="Monotype Corsiva" pitchFamily="66" charset="0"/>
            </a:rPr>
            <a:t>Theory</a:t>
          </a:r>
          <a:endParaRPr lang="es-CO" sz="2000" kern="1200" dirty="0" smtClean="0">
            <a:solidFill>
              <a:schemeClr val="tx2"/>
            </a:solidFill>
            <a:latin typeface="Monotype Corsiva" pitchFamily="66" charset="0"/>
          </a:endParaRPr>
        </a:p>
        <a:p>
          <a:pPr lvl="0" algn="ctr" defTabSz="889000">
            <a:lnSpc>
              <a:spcPct val="90000"/>
            </a:lnSpc>
            <a:spcBef>
              <a:spcPct val="0"/>
            </a:spcBef>
            <a:spcAft>
              <a:spcPct val="35000"/>
            </a:spcAft>
          </a:pPr>
          <a:r>
            <a:rPr lang="es-CO" sz="2000" kern="1200" dirty="0" smtClean="0">
              <a:solidFill>
                <a:schemeClr val="tx2"/>
              </a:solidFill>
              <a:latin typeface="Monotype Corsiva" pitchFamily="66" charset="0"/>
            </a:rPr>
            <a:t>Fermi </a:t>
          </a:r>
          <a:r>
            <a:rPr lang="es-CO" sz="2000" kern="1200" dirty="0" err="1" smtClean="0">
              <a:solidFill>
                <a:schemeClr val="tx2"/>
              </a:solidFill>
              <a:latin typeface="Monotype Corsiva" pitchFamily="66" charset="0"/>
            </a:rPr>
            <a:t>surfaces</a:t>
          </a:r>
          <a:endParaRPr lang="es-CO" sz="2000" kern="1200" dirty="0" smtClean="0">
            <a:solidFill>
              <a:schemeClr val="tx2"/>
            </a:solidFill>
            <a:latin typeface="Monotype Corsiva" pitchFamily="66" charset="0"/>
          </a:endParaRPr>
        </a:p>
      </dsp:txBody>
      <dsp:txXfrm>
        <a:off x="2520280" y="3744422"/>
        <a:ext cx="1555204" cy="1555204"/>
      </dsp:txXfrm>
    </dsp:sp>
    <dsp:sp modelId="{C69AFB0F-876B-412C-9C49-B2929872B026}">
      <dsp:nvSpPr>
        <dsp:cNvPr id="0" name=""/>
        <dsp:cNvSpPr/>
      </dsp:nvSpPr>
      <dsp:spPr>
        <a:xfrm>
          <a:off x="187474" y="3744422"/>
          <a:ext cx="2332806" cy="1555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r" defTabSz="889000">
            <a:lnSpc>
              <a:spcPct val="90000"/>
            </a:lnSpc>
            <a:spcBef>
              <a:spcPct val="0"/>
            </a:spcBef>
            <a:spcAft>
              <a:spcPct val="15000"/>
            </a:spcAft>
            <a:buChar char="••"/>
          </a:pPr>
          <a:r>
            <a:rPr lang="es-CO" sz="2000" kern="1200" dirty="0" smtClean="0">
              <a:latin typeface="Monotype Corsiva" pitchFamily="66" charset="0"/>
            </a:rPr>
            <a:t>Fermi </a:t>
          </a:r>
          <a:r>
            <a:rPr lang="es-CO" sz="2000" kern="1200" dirty="0" err="1" smtClean="0">
              <a:latin typeface="Monotype Corsiva" pitchFamily="66" charset="0"/>
            </a:rPr>
            <a:t>Liquids</a:t>
          </a:r>
          <a:endParaRPr lang="es-CO" sz="2000" kern="1200" dirty="0">
            <a:latin typeface="Monotype Corsiva" pitchFamily="66" charset="0"/>
          </a:endParaRPr>
        </a:p>
      </dsp:txBody>
      <dsp:txXfrm>
        <a:off x="187474" y="3744422"/>
        <a:ext cx="2332806" cy="1555204"/>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D698CB-605C-4502-B627-84B380264CC6}">
      <dsp:nvSpPr>
        <dsp:cNvPr id="0" name=""/>
        <dsp:cNvSpPr/>
      </dsp:nvSpPr>
      <dsp:spPr>
        <a:xfrm>
          <a:off x="656946" y="1700"/>
          <a:ext cx="2466902" cy="1233451"/>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b="0" kern="1200" dirty="0" err="1" smtClean="0">
              <a:solidFill>
                <a:schemeClr val="tx2"/>
              </a:solidFill>
              <a:latin typeface="Monotype Corsiva" pitchFamily="66" charset="0"/>
            </a:rPr>
            <a:t>Heisenberg</a:t>
          </a:r>
          <a:r>
            <a:rPr lang="es-CO" sz="2200" b="0" kern="1200" dirty="0" smtClean="0">
              <a:solidFill>
                <a:schemeClr val="tx2"/>
              </a:solidFill>
              <a:latin typeface="Monotype Corsiva" pitchFamily="66" charset="0"/>
            </a:rPr>
            <a:t> </a:t>
          </a:r>
          <a:r>
            <a:rPr lang="es-CO" sz="2200" b="0" kern="1200" dirty="0" err="1" smtClean="0">
              <a:solidFill>
                <a:schemeClr val="tx2"/>
              </a:solidFill>
              <a:latin typeface="Monotype Corsiva" pitchFamily="66" charset="0"/>
            </a:rPr>
            <a:t>Chain</a:t>
          </a:r>
          <a:r>
            <a:rPr lang="es-CO" sz="2200" b="0" kern="1200" dirty="0" smtClean="0">
              <a:solidFill>
                <a:schemeClr val="tx2"/>
              </a:solidFill>
              <a:latin typeface="Monotype Corsiva" pitchFamily="66" charset="0"/>
            </a:rPr>
            <a:t> </a:t>
          </a:r>
        </a:p>
        <a:p>
          <a:pPr lvl="0" algn="ctr" defTabSz="977900">
            <a:lnSpc>
              <a:spcPct val="90000"/>
            </a:lnSpc>
            <a:spcBef>
              <a:spcPct val="0"/>
            </a:spcBef>
            <a:spcAft>
              <a:spcPct val="35000"/>
            </a:spcAft>
          </a:pPr>
          <a:r>
            <a:rPr lang="es-CO" sz="2200" b="0" kern="1200" dirty="0" smtClean="0">
              <a:solidFill>
                <a:schemeClr val="tx2"/>
              </a:solidFill>
              <a:latin typeface="Monotype Corsiva" pitchFamily="66" charset="0"/>
            </a:rPr>
            <a:t>S=1</a:t>
          </a:r>
          <a:endParaRPr lang="es-CO" sz="2200" b="0" kern="1200" dirty="0">
            <a:solidFill>
              <a:schemeClr val="tx2"/>
            </a:solidFill>
            <a:latin typeface="Monotype Corsiva" pitchFamily="66" charset="0"/>
          </a:endParaRPr>
        </a:p>
      </dsp:txBody>
      <dsp:txXfrm>
        <a:off x="656946" y="1700"/>
        <a:ext cx="2466902" cy="1233451"/>
      </dsp:txXfrm>
    </dsp:sp>
    <dsp:sp modelId="{4C240AD1-6D50-4D58-B774-17405563BFB2}">
      <dsp:nvSpPr>
        <dsp:cNvPr id="0" name=""/>
        <dsp:cNvSpPr/>
      </dsp:nvSpPr>
      <dsp:spPr>
        <a:xfrm>
          <a:off x="903637" y="1235151"/>
          <a:ext cx="246690" cy="925088"/>
        </a:xfrm>
        <a:custGeom>
          <a:avLst/>
          <a:gdLst/>
          <a:ahLst/>
          <a:cxnLst/>
          <a:rect l="0" t="0" r="0" b="0"/>
          <a:pathLst>
            <a:path>
              <a:moveTo>
                <a:pt x="0" y="0"/>
              </a:moveTo>
              <a:lnTo>
                <a:pt x="0" y="925088"/>
              </a:lnTo>
              <a:lnTo>
                <a:pt x="246690" y="9250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9F10D5-C38F-454D-8B8E-F13FEF096CCC}">
      <dsp:nvSpPr>
        <dsp:cNvPr id="0" name=""/>
        <dsp:cNvSpPr/>
      </dsp:nvSpPr>
      <dsp:spPr>
        <a:xfrm>
          <a:off x="1150327" y="1543514"/>
          <a:ext cx="1973521" cy="1233451"/>
        </a:xfrm>
        <a:prstGeom prst="roundRect">
          <a:avLst>
            <a:gd name="adj" fmla="val 10000"/>
          </a:avLst>
        </a:prstGeom>
        <a:solidFill>
          <a:srgbClr val="FFFF00">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dirty="0" smtClean="0">
              <a:solidFill>
                <a:schemeClr val="tx2"/>
              </a:solidFill>
              <a:latin typeface="Monotype Corsiva" pitchFamily="66" charset="0"/>
            </a:rPr>
            <a:t>Spin Gap</a:t>
          </a:r>
          <a:endParaRPr lang="es-CO" sz="2200" kern="1200" dirty="0">
            <a:solidFill>
              <a:schemeClr val="tx2"/>
            </a:solidFill>
            <a:latin typeface="Monotype Corsiva" pitchFamily="66" charset="0"/>
          </a:endParaRPr>
        </a:p>
      </dsp:txBody>
      <dsp:txXfrm>
        <a:off x="1150327" y="1543514"/>
        <a:ext cx="1973521" cy="1233451"/>
      </dsp:txXfrm>
    </dsp:sp>
    <dsp:sp modelId="{FACE0EDF-3793-4203-8B7C-57A1DC7FE09F}">
      <dsp:nvSpPr>
        <dsp:cNvPr id="0" name=""/>
        <dsp:cNvSpPr/>
      </dsp:nvSpPr>
      <dsp:spPr>
        <a:xfrm>
          <a:off x="903637" y="1235151"/>
          <a:ext cx="246690" cy="2466902"/>
        </a:xfrm>
        <a:custGeom>
          <a:avLst/>
          <a:gdLst/>
          <a:ahLst/>
          <a:cxnLst/>
          <a:rect l="0" t="0" r="0" b="0"/>
          <a:pathLst>
            <a:path>
              <a:moveTo>
                <a:pt x="0" y="0"/>
              </a:moveTo>
              <a:lnTo>
                <a:pt x="0" y="2466902"/>
              </a:lnTo>
              <a:lnTo>
                <a:pt x="246690" y="24669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89E4FB-2C16-4042-A8ED-B1EE5FE095E8}">
      <dsp:nvSpPr>
        <dsp:cNvPr id="0" name=""/>
        <dsp:cNvSpPr/>
      </dsp:nvSpPr>
      <dsp:spPr>
        <a:xfrm>
          <a:off x="1150327" y="3085328"/>
          <a:ext cx="1973521" cy="1233451"/>
        </a:xfrm>
        <a:prstGeom prst="roundRect">
          <a:avLst>
            <a:gd name="adj" fmla="val 10000"/>
          </a:avLst>
        </a:prstGeom>
        <a:solidFill>
          <a:srgbClr val="FFFF00">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Correlation</a:t>
          </a:r>
          <a:r>
            <a:rPr lang="es-CO" sz="2200" kern="1200" dirty="0" smtClean="0">
              <a:solidFill>
                <a:schemeClr val="tx2"/>
              </a:solidFill>
              <a:latin typeface="Monotype Corsiva" pitchFamily="66" charset="0"/>
            </a:rPr>
            <a:t> </a:t>
          </a:r>
        </a:p>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Functions</a:t>
          </a:r>
          <a:endParaRPr lang="es-CO" sz="2200" kern="1200" dirty="0">
            <a:solidFill>
              <a:schemeClr val="tx2"/>
            </a:solidFill>
            <a:latin typeface="Monotype Corsiva" pitchFamily="66" charset="0"/>
          </a:endParaRPr>
        </a:p>
      </dsp:txBody>
      <dsp:txXfrm>
        <a:off x="1150327" y="3085328"/>
        <a:ext cx="1973521" cy="1233451"/>
      </dsp:txXfrm>
    </dsp:sp>
    <dsp:sp modelId="{8BBA1E56-4AAD-4505-ACCF-B95CBC1032F0}">
      <dsp:nvSpPr>
        <dsp:cNvPr id="0" name=""/>
        <dsp:cNvSpPr/>
      </dsp:nvSpPr>
      <dsp:spPr>
        <a:xfrm>
          <a:off x="3740574" y="1700"/>
          <a:ext cx="2466902" cy="1233451"/>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noProof="0" dirty="0" smtClean="0">
              <a:latin typeface="Monotype Corsiva" pitchFamily="66" charset="0"/>
            </a:rPr>
            <a:t>Anisotropic Chain</a:t>
          </a:r>
        </a:p>
        <a:p>
          <a:pPr lvl="0" algn="ctr" defTabSz="977900">
            <a:lnSpc>
              <a:spcPct val="90000"/>
            </a:lnSpc>
            <a:spcBef>
              <a:spcPct val="0"/>
            </a:spcBef>
            <a:spcAft>
              <a:spcPct val="35000"/>
            </a:spcAft>
          </a:pPr>
          <a:r>
            <a:rPr lang="en-US" sz="2200" kern="1200" noProof="0" dirty="0" smtClean="0">
              <a:latin typeface="Monotype Corsiva" pitchFamily="66" charset="0"/>
            </a:rPr>
            <a:t> S=1</a:t>
          </a:r>
          <a:endParaRPr lang="en-US" sz="2200" kern="1200" noProof="0" dirty="0">
            <a:latin typeface="Monotype Corsiva" pitchFamily="66" charset="0"/>
          </a:endParaRPr>
        </a:p>
      </dsp:txBody>
      <dsp:txXfrm>
        <a:off x="3740574" y="1700"/>
        <a:ext cx="2466902" cy="1233451"/>
      </dsp:txXfrm>
    </dsp:sp>
    <dsp:sp modelId="{CE7A1F30-6ECD-499A-8CE0-4D56FFAA76FF}">
      <dsp:nvSpPr>
        <dsp:cNvPr id="0" name=""/>
        <dsp:cNvSpPr/>
      </dsp:nvSpPr>
      <dsp:spPr>
        <a:xfrm>
          <a:off x="3987265" y="1235151"/>
          <a:ext cx="246690" cy="925088"/>
        </a:xfrm>
        <a:custGeom>
          <a:avLst/>
          <a:gdLst/>
          <a:ahLst/>
          <a:cxnLst/>
          <a:rect l="0" t="0" r="0" b="0"/>
          <a:pathLst>
            <a:path>
              <a:moveTo>
                <a:pt x="0" y="0"/>
              </a:moveTo>
              <a:lnTo>
                <a:pt x="0" y="925088"/>
              </a:lnTo>
              <a:lnTo>
                <a:pt x="246690" y="9250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E4AB84-3C2E-40D7-80CC-0942CC844870}">
      <dsp:nvSpPr>
        <dsp:cNvPr id="0" name=""/>
        <dsp:cNvSpPr/>
      </dsp:nvSpPr>
      <dsp:spPr>
        <a:xfrm>
          <a:off x="4233955" y="1543514"/>
          <a:ext cx="1973521" cy="1233451"/>
        </a:xfrm>
        <a:prstGeom prst="roundRect">
          <a:avLst>
            <a:gd name="adj" fmla="val 10000"/>
          </a:avLst>
        </a:prstGeom>
        <a:solidFill>
          <a:schemeClr val="lt1">
            <a:alpha val="90000"/>
            <a:hueOff val="0"/>
            <a:satOff val="0"/>
            <a:lumOff val="0"/>
            <a:alphaOff val="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noProof="0" dirty="0" smtClean="0">
              <a:solidFill>
                <a:schemeClr val="tx2"/>
              </a:solidFill>
              <a:latin typeface="Monotype Corsiva" pitchFamily="66" charset="0"/>
            </a:rPr>
            <a:t>Systems</a:t>
          </a:r>
          <a:r>
            <a:rPr lang="es-CO" sz="2000" kern="1200" dirty="0" smtClean="0">
              <a:solidFill>
                <a:schemeClr val="tx2"/>
              </a:solidFill>
              <a:latin typeface="Monotype Corsiva" pitchFamily="66" charset="0"/>
            </a:rPr>
            <a:t> </a:t>
          </a:r>
        </a:p>
        <a:p>
          <a:pPr lvl="0" algn="ctr" defTabSz="889000">
            <a:lnSpc>
              <a:spcPct val="90000"/>
            </a:lnSpc>
            <a:spcBef>
              <a:spcPct val="0"/>
            </a:spcBef>
            <a:spcAft>
              <a:spcPct val="35000"/>
            </a:spcAft>
          </a:pPr>
          <a:r>
            <a:rPr lang="es-CO" sz="2000" kern="1200" dirty="0" smtClean="0">
              <a:solidFill>
                <a:schemeClr val="tx2"/>
              </a:solidFill>
              <a:latin typeface="Monotype Corsiva" pitchFamily="66" charset="0"/>
            </a:rPr>
            <a:t>S = 1/2</a:t>
          </a:r>
          <a:endParaRPr lang="es-CO" sz="2000" kern="1200" dirty="0">
            <a:solidFill>
              <a:schemeClr val="tx2"/>
            </a:solidFill>
            <a:latin typeface="Monotype Corsiva" pitchFamily="66" charset="0"/>
          </a:endParaRPr>
        </a:p>
      </dsp:txBody>
      <dsp:txXfrm>
        <a:off x="4233955" y="1543514"/>
        <a:ext cx="1973521" cy="1233451"/>
      </dsp:txXfrm>
    </dsp:sp>
    <dsp:sp modelId="{8F91378D-1990-490C-923D-E796F36B9ADC}">
      <dsp:nvSpPr>
        <dsp:cNvPr id="0" name=""/>
        <dsp:cNvSpPr/>
      </dsp:nvSpPr>
      <dsp:spPr>
        <a:xfrm>
          <a:off x="3987265" y="1235151"/>
          <a:ext cx="246690" cy="2466902"/>
        </a:xfrm>
        <a:custGeom>
          <a:avLst/>
          <a:gdLst/>
          <a:ahLst/>
          <a:cxnLst/>
          <a:rect l="0" t="0" r="0" b="0"/>
          <a:pathLst>
            <a:path>
              <a:moveTo>
                <a:pt x="0" y="0"/>
              </a:moveTo>
              <a:lnTo>
                <a:pt x="0" y="2466902"/>
              </a:lnTo>
              <a:lnTo>
                <a:pt x="246690" y="24669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7E9D6E-6BCA-41D8-BB36-D27B8C9E3EAF}">
      <dsp:nvSpPr>
        <dsp:cNvPr id="0" name=""/>
        <dsp:cNvSpPr/>
      </dsp:nvSpPr>
      <dsp:spPr>
        <a:xfrm>
          <a:off x="4233955" y="3085328"/>
          <a:ext cx="1973521" cy="1233451"/>
        </a:xfrm>
        <a:prstGeom prst="roundRect">
          <a:avLst>
            <a:gd name="adj" fmla="val 10000"/>
          </a:avLst>
        </a:prstGeom>
        <a:solidFill>
          <a:schemeClr val="lt1">
            <a:alpha val="90000"/>
            <a:hueOff val="0"/>
            <a:satOff val="0"/>
            <a:lumOff val="0"/>
            <a:alphaOff val="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dirty="0" smtClean="0">
              <a:solidFill>
                <a:schemeClr val="tx2"/>
              </a:solidFill>
              <a:latin typeface="Monotype Corsiva" pitchFamily="66" charset="0"/>
            </a:rPr>
            <a:t>1D Hubbard </a:t>
          </a:r>
        </a:p>
        <a:p>
          <a:pPr lvl="0" algn="ctr" defTabSz="977900">
            <a:lnSpc>
              <a:spcPct val="90000"/>
            </a:lnSpc>
            <a:spcBef>
              <a:spcPct val="0"/>
            </a:spcBef>
            <a:spcAft>
              <a:spcPct val="35000"/>
            </a:spcAft>
          </a:pPr>
          <a:r>
            <a:rPr lang="es-CO" sz="2200" kern="1200" dirty="0" smtClean="0">
              <a:solidFill>
                <a:schemeClr val="tx2"/>
              </a:solidFill>
              <a:latin typeface="Monotype Corsiva" pitchFamily="66" charset="0"/>
            </a:rPr>
            <a:t>and </a:t>
          </a:r>
        </a:p>
        <a:p>
          <a:pPr lvl="0" algn="ctr" defTabSz="977900">
            <a:lnSpc>
              <a:spcPct val="90000"/>
            </a:lnSpc>
            <a:spcBef>
              <a:spcPct val="0"/>
            </a:spcBef>
            <a:spcAft>
              <a:spcPct val="35000"/>
            </a:spcAft>
          </a:pPr>
          <a:r>
            <a:rPr lang="es-CO" sz="2200" kern="1200" dirty="0" smtClean="0">
              <a:solidFill>
                <a:schemeClr val="tx2"/>
              </a:solidFill>
              <a:latin typeface="Monotype Corsiva" pitchFamily="66" charset="0"/>
            </a:rPr>
            <a:t>T-J </a:t>
          </a:r>
          <a:r>
            <a:rPr lang="es-CO" sz="2200" kern="1200" dirty="0" err="1" smtClean="0">
              <a:solidFill>
                <a:schemeClr val="tx2"/>
              </a:solidFill>
              <a:latin typeface="Monotype Corsiva" pitchFamily="66" charset="0"/>
            </a:rPr>
            <a:t>models</a:t>
          </a:r>
          <a:endParaRPr lang="es-CO" sz="2200" kern="1200" dirty="0">
            <a:solidFill>
              <a:schemeClr val="tx2"/>
            </a:solidFill>
            <a:latin typeface="Monotype Corsiva" pitchFamily="66" charset="0"/>
          </a:endParaRPr>
        </a:p>
      </dsp:txBody>
      <dsp:txXfrm>
        <a:off x="4233955" y="3085328"/>
        <a:ext cx="1973521" cy="1233451"/>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D698CB-605C-4502-B627-84B380264CC6}">
      <dsp:nvSpPr>
        <dsp:cNvPr id="0" name=""/>
        <dsp:cNvSpPr/>
      </dsp:nvSpPr>
      <dsp:spPr>
        <a:xfrm>
          <a:off x="656946" y="1700"/>
          <a:ext cx="2466902" cy="1233451"/>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b="0" kern="1200" dirty="0" err="1" smtClean="0">
              <a:solidFill>
                <a:schemeClr val="tx2"/>
              </a:solidFill>
              <a:latin typeface="Monotype Corsiva" pitchFamily="66" charset="0"/>
            </a:rPr>
            <a:t>Phonon</a:t>
          </a:r>
          <a:endParaRPr lang="es-CO" sz="2200" b="0" kern="1200" dirty="0" smtClean="0">
            <a:solidFill>
              <a:schemeClr val="tx2"/>
            </a:solidFill>
            <a:latin typeface="Monotype Corsiva" pitchFamily="66" charset="0"/>
          </a:endParaRPr>
        </a:p>
        <a:p>
          <a:pPr lvl="0" algn="ctr" defTabSz="977900">
            <a:lnSpc>
              <a:spcPct val="90000"/>
            </a:lnSpc>
            <a:spcBef>
              <a:spcPct val="0"/>
            </a:spcBef>
            <a:spcAft>
              <a:spcPct val="35000"/>
            </a:spcAft>
          </a:pPr>
          <a:r>
            <a:rPr lang="es-CO" sz="2200" b="0" kern="1200" dirty="0" err="1" smtClean="0">
              <a:solidFill>
                <a:schemeClr val="tx2"/>
              </a:solidFill>
              <a:latin typeface="Monotype Corsiva" pitchFamily="66" charset="0"/>
            </a:rPr>
            <a:t>Pseudo-site</a:t>
          </a:r>
          <a:r>
            <a:rPr lang="es-CO" sz="2200" b="0" kern="1200" dirty="0" smtClean="0">
              <a:solidFill>
                <a:schemeClr val="tx2"/>
              </a:solidFill>
              <a:latin typeface="Monotype Corsiva" pitchFamily="66" charset="0"/>
            </a:rPr>
            <a:t> </a:t>
          </a:r>
          <a:r>
            <a:rPr lang="es-CO" sz="2200" b="0" kern="1200" dirty="0" err="1" smtClean="0">
              <a:solidFill>
                <a:schemeClr val="tx2"/>
              </a:solidFill>
              <a:latin typeface="Monotype Corsiva" pitchFamily="66" charset="0"/>
            </a:rPr>
            <a:t>system</a:t>
          </a:r>
          <a:endParaRPr lang="es-CO" sz="2200" b="0" kern="1200" dirty="0">
            <a:solidFill>
              <a:schemeClr val="tx2"/>
            </a:solidFill>
            <a:latin typeface="Monotype Corsiva" pitchFamily="66" charset="0"/>
          </a:endParaRPr>
        </a:p>
      </dsp:txBody>
      <dsp:txXfrm>
        <a:off x="656946" y="1700"/>
        <a:ext cx="2466902" cy="1233451"/>
      </dsp:txXfrm>
    </dsp:sp>
    <dsp:sp modelId="{4C240AD1-6D50-4D58-B774-17405563BFB2}">
      <dsp:nvSpPr>
        <dsp:cNvPr id="0" name=""/>
        <dsp:cNvSpPr/>
      </dsp:nvSpPr>
      <dsp:spPr>
        <a:xfrm>
          <a:off x="903637" y="1235151"/>
          <a:ext cx="246690" cy="925088"/>
        </a:xfrm>
        <a:custGeom>
          <a:avLst/>
          <a:gdLst/>
          <a:ahLst/>
          <a:cxnLst/>
          <a:rect l="0" t="0" r="0" b="0"/>
          <a:pathLst>
            <a:path>
              <a:moveTo>
                <a:pt x="0" y="0"/>
              </a:moveTo>
              <a:lnTo>
                <a:pt x="0" y="925088"/>
              </a:lnTo>
              <a:lnTo>
                <a:pt x="246690" y="9250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9F10D5-C38F-454D-8B8E-F13FEF096CCC}">
      <dsp:nvSpPr>
        <dsp:cNvPr id="0" name=""/>
        <dsp:cNvSpPr/>
      </dsp:nvSpPr>
      <dsp:spPr>
        <a:xfrm>
          <a:off x="1150327" y="1543514"/>
          <a:ext cx="1973521" cy="1233451"/>
        </a:xfrm>
        <a:prstGeom prst="roundRect">
          <a:avLst>
            <a:gd name="adj" fmla="val 10000"/>
          </a:avLst>
        </a:prstGeom>
        <a:solidFill>
          <a:srgbClr val="FFFF00">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Holstein</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model</a:t>
          </a:r>
          <a:r>
            <a:rPr lang="es-CO" sz="2200" kern="1200" dirty="0" smtClean="0">
              <a:solidFill>
                <a:schemeClr val="tx2"/>
              </a:solidFill>
              <a:latin typeface="Monotype Corsiva" pitchFamily="66" charset="0"/>
            </a:rPr>
            <a:t> </a:t>
          </a:r>
        </a:p>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for</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several</a:t>
          </a:r>
          <a:r>
            <a:rPr lang="es-CO" sz="2200" kern="1200" dirty="0" smtClean="0">
              <a:solidFill>
                <a:schemeClr val="tx2"/>
              </a:solidFill>
              <a:latin typeface="Monotype Corsiva" pitchFamily="66" charset="0"/>
            </a:rPr>
            <a:t> </a:t>
          </a:r>
        </a:p>
        <a:p>
          <a:pPr lvl="0" algn="ctr" defTabSz="977900">
            <a:lnSpc>
              <a:spcPct val="90000"/>
            </a:lnSpc>
            <a:spcBef>
              <a:spcPct val="0"/>
            </a:spcBef>
            <a:spcAft>
              <a:spcPct val="35000"/>
            </a:spcAft>
          </a:pPr>
          <a:r>
            <a:rPr lang="es-CO" sz="2200" kern="1200" dirty="0" err="1" smtClean="0">
              <a:solidFill>
                <a:schemeClr val="tx2"/>
              </a:solidFill>
              <a:latin typeface="Monotype Corsiva" pitchFamily="66" charset="0"/>
            </a:rPr>
            <a:t>hundred</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sites</a:t>
          </a:r>
          <a:r>
            <a:rPr lang="es-CO" sz="2200" kern="1200" dirty="0" smtClean="0">
              <a:solidFill>
                <a:schemeClr val="tx2"/>
              </a:solidFill>
              <a:latin typeface="Monotype Corsiva" pitchFamily="66" charset="0"/>
            </a:rPr>
            <a:t> </a:t>
          </a:r>
          <a:endParaRPr lang="es-CO" sz="2200" kern="1200" dirty="0">
            <a:solidFill>
              <a:schemeClr val="tx2"/>
            </a:solidFill>
            <a:latin typeface="Monotype Corsiva" pitchFamily="66" charset="0"/>
          </a:endParaRPr>
        </a:p>
      </dsp:txBody>
      <dsp:txXfrm>
        <a:off x="1150327" y="1543514"/>
        <a:ext cx="1973521" cy="1233451"/>
      </dsp:txXfrm>
    </dsp:sp>
    <dsp:sp modelId="{FACE0EDF-3793-4203-8B7C-57A1DC7FE09F}">
      <dsp:nvSpPr>
        <dsp:cNvPr id="0" name=""/>
        <dsp:cNvSpPr/>
      </dsp:nvSpPr>
      <dsp:spPr>
        <a:xfrm>
          <a:off x="903637" y="1235151"/>
          <a:ext cx="246690" cy="2466902"/>
        </a:xfrm>
        <a:custGeom>
          <a:avLst/>
          <a:gdLst/>
          <a:ahLst/>
          <a:cxnLst/>
          <a:rect l="0" t="0" r="0" b="0"/>
          <a:pathLst>
            <a:path>
              <a:moveTo>
                <a:pt x="0" y="0"/>
              </a:moveTo>
              <a:lnTo>
                <a:pt x="0" y="2466902"/>
              </a:lnTo>
              <a:lnTo>
                <a:pt x="246690" y="24669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89E4FB-2C16-4042-A8ED-B1EE5FE095E8}">
      <dsp:nvSpPr>
        <dsp:cNvPr id="0" name=""/>
        <dsp:cNvSpPr/>
      </dsp:nvSpPr>
      <dsp:spPr>
        <a:xfrm>
          <a:off x="1150327" y="3085328"/>
          <a:ext cx="1973521" cy="1233451"/>
        </a:xfrm>
        <a:prstGeom prst="roundRect">
          <a:avLst>
            <a:gd name="adj" fmla="val 10000"/>
          </a:avLst>
        </a:prstGeom>
        <a:solidFill>
          <a:srgbClr val="FFFF00">
            <a:alpha val="90000"/>
          </a:srgb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2"/>
              </a:solidFill>
              <a:latin typeface="Monotype Corsiva" pitchFamily="66" charset="0"/>
            </a:rPr>
            <a:t>Ground state energy of the </a:t>
          </a:r>
          <a:r>
            <a:rPr lang="en-US" sz="2200" kern="1200" dirty="0" err="1" smtClean="0">
              <a:solidFill>
                <a:schemeClr val="tx2"/>
              </a:solidFill>
              <a:latin typeface="Monotype Corsiva" pitchFamily="66" charset="0"/>
            </a:rPr>
            <a:t>polaron</a:t>
          </a:r>
          <a:r>
            <a:rPr lang="en-US" sz="2200" kern="1200" dirty="0" smtClean="0">
              <a:solidFill>
                <a:schemeClr val="tx2"/>
              </a:solidFill>
              <a:latin typeface="Monotype Corsiva" pitchFamily="66" charset="0"/>
            </a:rPr>
            <a:t> problem</a:t>
          </a:r>
          <a:endParaRPr lang="es-CO" sz="2200" kern="1200" dirty="0">
            <a:solidFill>
              <a:schemeClr val="tx2"/>
            </a:solidFill>
            <a:latin typeface="Monotype Corsiva" pitchFamily="66" charset="0"/>
          </a:endParaRPr>
        </a:p>
      </dsp:txBody>
      <dsp:txXfrm>
        <a:off x="1150327" y="3085328"/>
        <a:ext cx="1973521" cy="1233451"/>
      </dsp:txXfrm>
    </dsp:sp>
    <dsp:sp modelId="{8BBA1E56-4AAD-4505-ACCF-B95CBC1032F0}">
      <dsp:nvSpPr>
        <dsp:cNvPr id="0" name=""/>
        <dsp:cNvSpPr/>
      </dsp:nvSpPr>
      <dsp:spPr>
        <a:xfrm>
          <a:off x="3740574" y="1700"/>
          <a:ext cx="2466902" cy="1233451"/>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noProof="0" dirty="0" smtClean="0">
              <a:latin typeface="Monotype Corsiva" pitchFamily="66" charset="0"/>
            </a:rPr>
            <a:t>Electronic and </a:t>
          </a:r>
          <a:r>
            <a:rPr lang="en-US" sz="2200" kern="1200" noProof="0" dirty="0" err="1" smtClean="0">
              <a:latin typeface="Monotype Corsiva" pitchFamily="66" charset="0"/>
            </a:rPr>
            <a:t>phononic</a:t>
          </a:r>
          <a:r>
            <a:rPr lang="en-US" sz="2200" kern="1200" noProof="0" dirty="0" smtClean="0">
              <a:latin typeface="Monotype Corsiva" pitchFamily="66" charset="0"/>
            </a:rPr>
            <a:t> degrees of freedom</a:t>
          </a:r>
          <a:endParaRPr lang="en-US" sz="2200" kern="1200" noProof="0" dirty="0">
            <a:latin typeface="Monotype Corsiva" pitchFamily="66" charset="0"/>
          </a:endParaRPr>
        </a:p>
      </dsp:txBody>
      <dsp:txXfrm>
        <a:off x="3740574" y="1700"/>
        <a:ext cx="2466902" cy="1233451"/>
      </dsp:txXfrm>
    </dsp:sp>
    <dsp:sp modelId="{CE7A1F30-6ECD-499A-8CE0-4D56FFAA76FF}">
      <dsp:nvSpPr>
        <dsp:cNvPr id="0" name=""/>
        <dsp:cNvSpPr/>
      </dsp:nvSpPr>
      <dsp:spPr>
        <a:xfrm>
          <a:off x="3987265" y="1235151"/>
          <a:ext cx="246690" cy="925088"/>
        </a:xfrm>
        <a:custGeom>
          <a:avLst/>
          <a:gdLst/>
          <a:ahLst/>
          <a:cxnLst/>
          <a:rect l="0" t="0" r="0" b="0"/>
          <a:pathLst>
            <a:path>
              <a:moveTo>
                <a:pt x="0" y="0"/>
              </a:moveTo>
              <a:lnTo>
                <a:pt x="0" y="925088"/>
              </a:lnTo>
              <a:lnTo>
                <a:pt x="246690" y="9250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E4AB84-3C2E-40D7-80CC-0942CC844870}">
      <dsp:nvSpPr>
        <dsp:cNvPr id="0" name=""/>
        <dsp:cNvSpPr/>
      </dsp:nvSpPr>
      <dsp:spPr>
        <a:xfrm>
          <a:off x="4233955" y="1543514"/>
          <a:ext cx="1973521" cy="1233451"/>
        </a:xfrm>
        <a:prstGeom prst="roundRect">
          <a:avLst>
            <a:gd name="adj" fmla="val 10000"/>
          </a:avLst>
        </a:prstGeom>
        <a:solidFill>
          <a:schemeClr val="lt1">
            <a:alpha val="90000"/>
            <a:hueOff val="0"/>
            <a:satOff val="0"/>
            <a:lumOff val="0"/>
            <a:alphaOff val="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noProof="0" dirty="0" smtClean="0">
              <a:solidFill>
                <a:schemeClr val="tx2"/>
              </a:solidFill>
              <a:latin typeface="Monotype Corsiva" pitchFamily="66" charset="0"/>
            </a:rPr>
            <a:t>Interactions induced by quantum fluctuations </a:t>
          </a:r>
          <a:r>
            <a:rPr lang="es-CO" sz="2000" kern="1200" noProof="0" dirty="0" smtClean="0">
              <a:solidFill>
                <a:schemeClr val="tx2"/>
              </a:solidFill>
              <a:latin typeface="Monotype Corsiva" pitchFamily="66" charset="0"/>
            </a:rPr>
            <a:t>in quantum </a:t>
          </a:r>
          <a:r>
            <a:rPr lang="es-CO" sz="2000" kern="1200" noProof="0" dirty="0" err="1" smtClean="0">
              <a:solidFill>
                <a:schemeClr val="tx2"/>
              </a:solidFill>
              <a:latin typeface="Monotype Corsiva" pitchFamily="66" charset="0"/>
            </a:rPr>
            <a:t>strings</a:t>
          </a:r>
          <a:endParaRPr lang="es-CO" sz="2000" kern="1200" dirty="0">
            <a:solidFill>
              <a:schemeClr val="tx2"/>
            </a:solidFill>
            <a:latin typeface="Monotype Corsiva" pitchFamily="66" charset="0"/>
          </a:endParaRPr>
        </a:p>
      </dsp:txBody>
      <dsp:txXfrm>
        <a:off x="4233955" y="1543514"/>
        <a:ext cx="1973521" cy="1233451"/>
      </dsp:txXfrm>
    </dsp:sp>
    <dsp:sp modelId="{8F91378D-1990-490C-923D-E796F36B9ADC}">
      <dsp:nvSpPr>
        <dsp:cNvPr id="0" name=""/>
        <dsp:cNvSpPr/>
      </dsp:nvSpPr>
      <dsp:spPr>
        <a:xfrm>
          <a:off x="3987265" y="1235151"/>
          <a:ext cx="246690" cy="2466902"/>
        </a:xfrm>
        <a:custGeom>
          <a:avLst/>
          <a:gdLst/>
          <a:ahLst/>
          <a:cxnLst/>
          <a:rect l="0" t="0" r="0" b="0"/>
          <a:pathLst>
            <a:path>
              <a:moveTo>
                <a:pt x="0" y="0"/>
              </a:moveTo>
              <a:lnTo>
                <a:pt x="0" y="2466902"/>
              </a:lnTo>
              <a:lnTo>
                <a:pt x="246690" y="24669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7E9D6E-6BCA-41D8-BB36-D27B8C9E3EAF}">
      <dsp:nvSpPr>
        <dsp:cNvPr id="0" name=""/>
        <dsp:cNvSpPr/>
      </dsp:nvSpPr>
      <dsp:spPr>
        <a:xfrm>
          <a:off x="4233955" y="3085328"/>
          <a:ext cx="1973521" cy="1233451"/>
        </a:xfrm>
        <a:prstGeom prst="roundRect">
          <a:avLst>
            <a:gd name="adj" fmla="val 10000"/>
          </a:avLst>
        </a:prstGeom>
        <a:solidFill>
          <a:schemeClr val="lt1">
            <a:alpha val="90000"/>
            <a:hueOff val="0"/>
            <a:satOff val="0"/>
            <a:lumOff val="0"/>
            <a:alphaOff val="0"/>
          </a:schemeClr>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CO" sz="2200" kern="1200" dirty="0" smtClean="0">
              <a:solidFill>
                <a:schemeClr val="tx2"/>
              </a:solidFill>
              <a:latin typeface="Monotype Corsiva" pitchFamily="66" charset="0"/>
            </a:rPr>
            <a:t>1D </a:t>
          </a:r>
          <a:r>
            <a:rPr lang="es-CO" sz="2200" kern="1200" dirty="0" err="1" smtClean="0">
              <a:solidFill>
                <a:schemeClr val="tx2"/>
              </a:solidFill>
              <a:latin typeface="Monotype Corsiva" pitchFamily="66" charset="0"/>
            </a:rPr>
            <a:t>rRndom</a:t>
          </a:r>
          <a:endParaRPr lang="es-CO" sz="2200" kern="1200" dirty="0" smtClean="0">
            <a:solidFill>
              <a:schemeClr val="tx2"/>
            </a:solidFill>
            <a:latin typeface="Monotype Corsiva" pitchFamily="66" charset="0"/>
          </a:endParaRPr>
        </a:p>
        <a:p>
          <a:pPr lvl="0" algn="ctr" defTabSz="977900">
            <a:lnSpc>
              <a:spcPct val="90000"/>
            </a:lnSpc>
            <a:spcBef>
              <a:spcPct val="0"/>
            </a:spcBef>
            <a:spcAft>
              <a:spcPct val="35000"/>
            </a:spcAft>
          </a:pPr>
          <a:r>
            <a:rPr lang="es-CO" sz="2200" kern="1200" dirty="0" smtClean="0">
              <a:solidFill>
                <a:schemeClr val="tx2"/>
              </a:solidFill>
              <a:latin typeface="Monotype Corsiva" pitchFamily="66" charset="0"/>
            </a:rPr>
            <a:t> and</a:t>
          </a:r>
        </a:p>
        <a:p>
          <a:pPr lvl="0" algn="ctr" defTabSz="977900">
            <a:lnSpc>
              <a:spcPct val="90000"/>
            </a:lnSpc>
            <a:spcBef>
              <a:spcPct val="0"/>
            </a:spcBef>
            <a:spcAft>
              <a:spcPct val="35000"/>
            </a:spcAft>
          </a:pP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disordered</a:t>
          </a:r>
          <a:r>
            <a:rPr lang="es-CO" sz="2200" kern="1200" dirty="0" smtClean="0">
              <a:solidFill>
                <a:schemeClr val="tx2"/>
              </a:solidFill>
              <a:latin typeface="Monotype Corsiva" pitchFamily="66" charset="0"/>
            </a:rPr>
            <a:t> </a:t>
          </a:r>
          <a:r>
            <a:rPr lang="es-CO" sz="2200" kern="1200" dirty="0" err="1" smtClean="0">
              <a:solidFill>
                <a:schemeClr val="tx2"/>
              </a:solidFill>
              <a:latin typeface="Monotype Corsiva" pitchFamily="66" charset="0"/>
            </a:rPr>
            <a:t>ystems</a:t>
          </a:r>
          <a:endParaRPr lang="es-CO" sz="2200" kern="1200" dirty="0">
            <a:solidFill>
              <a:schemeClr val="tx2"/>
            </a:solidFill>
            <a:latin typeface="Monotype Corsiva" pitchFamily="66" charset="0"/>
          </a:endParaRPr>
        </a:p>
      </dsp:txBody>
      <dsp:txXfrm>
        <a:off x="4233955" y="3085328"/>
        <a:ext cx="1973521" cy="12334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4"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5" Type="http://schemas.openxmlformats.org/officeDocument/2006/relationships/image" Target="../media/image69.wmf"/><Relationship Id="rId4" Type="http://schemas.openxmlformats.org/officeDocument/2006/relationships/image" Target="../media/image6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42.wmf"/><Relationship Id="rId7"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5" Type="http://schemas.openxmlformats.org/officeDocument/2006/relationships/image" Target="../media/image52.wmf"/><Relationship Id="rId4" Type="http://schemas.openxmlformats.org/officeDocument/2006/relationships/image" Target="../media/image5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6" Type="http://schemas.openxmlformats.org/officeDocument/2006/relationships/image" Target="../media/image58.wmf"/><Relationship Id="rId5" Type="http://schemas.openxmlformats.org/officeDocument/2006/relationships/image" Target="../media/image57.wmf"/><Relationship Id="rId4" Type="http://schemas.openxmlformats.org/officeDocument/2006/relationships/image" Target="../media/image56.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image" Target="../media/image61.wmf"/><Relationship Id="rId7" Type="http://schemas.openxmlformats.org/officeDocument/2006/relationships/image" Target="../media/image51.wmf"/><Relationship Id="rId2" Type="http://schemas.openxmlformats.org/officeDocument/2006/relationships/image" Target="../media/image60.wmf"/><Relationship Id="rId1" Type="http://schemas.openxmlformats.org/officeDocument/2006/relationships/image" Target="../media/image59.wmf"/><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GB"/>
          </a:p>
        </p:txBody>
      </p:sp>
      <p:sp>
        <p:nvSpPr>
          <p:cNvPr id="327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27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27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GB"/>
          </a:p>
        </p:txBody>
      </p:sp>
      <p:sp>
        <p:nvSpPr>
          <p:cNvPr id="327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0C189F2-CC46-4DD9-9591-BEBB03F918E1}" type="slidenum">
              <a:rPr lang="en-GB"/>
              <a:pPr/>
              <a:t>‹Nº›</a:t>
            </a:fld>
            <a:endParaRPr lang="en-GB"/>
          </a:p>
        </p:txBody>
      </p:sp>
    </p:spTree>
    <p:extLst>
      <p:ext uri="{BB962C8B-B14F-4D97-AF65-F5344CB8AC3E}">
        <p14:creationId xmlns:p14="http://schemas.microsoft.com/office/powerpoint/2010/main" xmlns="" val="73801311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60C189F2-CC46-4DD9-9591-BEBB03F918E1}" type="slidenum">
              <a:rPr lang="en-GB" smtClean="0"/>
              <a:pPr/>
              <a:t>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21F3FE-72D8-4C90-9C09-ABEBDE465125}" type="slidenum">
              <a:rPr lang="es-ES_tradnl">
                <a:solidFill>
                  <a:prstClr val="black"/>
                </a:solidFill>
              </a:rPr>
              <a:pPr/>
              <a:t>5</a:t>
            </a:fld>
            <a:endParaRPr lang="es-ES_tradnl" dirty="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s-ES_tradnl"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21F3FE-72D8-4C90-9C09-ABEBDE465125}" type="slidenum">
              <a:rPr lang="es-ES_tradnl">
                <a:solidFill>
                  <a:prstClr val="black"/>
                </a:solidFill>
              </a:rPr>
              <a:pPr/>
              <a:t>6</a:t>
            </a:fld>
            <a:endParaRPr lang="es-ES_tradnl" dirty="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s-ES_tradnl"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21F3FE-72D8-4C90-9C09-ABEBDE465125}" type="slidenum">
              <a:rPr lang="es-ES_tradnl">
                <a:solidFill>
                  <a:prstClr val="black"/>
                </a:solidFill>
              </a:rPr>
              <a:pPr/>
              <a:t>15</a:t>
            </a:fld>
            <a:endParaRPr lang="es-ES_tradnl" dirty="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s-ES_tradnl"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21F3FE-72D8-4C90-9C09-ABEBDE465125}" type="slidenum">
              <a:rPr lang="es-ES_tradnl">
                <a:solidFill>
                  <a:prstClr val="black"/>
                </a:solidFill>
              </a:rPr>
              <a:pPr/>
              <a:t>23</a:t>
            </a:fld>
            <a:endParaRPr lang="es-ES_tradnl" dirty="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s-ES_tradnl"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8E150641-1210-411D-9D24-441EE9C13F83}" type="slidenum">
              <a:rPr lang="es-ES"/>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228CAC13-70F1-4C55-9E65-003410E4636B}" type="slidenum">
              <a:rPr lang="es-ES"/>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656FC08E-FF75-47F7-BE28-4321AB26C2FA}" type="slidenum">
              <a:rPr lang="es-ES"/>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A83C3343-4CC7-4780-A30A-F7293878EA26}" type="datetimeFigureOut">
              <a:rPr lang="es-ES" smtClean="0">
                <a:solidFill>
                  <a:prstClr val="black">
                    <a:tint val="75000"/>
                  </a:prstClr>
                </a:solidFill>
              </a:rPr>
              <a:pPr/>
              <a:t>29/05/2012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87CFD45-F578-48E9-B17B-E2B4DA98AFC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4171743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83C3343-4CC7-4780-A30A-F7293878EA26}" type="datetimeFigureOut">
              <a:rPr lang="es-ES" smtClean="0">
                <a:solidFill>
                  <a:prstClr val="black">
                    <a:tint val="75000"/>
                  </a:prstClr>
                </a:solidFill>
              </a:rPr>
              <a:pPr/>
              <a:t>29/05/2012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87CFD45-F578-48E9-B17B-E2B4DA98AFC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3464096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83C3343-4CC7-4780-A30A-F7293878EA26}" type="datetimeFigureOut">
              <a:rPr lang="es-ES" smtClean="0">
                <a:solidFill>
                  <a:prstClr val="black">
                    <a:tint val="75000"/>
                  </a:prstClr>
                </a:solidFill>
              </a:rPr>
              <a:pPr/>
              <a:t>29/05/2012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87CFD45-F578-48E9-B17B-E2B4DA98AFC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442441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A83C3343-4CC7-4780-A30A-F7293878EA26}" type="datetimeFigureOut">
              <a:rPr lang="es-ES" smtClean="0">
                <a:solidFill>
                  <a:prstClr val="black">
                    <a:tint val="75000"/>
                  </a:prstClr>
                </a:solidFill>
              </a:rPr>
              <a:pPr/>
              <a:t>29/05/2012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87CFD45-F578-48E9-B17B-E2B4DA98AFC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605695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A83C3343-4CC7-4780-A30A-F7293878EA26}" type="datetimeFigureOut">
              <a:rPr lang="es-ES" smtClean="0">
                <a:solidFill>
                  <a:prstClr val="black">
                    <a:tint val="75000"/>
                  </a:prstClr>
                </a:solidFill>
              </a:rPr>
              <a:pPr/>
              <a:t>29/05/2012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D87CFD45-F578-48E9-B17B-E2B4DA98AFC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671249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A83C3343-4CC7-4780-A30A-F7293878EA26}" type="datetimeFigureOut">
              <a:rPr lang="es-ES" smtClean="0">
                <a:solidFill>
                  <a:prstClr val="black">
                    <a:tint val="75000"/>
                  </a:prstClr>
                </a:solidFill>
              </a:rPr>
              <a:pPr/>
              <a:t>29/05/2012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D87CFD45-F578-48E9-B17B-E2B4DA98AFC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13240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83C3343-4CC7-4780-A30A-F7293878EA26}" type="datetimeFigureOut">
              <a:rPr lang="es-ES" smtClean="0">
                <a:solidFill>
                  <a:prstClr val="black">
                    <a:tint val="75000"/>
                  </a:prstClr>
                </a:solidFill>
              </a:rPr>
              <a:pPr/>
              <a:t>29/05/2012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D87CFD45-F578-48E9-B17B-E2B4DA98AFC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804237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83C3343-4CC7-4780-A30A-F7293878EA26}" type="datetimeFigureOut">
              <a:rPr lang="es-ES" smtClean="0">
                <a:solidFill>
                  <a:prstClr val="black">
                    <a:tint val="75000"/>
                  </a:prstClr>
                </a:solidFill>
              </a:rPr>
              <a:pPr/>
              <a:t>29/05/2012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87CFD45-F578-48E9-B17B-E2B4DA98AFC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312292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FA8FE7FC-2119-4AAC-9853-9B209E77EECD}" type="slidenum">
              <a:rPr lang="es-ES"/>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83C3343-4CC7-4780-A30A-F7293878EA26}" type="datetimeFigureOut">
              <a:rPr lang="es-ES" smtClean="0">
                <a:solidFill>
                  <a:prstClr val="black">
                    <a:tint val="75000"/>
                  </a:prstClr>
                </a:solidFill>
              </a:rPr>
              <a:pPr/>
              <a:t>29/05/2012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87CFD45-F578-48E9-B17B-E2B4DA98AFC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940869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83C3343-4CC7-4780-A30A-F7293878EA26}" type="datetimeFigureOut">
              <a:rPr lang="es-ES" smtClean="0">
                <a:solidFill>
                  <a:prstClr val="black">
                    <a:tint val="75000"/>
                  </a:prstClr>
                </a:solidFill>
              </a:rPr>
              <a:pPr/>
              <a:t>29/05/2012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87CFD45-F578-48E9-B17B-E2B4DA98AFC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3792799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83C3343-4CC7-4780-A30A-F7293878EA26}" type="datetimeFigureOut">
              <a:rPr lang="es-ES" smtClean="0">
                <a:solidFill>
                  <a:prstClr val="black">
                    <a:tint val="75000"/>
                  </a:prstClr>
                </a:solidFill>
              </a:rPr>
              <a:pPr/>
              <a:t>29/05/2012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87CFD45-F578-48E9-B17B-E2B4DA98AFC1}"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226813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4675" y="304800"/>
            <a:ext cx="8001000" cy="1216025"/>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566738" y="1752600"/>
            <a:ext cx="3924300" cy="4267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3438" y="1752600"/>
            <a:ext cx="3924300" cy="4267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609600" y="6245225"/>
            <a:ext cx="1981200" cy="476250"/>
          </a:xfrm>
        </p:spPr>
        <p:txBody>
          <a:bodyPr/>
          <a:lstStyle>
            <a:lvl1pPr>
              <a:defRPr/>
            </a:lvl1pPr>
          </a:lstStyle>
          <a:p>
            <a:endParaRPr lang="es-ES">
              <a:solidFill>
                <a:prstClr val="black">
                  <a:tint val="75000"/>
                </a:prstClr>
              </a:solidFill>
            </a:endParaRPr>
          </a:p>
        </p:txBody>
      </p:sp>
      <p:sp>
        <p:nvSpPr>
          <p:cNvPr id="6" name="5 Marcador de pie de página"/>
          <p:cNvSpPr>
            <a:spLocks noGrp="1"/>
          </p:cNvSpPr>
          <p:nvPr>
            <p:ph type="ftr" sz="quarter" idx="11"/>
          </p:nvPr>
        </p:nvSpPr>
        <p:spPr>
          <a:xfrm>
            <a:off x="3124200" y="6245225"/>
            <a:ext cx="2895600" cy="476250"/>
          </a:xfrm>
        </p:spPr>
        <p:txBody>
          <a:bodyPr/>
          <a:lstStyle>
            <a:lvl1pPr>
              <a:defRPr/>
            </a:lvl1p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a:xfrm>
            <a:off x="6553200" y="6245225"/>
            <a:ext cx="1981200" cy="476250"/>
          </a:xfrm>
        </p:spPr>
        <p:txBody>
          <a:bodyPr/>
          <a:lstStyle>
            <a:lvl1pPr>
              <a:defRPr/>
            </a:lvl1pPr>
          </a:lstStyle>
          <a:p>
            <a:fld id="{E838419F-E578-42F6-8CCC-F8A9F6760A35}" type="slidenum">
              <a:rPr lang="es-ES">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350014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bwMode="gray">
      <p:bgPr>
        <a:solidFill>
          <a:schemeClr val="bg1"/>
        </a:solidFill>
        <a:effectLst/>
      </p:bgPr>
    </p:bg>
    <p:spTree>
      <p:nvGrpSpPr>
        <p:cNvPr id="1" name=""/>
        <p:cNvGrpSpPr/>
        <p:nvPr/>
      </p:nvGrpSpPr>
      <p:grpSpPr>
        <a:xfrm>
          <a:off x="0" y="0"/>
          <a:ext cx="0" cy="0"/>
          <a:chOff x="0" y="0"/>
          <a:chExt cx="0" cy="0"/>
        </a:xfrm>
      </p:grpSpPr>
      <p:sp>
        <p:nvSpPr>
          <p:cNvPr id="13439" name="Rectangle 127"/>
          <p:cNvSpPr>
            <a:spLocks noChangeArrowheads="1"/>
          </p:cNvSpPr>
          <p:nvPr/>
        </p:nvSpPr>
        <p:spPr bwMode="gray">
          <a:xfrm>
            <a:off x="0" y="0"/>
            <a:ext cx="9144000" cy="6858000"/>
          </a:xfrm>
          <a:prstGeom prst="rect">
            <a:avLst/>
          </a:prstGeom>
          <a:solidFill>
            <a:schemeClr val="hlink"/>
          </a:solidFill>
          <a:ln w="9525">
            <a:noFill/>
            <a:miter lim="800000"/>
            <a:headEnd/>
            <a:tailEnd/>
          </a:ln>
          <a:effectLst/>
        </p:spPr>
        <p:txBody>
          <a:bodyPr wrap="none" anchor="ctr"/>
          <a:lstStyle/>
          <a:p>
            <a:pPr algn="l" eaLnBrk="0" hangingPunct="0"/>
            <a:endParaRPr lang="es-CO" sz="1800">
              <a:solidFill>
                <a:prstClr val="black"/>
              </a:solidFill>
            </a:endParaRPr>
          </a:p>
        </p:txBody>
      </p:sp>
      <p:sp>
        <p:nvSpPr>
          <p:cNvPr id="13440" name="Oval 128"/>
          <p:cNvSpPr>
            <a:spLocks noChangeArrowheads="1"/>
          </p:cNvSpPr>
          <p:nvPr/>
        </p:nvSpPr>
        <p:spPr bwMode="gray">
          <a:xfrm>
            <a:off x="1022350" y="336550"/>
            <a:ext cx="7073900" cy="6184900"/>
          </a:xfrm>
          <a:prstGeom prst="ellipse">
            <a:avLst/>
          </a:prstGeom>
          <a:gradFill rotWithShape="1">
            <a:gsLst>
              <a:gs pos="0">
                <a:schemeClr val="folHlink"/>
              </a:gs>
              <a:gs pos="100000">
                <a:schemeClr val="hlink"/>
              </a:gs>
            </a:gsLst>
            <a:path path="shape">
              <a:fillToRect l="50000" t="50000" r="50000" b="50000"/>
            </a:path>
          </a:gradFill>
          <a:ln w="9525">
            <a:noFill/>
            <a:round/>
            <a:headEnd/>
            <a:tailEnd/>
          </a:ln>
          <a:effectLst/>
        </p:spPr>
        <p:txBody>
          <a:bodyPr wrap="none" anchor="ctr"/>
          <a:lstStyle/>
          <a:p>
            <a:pPr algn="l" eaLnBrk="0" hangingPunct="0"/>
            <a:endParaRPr lang="es-CO" sz="1800">
              <a:solidFill>
                <a:prstClr val="black"/>
              </a:solidFill>
            </a:endParaRPr>
          </a:p>
        </p:txBody>
      </p:sp>
      <p:sp>
        <p:nvSpPr>
          <p:cNvPr id="13341" name="Text Box 29"/>
          <p:cNvSpPr txBox="1">
            <a:spLocks noChangeArrowheads="1"/>
          </p:cNvSpPr>
          <p:nvPr/>
        </p:nvSpPr>
        <p:spPr bwMode="gray">
          <a:xfrm>
            <a:off x="76200" y="96838"/>
            <a:ext cx="1184275" cy="519112"/>
          </a:xfrm>
          <a:prstGeom prst="rect">
            <a:avLst/>
          </a:prstGeom>
          <a:noFill/>
          <a:ln w="9525">
            <a:noFill/>
            <a:miter lim="800000"/>
            <a:headEnd/>
            <a:tailEnd/>
          </a:ln>
          <a:effectLst/>
        </p:spPr>
        <p:txBody>
          <a:bodyPr wrap="none">
            <a:spAutoFit/>
          </a:bodyPr>
          <a:lstStyle/>
          <a:p>
            <a:pPr algn="l" eaLnBrk="0" hangingPunct="0"/>
            <a:r>
              <a:rPr lang="en-US" altLang="ko-KR" sz="2800" b="1">
                <a:solidFill>
                  <a:srgbClr val="438086"/>
                </a:solidFill>
                <a:latin typeface="Lucida Sans Unicode" pitchFamily="34" charset="0"/>
                <a:ea typeface="굴림" charset="-127"/>
              </a:rPr>
              <a:t>LOGO</a:t>
            </a:r>
          </a:p>
        </p:txBody>
      </p:sp>
      <p:sp>
        <p:nvSpPr>
          <p:cNvPr id="13346" name="Rectangle 34"/>
          <p:cNvSpPr>
            <a:spLocks noChangeArrowheads="1"/>
          </p:cNvSpPr>
          <p:nvPr/>
        </p:nvSpPr>
        <p:spPr bwMode="gray">
          <a:xfrm>
            <a:off x="0" y="3783013"/>
            <a:ext cx="9144000" cy="1663700"/>
          </a:xfrm>
          <a:prstGeom prst="rect">
            <a:avLst/>
          </a:prstGeom>
          <a:gradFill rotWithShape="1">
            <a:gsLst>
              <a:gs pos="0">
                <a:schemeClr val="folHlink"/>
              </a:gs>
              <a:gs pos="100000">
                <a:schemeClr val="hlink"/>
              </a:gs>
            </a:gsLst>
            <a:lin ang="5400000" scaled="1"/>
          </a:gradFill>
          <a:ln w="9525">
            <a:noFill/>
            <a:miter lim="800000"/>
            <a:headEnd/>
            <a:tailEnd/>
          </a:ln>
          <a:effectLst/>
        </p:spPr>
        <p:txBody>
          <a:bodyPr wrap="none" anchor="ctr"/>
          <a:lstStyle/>
          <a:p>
            <a:pPr algn="l" eaLnBrk="0" hangingPunct="0"/>
            <a:endParaRPr lang="es-CO" sz="1800">
              <a:solidFill>
                <a:prstClr val="black"/>
              </a:solidFill>
            </a:endParaRPr>
          </a:p>
        </p:txBody>
      </p:sp>
      <p:sp>
        <p:nvSpPr>
          <p:cNvPr id="13347" name="Rectangle 35"/>
          <p:cNvSpPr>
            <a:spLocks noChangeArrowheads="1"/>
          </p:cNvSpPr>
          <p:nvPr/>
        </p:nvSpPr>
        <p:spPr bwMode="gray">
          <a:xfrm>
            <a:off x="0" y="5384800"/>
            <a:ext cx="9144000" cy="1460500"/>
          </a:xfrm>
          <a:prstGeom prst="rect">
            <a:avLst/>
          </a:prstGeom>
          <a:gradFill rotWithShape="1">
            <a:gsLst>
              <a:gs pos="0">
                <a:schemeClr val="hlink"/>
              </a:gs>
              <a:gs pos="100000">
                <a:schemeClr val="accent1"/>
              </a:gs>
            </a:gsLst>
            <a:lin ang="5400000" scaled="1"/>
          </a:gradFill>
          <a:ln w="9525">
            <a:noFill/>
            <a:miter lim="800000"/>
            <a:headEnd/>
            <a:tailEnd/>
          </a:ln>
          <a:effectLst/>
        </p:spPr>
        <p:txBody>
          <a:bodyPr wrap="none" anchor="ctr"/>
          <a:lstStyle/>
          <a:p>
            <a:pPr algn="l" eaLnBrk="0" hangingPunct="0"/>
            <a:endParaRPr lang="es-CO" sz="1800">
              <a:solidFill>
                <a:prstClr val="black"/>
              </a:solidFill>
            </a:endParaRPr>
          </a:p>
        </p:txBody>
      </p:sp>
      <p:sp>
        <p:nvSpPr>
          <p:cNvPr id="13507" name="Oval 195"/>
          <p:cNvSpPr>
            <a:spLocks noChangeArrowheads="1"/>
          </p:cNvSpPr>
          <p:nvPr/>
        </p:nvSpPr>
        <p:spPr bwMode="gray">
          <a:xfrm>
            <a:off x="3225800" y="4775200"/>
            <a:ext cx="2663825" cy="508000"/>
          </a:xfrm>
          <a:prstGeom prst="ellipse">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round/>
            <a:headEnd/>
            <a:tailEnd/>
          </a:ln>
          <a:effectLst/>
        </p:spPr>
        <p:txBody>
          <a:bodyPr wrap="none" anchor="ctr"/>
          <a:lstStyle/>
          <a:p>
            <a:pPr algn="l" eaLnBrk="0" hangingPunct="0"/>
            <a:endParaRPr lang="es-CO" sz="1800">
              <a:solidFill>
                <a:prstClr val="black"/>
              </a:solidFill>
            </a:endParaRPr>
          </a:p>
        </p:txBody>
      </p:sp>
      <p:sp>
        <p:nvSpPr>
          <p:cNvPr id="13333" name="Rectangle 21"/>
          <p:cNvSpPr>
            <a:spLocks noGrp="1" noChangeArrowheads="1"/>
          </p:cNvSpPr>
          <p:nvPr>
            <p:ph type="ctrTitle" sz="quarter"/>
          </p:nvPr>
        </p:nvSpPr>
        <p:spPr>
          <a:xfrm>
            <a:off x="533400" y="1460500"/>
            <a:ext cx="8153400" cy="669925"/>
          </a:xfrm>
        </p:spPr>
        <p:txBody>
          <a:bodyPr/>
          <a:lstStyle>
            <a:lvl1pPr algn="ctr">
              <a:defRPr sz="3600"/>
            </a:lvl1pPr>
          </a:lstStyle>
          <a:p>
            <a:r>
              <a:rPr lang="es-ES" altLang="ko-KR" smtClean="0"/>
              <a:t>Haga clic para modificar el estilo de título del patrón</a:t>
            </a:r>
            <a:endParaRPr lang="en-US" altLang="ko-KR"/>
          </a:p>
        </p:txBody>
      </p:sp>
      <p:sp>
        <p:nvSpPr>
          <p:cNvPr id="13524" name="AutoShape 212"/>
          <p:cNvSpPr>
            <a:spLocks noChangeArrowheads="1"/>
          </p:cNvSpPr>
          <p:nvPr/>
        </p:nvSpPr>
        <p:spPr bwMode="gray">
          <a:xfrm rot="-845168">
            <a:off x="1917700" y="3590925"/>
            <a:ext cx="5991225" cy="2282825"/>
          </a:xfrm>
          <a:custGeom>
            <a:avLst/>
            <a:gdLst>
              <a:gd name="G0" fmla="+- 663 0 0"/>
              <a:gd name="G1" fmla="+- 21600 0 663"/>
              <a:gd name="G2" fmla="+- 21600 0 66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63" y="10800"/>
                </a:moveTo>
                <a:cubicBezTo>
                  <a:pt x="663" y="16399"/>
                  <a:pt x="5201" y="20937"/>
                  <a:pt x="10800" y="20937"/>
                </a:cubicBezTo>
                <a:cubicBezTo>
                  <a:pt x="16399" y="20937"/>
                  <a:pt x="20937" y="16399"/>
                  <a:pt x="20937" y="10800"/>
                </a:cubicBezTo>
                <a:cubicBezTo>
                  <a:pt x="20937" y="5201"/>
                  <a:pt x="16399" y="663"/>
                  <a:pt x="10800" y="663"/>
                </a:cubicBezTo>
                <a:cubicBezTo>
                  <a:pt x="5201" y="663"/>
                  <a:pt x="663" y="5201"/>
                  <a:pt x="663" y="10800"/>
                </a:cubicBezTo>
                <a:close/>
              </a:path>
            </a:pathLst>
          </a:custGeom>
          <a:gradFill rotWithShape="1">
            <a:gsLst>
              <a:gs pos="0">
                <a:schemeClr val="hlink"/>
              </a:gs>
              <a:gs pos="50000">
                <a:schemeClr val="folHlink"/>
              </a:gs>
              <a:gs pos="100000">
                <a:schemeClr val="hlink"/>
              </a:gs>
            </a:gsLst>
            <a:lin ang="0" scaled="1"/>
          </a:gradFill>
          <a:ln w="19050">
            <a:noFill/>
            <a:prstDash val="sysDot"/>
            <a:round/>
            <a:headEnd/>
            <a:tailEnd/>
          </a:ln>
          <a:effectLst/>
        </p:spPr>
        <p:txBody>
          <a:bodyPr wrap="none" anchor="ctr"/>
          <a:lstStyle/>
          <a:p>
            <a:pPr algn="l" eaLnBrk="0" hangingPunct="0"/>
            <a:endParaRPr lang="es-CO" sz="1800">
              <a:solidFill>
                <a:prstClr val="black"/>
              </a:solidFill>
            </a:endParaRPr>
          </a:p>
        </p:txBody>
      </p:sp>
      <p:sp>
        <p:nvSpPr>
          <p:cNvPr id="13334" name="Rectangle 22"/>
          <p:cNvSpPr>
            <a:spLocks noGrp="1" noChangeArrowheads="1"/>
          </p:cNvSpPr>
          <p:nvPr>
            <p:ph type="subTitle" sz="quarter" idx="1"/>
          </p:nvPr>
        </p:nvSpPr>
        <p:spPr>
          <a:xfrm>
            <a:off x="1447800" y="3810000"/>
            <a:ext cx="6400800" cy="533400"/>
          </a:xfrm>
        </p:spPr>
        <p:txBody>
          <a:bodyPr/>
          <a:lstStyle>
            <a:lvl1pPr marL="0" indent="0" algn="ctr">
              <a:buFont typeface="Wingdings" pitchFamily="2" charset="2"/>
              <a:buNone/>
              <a:defRPr sz="2000" b="0">
                <a:solidFill>
                  <a:schemeClr val="tx1"/>
                </a:solidFill>
              </a:defRPr>
            </a:lvl1pPr>
          </a:lstStyle>
          <a:p>
            <a:r>
              <a:rPr lang="es-ES" altLang="ko-KR" smtClean="0"/>
              <a:t>Haga clic para modificar el estilo de subtítulo del patrón</a:t>
            </a:r>
            <a:endParaRPr lang="en-US" altLang="ko-KR"/>
          </a:p>
        </p:txBody>
      </p:sp>
      <p:sp>
        <p:nvSpPr>
          <p:cNvPr id="13335" name="Rectangle 23"/>
          <p:cNvSpPr>
            <a:spLocks noGrp="1" noChangeArrowheads="1"/>
          </p:cNvSpPr>
          <p:nvPr>
            <p:ph type="dt" sz="quarter" idx="2"/>
          </p:nvPr>
        </p:nvSpPr>
        <p:spPr>
          <a:xfrm>
            <a:off x="457200" y="6553200"/>
            <a:ext cx="2133600" cy="152400"/>
          </a:xfrm>
        </p:spPr>
        <p:txBody>
          <a:bodyPr/>
          <a:lstStyle>
            <a:lvl1pPr>
              <a:defRPr sz="1400">
                <a:effectLst>
                  <a:outerShdw blurRad="38100" dist="38100" dir="2700000" algn="tl">
                    <a:srgbClr val="C0C0C0"/>
                  </a:outerShdw>
                </a:effectLst>
                <a:latin typeface="Times New Roman" pitchFamily="18" charset="0"/>
              </a:defRPr>
            </a:lvl1pPr>
          </a:lstStyle>
          <a:p>
            <a:endParaRPr lang="en-US" altLang="ko-KR">
              <a:solidFill>
                <a:prstClr val="black"/>
              </a:solidFill>
            </a:endParaRPr>
          </a:p>
        </p:txBody>
      </p:sp>
      <p:sp>
        <p:nvSpPr>
          <p:cNvPr id="13336" name="Rectangle 24"/>
          <p:cNvSpPr>
            <a:spLocks noGrp="1" noChangeArrowheads="1"/>
          </p:cNvSpPr>
          <p:nvPr>
            <p:ph type="ftr" sz="quarter" idx="3"/>
          </p:nvPr>
        </p:nvSpPr>
        <p:spPr>
          <a:xfrm>
            <a:off x="3124200" y="6553200"/>
            <a:ext cx="2895600" cy="152400"/>
          </a:xfrm>
        </p:spPr>
        <p:txBody>
          <a:bodyPr/>
          <a:lstStyle>
            <a:lvl1pPr algn="ctr">
              <a:defRPr sz="1400" b="0">
                <a:effectLst>
                  <a:outerShdw blurRad="38100" dist="38100" dir="2700000" algn="tl">
                    <a:srgbClr val="C0C0C0"/>
                  </a:outerShdw>
                </a:effectLst>
                <a:latin typeface="Times New Roman" pitchFamily="18" charset="0"/>
              </a:defRPr>
            </a:lvl1pPr>
          </a:lstStyle>
          <a:p>
            <a:endParaRPr lang="en-US" altLang="ko-KR">
              <a:solidFill>
                <a:prstClr val="black"/>
              </a:solidFill>
            </a:endParaRPr>
          </a:p>
        </p:txBody>
      </p:sp>
      <p:sp>
        <p:nvSpPr>
          <p:cNvPr id="13337" name="Rectangle 25"/>
          <p:cNvSpPr>
            <a:spLocks noGrp="1" noChangeArrowheads="1"/>
          </p:cNvSpPr>
          <p:nvPr>
            <p:ph type="sldNum" sz="quarter" idx="4"/>
          </p:nvPr>
        </p:nvSpPr>
        <p:spPr>
          <a:xfrm>
            <a:off x="6553200" y="6553200"/>
            <a:ext cx="2133600" cy="152400"/>
          </a:xfrm>
        </p:spPr>
        <p:txBody>
          <a:bodyPr/>
          <a:lstStyle>
            <a:lvl1pPr algn="r">
              <a:defRPr sz="1400">
                <a:latin typeface="Times New Roman" pitchFamily="18" charset="0"/>
              </a:defRPr>
            </a:lvl1pPr>
          </a:lstStyle>
          <a:p>
            <a:fld id="{C4A50D4A-8341-4E28-8638-3D1DC872C882}" type="slidenum">
              <a:rPr lang="ko-KR" altLang="en-US">
                <a:solidFill>
                  <a:prstClr val="black"/>
                </a:solidFill>
              </a:rPr>
              <a:pPr/>
              <a:t>‹Nº›</a:t>
            </a:fld>
            <a:endParaRPr lang="en-US" altLang="ko-KR">
              <a:solidFill>
                <a:prstClr val="black"/>
              </a:solidFill>
            </a:endParaRPr>
          </a:p>
        </p:txBody>
      </p:sp>
      <p:sp>
        <p:nvSpPr>
          <p:cNvPr id="13509" name="Oval 197"/>
          <p:cNvSpPr>
            <a:spLocks noChangeArrowheads="1"/>
          </p:cNvSpPr>
          <p:nvPr/>
        </p:nvSpPr>
        <p:spPr bwMode="gray">
          <a:xfrm>
            <a:off x="6604000" y="5181600"/>
            <a:ext cx="1714500" cy="381000"/>
          </a:xfrm>
          <a:prstGeom prst="ellipse">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round/>
            <a:headEnd/>
            <a:tailEnd/>
          </a:ln>
          <a:effectLst/>
        </p:spPr>
        <p:txBody>
          <a:bodyPr wrap="none" anchor="ctr"/>
          <a:lstStyle/>
          <a:p>
            <a:pPr algn="l" eaLnBrk="0" hangingPunct="0"/>
            <a:endParaRPr lang="es-CO" sz="1800">
              <a:solidFill>
                <a:prstClr val="black"/>
              </a:solidFill>
            </a:endParaRPr>
          </a:p>
        </p:txBody>
      </p:sp>
      <p:sp>
        <p:nvSpPr>
          <p:cNvPr id="13510" name="Oval 198"/>
          <p:cNvSpPr>
            <a:spLocks noChangeArrowheads="1"/>
          </p:cNvSpPr>
          <p:nvPr/>
        </p:nvSpPr>
        <p:spPr bwMode="gray">
          <a:xfrm>
            <a:off x="990600" y="6324600"/>
            <a:ext cx="2051050" cy="444500"/>
          </a:xfrm>
          <a:prstGeom prst="ellipse">
            <a:avLst/>
          </a:prstGeom>
          <a:gradFill rotWithShape="1">
            <a:gsLst>
              <a:gs pos="0">
                <a:schemeClr val="accent2"/>
              </a:gs>
              <a:gs pos="50000">
                <a:schemeClr val="accent1"/>
              </a:gs>
              <a:gs pos="100000">
                <a:schemeClr val="accent2"/>
              </a:gs>
            </a:gsLst>
            <a:lin ang="0" scaled="1"/>
          </a:gradFill>
          <a:ln w="9525">
            <a:noFill/>
            <a:round/>
            <a:headEnd/>
            <a:tailEnd/>
          </a:ln>
          <a:effectLst/>
        </p:spPr>
        <p:txBody>
          <a:bodyPr wrap="none" anchor="ctr"/>
          <a:lstStyle/>
          <a:p>
            <a:pPr algn="l" eaLnBrk="0" hangingPunct="0"/>
            <a:endParaRPr lang="es-CO" sz="1800">
              <a:solidFill>
                <a:prstClr val="black"/>
              </a:solidFill>
            </a:endParaRPr>
          </a:p>
        </p:txBody>
      </p:sp>
      <p:grpSp>
        <p:nvGrpSpPr>
          <p:cNvPr id="13526" name="Group 214"/>
          <p:cNvGrpSpPr>
            <a:grpSpLocks/>
          </p:cNvGrpSpPr>
          <p:nvPr/>
        </p:nvGrpSpPr>
        <p:grpSpPr bwMode="auto">
          <a:xfrm>
            <a:off x="0" y="5397500"/>
            <a:ext cx="9144000" cy="1435100"/>
            <a:chOff x="0" y="3400"/>
            <a:chExt cx="5760" cy="904"/>
          </a:xfrm>
        </p:grpSpPr>
        <p:sp>
          <p:nvSpPr>
            <p:cNvPr id="13349" name="Line 37"/>
            <p:cNvSpPr>
              <a:spLocks noChangeShapeType="1"/>
            </p:cNvSpPr>
            <p:nvPr/>
          </p:nvSpPr>
          <p:spPr bwMode="gray">
            <a:xfrm>
              <a:off x="0" y="4216"/>
              <a:ext cx="5760" cy="0"/>
            </a:xfrm>
            <a:prstGeom prst="line">
              <a:avLst/>
            </a:prstGeom>
            <a:noFill/>
            <a:ln w="38100">
              <a:solidFill>
                <a:schemeClr val="hlink"/>
              </a:solidFill>
              <a:round/>
              <a:headEnd/>
              <a:tailEnd/>
            </a:ln>
            <a:effectLst/>
          </p:spPr>
          <p:txBody>
            <a:bodyPr/>
            <a:lstStyle/>
            <a:p>
              <a:pPr algn="l" eaLnBrk="0" hangingPunct="0"/>
              <a:endParaRPr lang="es-CO" sz="1800">
                <a:solidFill>
                  <a:prstClr val="black"/>
                </a:solidFill>
              </a:endParaRPr>
            </a:p>
          </p:txBody>
        </p:sp>
        <p:sp>
          <p:nvSpPr>
            <p:cNvPr id="13350" name="Line 38"/>
            <p:cNvSpPr>
              <a:spLocks noChangeShapeType="1"/>
            </p:cNvSpPr>
            <p:nvPr/>
          </p:nvSpPr>
          <p:spPr bwMode="gray">
            <a:xfrm>
              <a:off x="0" y="4136"/>
              <a:ext cx="5760" cy="0"/>
            </a:xfrm>
            <a:prstGeom prst="line">
              <a:avLst/>
            </a:prstGeom>
            <a:noFill/>
            <a:ln w="38100">
              <a:solidFill>
                <a:schemeClr val="hlink"/>
              </a:solidFill>
              <a:round/>
              <a:headEnd/>
              <a:tailEnd/>
            </a:ln>
            <a:effectLst/>
          </p:spPr>
          <p:txBody>
            <a:bodyPr/>
            <a:lstStyle/>
            <a:p>
              <a:pPr algn="l" eaLnBrk="0" hangingPunct="0"/>
              <a:endParaRPr lang="es-CO" sz="1800">
                <a:solidFill>
                  <a:prstClr val="black"/>
                </a:solidFill>
              </a:endParaRPr>
            </a:p>
          </p:txBody>
        </p:sp>
        <p:sp>
          <p:nvSpPr>
            <p:cNvPr id="13351" name="Line 39"/>
            <p:cNvSpPr>
              <a:spLocks noChangeShapeType="1"/>
            </p:cNvSpPr>
            <p:nvPr/>
          </p:nvSpPr>
          <p:spPr bwMode="gray">
            <a:xfrm>
              <a:off x="0" y="4064"/>
              <a:ext cx="5760" cy="0"/>
            </a:xfrm>
            <a:prstGeom prst="line">
              <a:avLst/>
            </a:prstGeom>
            <a:noFill/>
            <a:ln w="38100">
              <a:solidFill>
                <a:schemeClr val="hlink"/>
              </a:solidFill>
              <a:round/>
              <a:headEnd/>
              <a:tailEnd/>
            </a:ln>
            <a:effectLst/>
          </p:spPr>
          <p:txBody>
            <a:bodyPr/>
            <a:lstStyle/>
            <a:p>
              <a:pPr algn="l" eaLnBrk="0" hangingPunct="0"/>
              <a:endParaRPr lang="es-CO" sz="1800">
                <a:solidFill>
                  <a:prstClr val="black"/>
                </a:solidFill>
              </a:endParaRPr>
            </a:p>
          </p:txBody>
        </p:sp>
        <p:sp>
          <p:nvSpPr>
            <p:cNvPr id="13352" name="Line 40"/>
            <p:cNvSpPr>
              <a:spLocks noChangeShapeType="1"/>
            </p:cNvSpPr>
            <p:nvPr/>
          </p:nvSpPr>
          <p:spPr bwMode="gray">
            <a:xfrm>
              <a:off x="0" y="3992"/>
              <a:ext cx="5760" cy="0"/>
            </a:xfrm>
            <a:prstGeom prst="line">
              <a:avLst/>
            </a:prstGeom>
            <a:noFill/>
            <a:ln w="38100">
              <a:solidFill>
                <a:schemeClr val="hlink"/>
              </a:solidFill>
              <a:round/>
              <a:headEnd/>
              <a:tailEnd/>
            </a:ln>
            <a:effectLst/>
          </p:spPr>
          <p:txBody>
            <a:bodyPr/>
            <a:lstStyle/>
            <a:p>
              <a:pPr algn="l" eaLnBrk="0" hangingPunct="0"/>
              <a:endParaRPr lang="es-CO" sz="1800">
                <a:solidFill>
                  <a:prstClr val="black"/>
                </a:solidFill>
              </a:endParaRPr>
            </a:p>
          </p:txBody>
        </p:sp>
        <p:sp>
          <p:nvSpPr>
            <p:cNvPr id="13353" name="Line 41"/>
            <p:cNvSpPr>
              <a:spLocks noChangeShapeType="1"/>
            </p:cNvSpPr>
            <p:nvPr/>
          </p:nvSpPr>
          <p:spPr bwMode="gray">
            <a:xfrm>
              <a:off x="0" y="3920"/>
              <a:ext cx="5760" cy="0"/>
            </a:xfrm>
            <a:prstGeom prst="line">
              <a:avLst/>
            </a:prstGeom>
            <a:noFill/>
            <a:ln w="38100">
              <a:solidFill>
                <a:schemeClr val="hlink"/>
              </a:solidFill>
              <a:round/>
              <a:headEnd/>
              <a:tailEnd/>
            </a:ln>
            <a:effectLst/>
          </p:spPr>
          <p:txBody>
            <a:bodyPr/>
            <a:lstStyle/>
            <a:p>
              <a:pPr algn="l" eaLnBrk="0" hangingPunct="0"/>
              <a:endParaRPr lang="es-CO" sz="1800">
                <a:solidFill>
                  <a:prstClr val="black"/>
                </a:solidFill>
              </a:endParaRPr>
            </a:p>
          </p:txBody>
        </p:sp>
        <p:sp>
          <p:nvSpPr>
            <p:cNvPr id="13354" name="Line 42"/>
            <p:cNvSpPr>
              <a:spLocks noChangeShapeType="1"/>
            </p:cNvSpPr>
            <p:nvPr/>
          </p:nvSpPr>
          <p:spPr bwMode="gray">
            <a:xfrm>
              <a:off x="0" y="3860"/>
              <a:ext cx="5760" cy="0"/>
            </a:xfrm>
            <a:prstGeom prst="line">
              <a:avLst/>
            </a:prstGeom>
            <a:noFill/>
            <a:ln w="38100">
              <a:solidFill>
                <a:schemeClr val="hlink"/>
              </a:solidFill>
              <a:round/>
              <a:headEnd/>
              <a:tailEnd/>
            </a:ln>
            <a:effectLst/>
          </p:spPr>
          <p:txBody>
            <a:bodyPr/>
            <a:lstStyle/>
            <a:p>
              <a:pPr algn="l" eaLnBrk="0" hangingPunct="0"/>
              <a:endParaRPr lang="es-CO" sz="1800">
                <a:solidFill>
                  <a:prstClr val="black"/>
                </a:solidFill>
              </a:endParaRPr>
            </a:p>
          </p:txBody>
        </p:sp>
        <p:sp>
          <p:nvSpPr>
            <p:cNvPr id="13355" name="Line 43"/>
            <p:cNvSpPr>
              <a:spLocks noChangeShapeType="1"/>
            </p:cNvSpPr>
            <p:nvPr/>
          </p:nvSpPr>
          <p:spPr bwMode="gray">
            <a:xfrm>
              <a:off x="0" y="3800"/>
              <a:ext cx="5760" cy="0"/>
            </a:xfrm>
            <a:prstGeom prst="line">
              <a:avLst/>
            </a:prstGeom>
            <a:noFill/>
            <a:ln w="38100">
              <a:solidFill>
                <a:schemeClr val="hlink"/>
              </a:solidFill>
              <a:round/>
              <a:headEnd/>
              <a:tailEnd/>
            </a:ln>
            <a:effectLst/>
          </p:spPr>
          <p:txBody>
            <a:bodyPr/>
            <a:lstStyle/>
            <a:p>
              <a:pPr algn="l" eaLnBrk="0" hangingPunct="0"/>
              <a:endParaRPr lang="es-CO" sz="1800">
                <a:solidFill>
                  <a:prstClr val="black"/>
                </a:solidFill>
              </a:endParaRPr>
            </a:p>
          </p:txBody>
        </p:sp>
        <p:sp>
          <p:nvSpPr>
            <p:cNvPr id="13356" name="Line 44"/>
            <p:cNvSpPr>
              <a:spLocks noChangeShapeType="1"/>
            </p:cNvSpPr>
            <p:nvPr/>
          </p:nvSpPr>
          <p:spPr bwMode="gray">
            <a:xfrm>
              <a:off x="0" y="3744"/>
              <a:ext cx="5760" cy="0"/>
            </a:xfrm>
            <a:prstGeom prst="line">
              <a:avLst/>
            </a:prstGeom>
            <a:noFill/>
            <a:ln w="38100">
              <a:solidFill>
                <a:schemeClr val="hlink"/>
              </a:solidFill>
              <a:round/>
              <a:headEnd/>
              <a:tailEnd/>
            </a:ln>
            <a:effectLst/>
          </p:spPr>
          <p:txBody>
            <a:bodyPr/>
            <a:lstStyle/>
            <a:p>
              <a:pPr algn="l" eaLnBrk="0" hangingPunct="0"/>
              <a:endParaRPr lang="es-CO" sz="1800">
                <a:solidFill>
                  <a:prstClr val="black"/>
                </a:solidFill>
              </a:endParaRPr>
            </a:p>
          </p:txBody>
        </p:sp>
        <p:sp>
          <p:nvSpPr>
            <p:cNvPr id="13357" name="Line 45"/>
            <p:cNvSpPr>
              <a:spLocks noChangeShapeType="1"/>
            </p:cNvSpPr>
            <p:nvPr/>
          </p:nvSpPr>
          <p:spPr bwMode="gray">
            <a:xfrm>
              <a:off x="0" y="3696"/>
              <a:ext cx="5760" cy="0"/>
            </a:xfrm>
            <a:prstGeom prst="line">
              <a:avLst/>
            </a:prstGeom>
            <a:noFill/>
            <a:ln w="38100">
              <a:solidFill>
                <a:schemeClr val="hlink"/>
              </a:solidFill>
              <a:round/>
              <a:headEnd/>
              <a:tailEnd/>
            </a:ln>
            <a:effectLst/>
          </p:spPr>
          <p:txBody>
            <a:bodyPr/>
            <a:lstStyle/>
            <a:p>
              <a:pPr algn="l" eaLnBrk="0" hangingPunct="0"/>
              <a:endParaRPr lang="es-CO" sz="1800">
                <a:solidFill>
                  <a:prstClr val="black"/>
                </a:solidFill>
              </a:endParaRPr>
            </a:p>
          </p:txBody>
        </p:sp>
        <p:sp>
          <p:nvSpPr>
            <p:cNvPr id="13358" name="Line 46"/>
            <p:cNvSpPr>
              <a:spLocks noChangeShapeType="1"/>
            </p:cNvSpPr>
            <p:nvPr/>
          </p:nvSpPr>
          <p:spPr bwMode="gray">
            <a:xfrm>
              <a:off x="0" y="3648"/>
              <a:ext cx="5760" cy="0"/>
            </a:xfrm>
            <a:prstGeom prst="line">
              <a:avLst/>
            </a:prstGeom>
            <a:noFill/>
            <a:ln w="38100">
              <a:solidFill>
                <a:schemeClr val="hlink"/>
              </a:solidFill>
              <a:round/>
              <a:headEnd/>
              <a:tailEnd/>
            </a:ln>
            <a:effectLst/>
          </p:spPr>
          <p:txBody>
            <a:bodyPr/>
            <a:lstStyle/>
            <a:p>
              <a:pPr algn="l" eaLnBrk="0" hangingPunct="0"/>
              <a:endParaRPr lang="es-CO" sz="1800">
                <a:solidFill>
                  <a:prstClr val="black"/>
                </a:solidFill>
              </a:endParaRPr>
            </a:p>
          </p:txBody>
        </p:sp>
        <p:sp>
          <p:nvSpPr>
            <p:cNvPr id="13359" name="Line 47"/>
            <p:cNvSpPr>
              <a:spLocks noChangeShapeType="1"/>
            </p:cNvSpPr>
            <p:nvPr/>
          </p:nvSpPr>
          <p:spPr bwMode="gray">
            <a:xfrm>
              <a:off x="0" y="3600"/>
              <a:ext cx="5760" cy="0"/>
            </a:xfrm>
            <a:prstGeom prst="line">
              <a:avLst/>
            </a:prstGeom>
            <a:noFill/>
            <a:ln w="38100">
              <a:solidFill>
                <a:schemeClr val="hlink"/>
              </a:solidFill>
              <a:round/>
              <a:headEnd/>
              <a:tailEnd/>
            </a:ln>
            <a:effectLst/>
          </p:spPr>
          <p:txBody>
            <a:bodyPr/>
            <a:lstStyle/>
            <a:p>
              <a:pPr algn="l" eaLnBrk="0" hangingPunct="0"/>
              <a:endParaRPr lang="es-CO" sz="1800">
                <a:solidFill>
                  <a:prstClr val="black"/>
                </a:solidFill>
              </a:endParaRPr>
            </a:p>
          </p:txBody>
        </p:sp>
        <p:sp>
          <p:nvSpPr>
            <p:cNvPr id="13360" name="Line 48"/>
            <p:cNvSpPr>
              <a:spLocks noChangeShapeType="1"/>
            </p:cNvSpPr>
            <p:nvPr/>
          </p:nvSpPr>
          <p:spPr bwMode="gray">
            <a:xfrm>
              <a:off x="0" y="3560"/>
              <a:ext cx="5760" cy="0"/>
            </a:xfrm>
            <a:prstGeom prst="line">
              <a:avLst/>
            </a:prstGeom>
            <a:noFill/>
            <a:ln w="28575">
              <a:solidFill>
                <a:schemeClr val="hlink"/>
              </a:solidFill>
              <a:round/>
              <a:headEnd/>
              <a:tailEnd/>
            </a:ln>
            <a:effectLst/>
          </p:spPr>
          <p:txBody>
            <a:bodyPr/>
            <a:lstStyle/>
            <a:p>
              <a:pPr algn="l" eaLnBrk="0" hangingPunct="0"/>
              <a:endParaRPr lang="es-CO" sz="1800">
                <a:solidFill>
                  <a:prstClr val="black"/>
                </a:solidFill>
              </a:endParaRPr>
            </a:p>
          </p:txBody>
        </p:sp>
        <p:sp>
          <p:nvSpPr>
            <p:cNvPr id="13361" name="Line 49"/>
            <p:cNvSpPr>
              <a:spLocks noChangeShapeType="1"/>
            </p:cNvSpPr>
            <p:nvPr/>
          </p:nvSpPr>
          <p:spPr bwMode="gray">
            <a:xfrm>
              <a:off x="0" y="3520"/>
              <a:ext cx="5760" cy="0"/>
            </a:xfrm>
            <a:prstGeom prst="line">
              <a:avLst/>
            </a:prstGeom>
            <a:noFill/>
            <a:ln w="28575">
              <a:solidFill>
                <a:schemeClr val="hlink"/>
              </a:solidFill>
              <a:round/>
              <a:headEnd/>
              <a:tailEnd/>
            </a:ln>
            <a:effectLst/>
          </p:spPr>
          <p:txBody>
            <a:bodyPr/>
            <a:lstStyle/>
            <a:p>
              <a:pPr algn="l" eaLnBrk="0" hangingPunct="0"/>
              <a:endParaRPr lang="es-CO" sz="1800">
                <a:solidFill>
                  <a:prstClr val="black"/>
                </a:solidFill>
              </a:endParaRPr>
            </a:p>
          </p:txBody>
        </p:sp>
        <p:sp>
          <p:nvSpPr>
            <p:cNvPr id="13362" name="Line 50"/>
            <p:cNvSpPr>
              <a:spLocks noChangeShapeType="1"/>
            </p:cNvSpPr>
            <p:nvPr/>
          </p:nvSpPr>
          <p:spPr bwMode="gray">
            <a:xfrm>
              <a:off x="0" y="3480"/>
              <a:ext cx="5760" cy="0"/>
            </a:xfrm>
            <a:prstGeom prst="line">
              <a:avLst/>
            </a:prstGeom>
            <a:noFill/>
            <a:ln w="28575">
              <a:solidFill>
                <a:schemeClr val="hlink"/>
              </a:solidFill>
              <a:round/>
              <a:headEnd/>
              <a:tailEnd/>
            </a:ln>
            <a:effectLst/>
          </p:spPr>
          <p:txBody>
            <a:bodyPr/>
            <a:lstStyle/>
            <a:p>
              <a:pPr algn="l" eaLnBrk="0" hangingPunct="0"/>
              <a:endParaRPr lang="es-CO" sz="1800">
                <a:solidFill>
                  <a:prstClr val="black"/>
                </a:solidFill>
              </a:endParaRPr>
            </a:p>
          </p:txBody>
        </p:sp>
        <p:sp>
          <p:nvSpPr>
            <p:cNvPr id="13363" name="Line 51"/>
            <p:cNvSpPr>
              <a:spLocks noChangeShapeType="1"/>
            </p:cNvSpPr>
            <p:nvPr/>
          </p:nvSpPr>
          <p:spPr bwMode="gray">
            <a:xfrm>
              <a:off x="0" y="3440"/>
              <a:ext cx="5760" cy="0"/>
            </a:xfrm>
            <a:prstGeom prst="line">
              <a:avLst/>
            </a:prstGeom>
            <a:noFill/>
            <a:ln w="28575">
              <a:solidFill>
                <a:schemeClr val="hlink"/>
              </a:solidFill>
              <a:round/>
              <a:headEnd/>
              <a:tailEnd/>
            </a:ln>
            <a:effectLst/>
          </p:spPr>
          <p:txBody>
            <a:bodyPr/>
            <a:lstStyle/>
            <a:p>
              <a:pPr algn="l" eaLnBrk="0" hangingPunct="0"/>
              <a:endParaRPr lang="es-CO" sz="1800">
                <a:solidFill>
                  <a:prstClr val="black"/>
                </a:solidFill>
              </a:endParaRPr>
            </a:p>
          </p:txBody>
        </p:sp>
        <p:sp>
          <p:nvSpPr>
            <p:cNvPr id="13364" name="Line 52"/>
            <p:cNvSpPr>
              <a:spLocks noChangeShapeType="1"/>
            </p:cNvSpPr>
            <p:nvPr/>
          </p:nvSpPr>
          <p:spPr bwMode="gray">
            <a:xfrm>
              <a:off x="0" y="3400"/>
              <a:ext cx="5760" cy="0"/>
            </a:xfrm>
            <a:prstGeom prst="line">
              <a:avLst/>
            </a:prstGeom>
            <a:noFill/>
            <a:ln w="28575">
              <a:solidFill>
                <a:schemeClr val="hlink"/>
              </a:solidFill>
              <a:round/>
              <a:headEnd/>
              <a:tailEnd/>
            </a:ln>
            <a:effectLst/>
          </p:spPr>
          <p:txBody>
            <a:bodyPr/>
            <a:lstStyle/>
            <a:p>
              <a:pPr algn="l" eaLnBrk="0" hangingPunct="0"/>
              <a:endParaRPr lang="es-CO" sz="1800">
                <a:solidFill>
                  <a:prstClr val="black"/>
                </a:solidFill>
              </a:endParaRPr>
            </a:p>
          </p:txBody>
        </p:sp>
        <p:sp>
          <p:nvSpPr>
            <p:cNvPr id="13365" name="Line 53"/>
            <p:cNvSpPr>
              <a:spLocks noChangeShapeType="1"/>
            </p:cNvSpPr>
            <p:nvPr userDrawn="1"/>
          </p:nvSpPr>
          <p:spPr bwMode="gray">
            <a:xfrm>
              <a:off x="0" y="4304"/>
              <a:ext cx="5760" cy="0"/>
            </a:xfrm>
            <a:prstGeom prst="line">
              <a:avLst/>
            </a:prstGeom>
            <a:noFill/>
            <a:ln w="38100">
              <a:solidFill>
                <a:schemeClr val="hlink"/>
              </a:solidFill>
              <a:round/>
              <a:headEnd/>
              <a:tailEnd/>
            </a:ln>
            <a:effectLst/>
          </p:spPr>
          <p:txBody>
            <a:bodyPr/>
            <a:lstStyle/>
            <a:p>
              <a:pPr algn="l" eaLnBrk="0" hangingPunct="0"/>
              <a:endParaRPr lang="es-CO" sz="1800">
                <a:solidFill>
                  <a:prstClr val="black"/>
                </a:solidFill>
              </a:endParaRPr>
            </a:p>
          </p:txBody>
        </p:sp>
      </p:grpSp>
      <p:grpSp>
        <p:nvGrpSpPr>
          <p:cNvPr id="13525" name="Group 213"/>
          <p:cNvGrpSpPr>
            <a:grpSpLocks/>
          </p:cNvGrpSpPr>
          <p:nvPr/>
        </p:nvGrpSpPr>
        <p:grpSpPr bwMode="auto">
          <a:xfrm>
            <a:off x="0" y="3819525"/>
            <a:ext cx="9144000" cy="1524000"/>
            <a:chOff x="0" y="2398"/>
            <a:chExt cx="5760" cy="960"/>
          </a:xfrm>
        </p:grpSpPr>
        <p:sp>
          <p:nvSpPr>
            <p:cNvPr id="13368" name="Line 56"/>
            <p:cNvSpPr>
              <a:spLocks noChangeShapeType="1"/>
            </p:cNvSpPr>
            <p:nvPr userDrawn="1"/>
          </p:nvSpPr>
          <p:spPr bwMode="gray">
            <a:xfrm>
              <a:off x="0" y="3358"/>
              <a:ext cx="5760" cy="0"/>
            </a:xfrm>
            <a:prstGeom prst="line">
              <a:avLst/>
            </a:prstGeom>
            <a:noFill/>
            <a:ln w="28575">
              <a:solidFill>
                <a:schemeClr val="hlink"/>
              </a:solidFill>
              <a:round/>
              <a:headEnd/>
              <a:tailEnd/>
            </a:ln>
            <a:effectLst/>
          </p:spPr>
          <p:txBody>
            <a:bodyPr/>
            <a:lstStyle/>
            <a:p>
              <a:pPr algn="l" eaLnBrk="0" hangingPunct="0"/>
              <a:endParaRPr lang="es-CO" sz="1800">
                <a:solidFill>
                  <a:prstClr val="black"/>
                </a:solidFill>
              </a:endParaRPr>
            </a:p>
          </p:txBody>
        </p:sp>
        <p:sp>
          <p:nvSpPr>
            <p:cNvPr id="13369" name="Line 57"/>
            <p:cNvSpPr>
              <a:spLocks noChangeShapeType="1"/>
            </p:cNvSpPr>
            <p:nvPr userDrawn="1"/>
          </p:nvSpPr>
          <p:spPr bwMode="gray">
            <a:xfrm>
              <a:off x="0" y="3334"/>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70" name="Line 58"/>
            <p:cNvSpPr>
              <a:spLocks noChangeShapeType="1"/>
            </p:cNvSpPr>
            <p:nvPr userDrawn="1"/>
          </p:nvSpPr>
          <p:spPr bwMode="gray">
            <a:xfrm>
              <a:off x="0" y="3310"/>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71" name="Line 59"/>
            <p:cNvSpPr>
              <a:spLocks noChangeShapeType="1"/>
            </p:cNvSpPr>
            <p:nvPr userDrawn="1"/>
          </p:nvSpPr>
          <p:spPr bwMode="gray">
            <a:xfrm>
              <a:off x="0" y="3286"/>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72" name="Line 60"/>
            <p:cNvSpPr>
              <a:spLocks noChangeShapeType="1"/>
            </p:cNvSpPr>
            <p:nvPr userDrawn="1"/>
          </p:nvSpPr>
          <p:spPr bwMode="gray">
            <a:xfrm>
              <a:off x="0" y="3262"/>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73" name="Line 61"/>
            <p:cNvSpPr>
              <a:spLocks noChangeShapeType="1"/>
            </p:cNvSpPr>
            <p:nvPr userDrawn="1"/>
          </p:nvSpPr>
          <p:spPr bwMode="gray">
            <a:xfrm>
              <a:off x="0" y="3238"/>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74" name="Line 62"/>
            <p:cNvSpPr>
              <a:spLocks noChangeShapeType="1"/>
            </p:cNvSpPr>
            <p:nvPr userDrawn="1"/>
          </p:nvSpPr>
          <p:spPr bwMode="gray">
            <a:xfrm>
              <a:off x="0" y="3214"/>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75" name="Line 63"/>
            <p:cNvSpPr>
              <a:spLocks noChangeShapeType="1"/>
            </p:cNvSpPr>
            <p:nvPr userDrawn="1"/>
          </p:nvSpPr>
          <p:spPr bwMode="gray">
            <a:xfrm>
              <a:off x="0" y="3190"/>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76" name="Line 64"/>
            <p:cNvSpPr>
              <a:spLocks noChangeShapeType="1"/>
            </p:cNvSpPr>
            <p:nvPr userDrawn="1"/>
          </p:nvSpPr>
          <p:spPr bwMode="gray">
            <a:xfrm>
              <a:off x="0" y="3166"/>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77" name="Line 65"/>
            <p:cNvSpPr>
              <a:spLocks noChangeShapeType="1"/>
            </p:cNvSpPr>
            <p:nvPr userDrawn="1"/>
          </p:nvSpPr>
          <p:spPr bwMode="gray">
            <a:xfrm>
              <a:off x="0" y="3142"/>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78" name="Line 66"/>
            <p:cNvSpPr>
              <a:spLocks noChangeShapeType="1"/>
            </p:cNvSpPr>
            <p:nvPr userDrawn="1"/>
          </p:nvSpPr>
          <p:spPr bwMode="gray">
            <a:xfrm>
              <a:off x="0" y="3118"/>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79" name="Line 67"/>
            <p:cNvSpPr>
              <a:spLocks noChangeShapeType="1"/>
            </p:cNvSpPr>
            <p:nvPr userDrawn="1"/>
          </p:nvSpPr>
          <p:spPr bwMode="gray">
            <a:xfrm>
              <a:off x="0" y="3094"/>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80" name="Line 68"/>
            <p:cNvSpPr>
              <a:spLocks noChangeShapeType="1"/>
            </p:cNvSpPr>
            <p:nvPr userDrawn="1"/>
          </p:nvSpPr>
          <p:spPr bwMode="gray">
            <a:xfrm>
              <a:off x="0" y="3070"/>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81" name="Line 69"/>
            <p:cNvSpPr>
              <a:spLocks noChangeShapeType="1"/>
            </p:cNvSpPr>
            <p:nvPr userDrawn="1"/>
          </p:nvSpPr>
          <p:spPr bwMode="gray">
            <a:xfrm>
              <a:off x="0" y="3046"/>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82" name="Line 70"/>
            <p:cNvSpPr>
              <a:spLocks noChangeShapeType="1"/>
            </p:cNvSpPr>
            <p:nvPr userDrawn="1"/>
          </p:nvSpPr>
          <p:spPr bwMode="gray">
            <a:xfrm>
              <a:off x="0" y="3022"/>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83" name="Line 71"/>
            <p:cNvSpPr>
              <a:spLocks noChangeShapeType="1"/>
            </p:cNvSpPr>
            <p:nvPr userDrawn="1"/>
          </p:nvSpPr>
          <p:spPr bwMode="gray">
            <a:xfrm>
              <a:off x="0" y="2998"/>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84" name="Line 72"/>
            <p:cNvSpPr>
              <a:spLocks noChangeShapeType="1"/>
            </p:cNvSpPr>
            <p:nvPr userDrawn="1"/>
          </p:nvSpPr>
          <p:spPr bwMode="gray">
            <a:xfrm>
              <a:off x="0" y="2974"/>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85" name="Line 73"/>
            <p:cNvSpPr>
              <a:spLocks noChangeShapeType="1"/>
            </p:cNvSpPr>
            <p:nvPr userDrawn="1"/>
          </p:nvSpPr>
          <p:spPr bwMode="gray">
            <a:xfrm>
              <a:off x="0" y="2950"/>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86" name="Line 74"/>
            <p:cNvSpPr>
              <a:spLocks noChangeShapeType="1"/>
            </p:cNvSpPr>
            <p:nvPr userDrawn="1"/>
          </p:nvSpPr>
          <p:spPr bwMode="gray">
            <a:xfrm>
              <a:off x="0" y="2926"/>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87" name="Line 75"/>
            <p:cNvSpPr>
              <a:spLocks noChangeShapeType="1"/>
            </p:cNvSpPr>
            <p:nvPr userDrawn="1"/>
          </p:nvSpPr>
          <p:spPr bwMode="gray">
            <a:xfrm>
              <a:off x="0" y="2902"/>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88" name="Line 76"/>
            <p:cNvSpPr>
              <a:spLocks noChangeShapeType="1"/>
            </p:cNvSpPr>
            <p:nvPr userDrawn="1"/>
          </p:nvSpPr>
          <p:spPr bwMode="gray">
            <a:xfrm>
              <a:off x="0" y="2878"/>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89" name="Line 77"/>
            <p:cNvSpPr>
              <a:spLocks noChangeShapeType="1"/>
            </p:cNvSpPr>
            <p:nvPr userDrawn="1"/>
          </p:nvSpPr>
          <p:spPr bwMode="gray">
            <a:xfrm>
              <a:off x="0" y="2854"/>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90" name="Line 78"/>
            <p:cNvSpPr>
              <a:spLocks noChangeShapeType="1"/>
            </p:cNvSpPr>
            <p:nvPr userDrawn="1"/>
          </p:nvSpPr>
          <p:spPr bwMode="gray">
            <a:xfrm>
              <a:off x="0" y="2830"/>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91" name="Line 79"/>
            <p:cNvSpPr>
              <a:spLocks noChangeShapeType="1"/>
            </p:cNvSpPr>
            <p:nvPr userDrawn="1"/>
          </p:nvSpPr>
          <p:spPr bwMode="gray">
            <a:xfrm>
              <a:off x="0" y="2806"/>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92" name="Line 80"/>
            <p:cNvSpPr>
              <a:spLocks noChangeShapeType="1"/>
            </p:cNvSpPr>
            <p:nvPr userDrawn="1"/>
          </p:nvSpPr>
          <p:spPr bwMode="gray">
            <a:xfrm>
              <a:off x="0" y="2782"/>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93" name="Line 81"/>
            <p:cNvSpPr>
              <a:spLocks noChangeShapeType="1"/>
            </p:cNvSpPr>
            <p:nvPr userDrawn="1"/>
          </p:nvSpPr>
          <p:spPr bwMode="gray">
            <a:xfrm>
              <a:off x="0" y="2758"/>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94" name="Line 82"/>
            <p:cNvSpPr>
              <a:spLocks noChangeShapeType="1"/>
            </p:cNvSpPr>
            <p:nvPr userDrawn="1"/>
          </p:nvSpPr>
          <p:spPr bwMode="gray">
            <a:xfrm>
              <a:off x="0" y="2734"/>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95" name="Line 83"/>
            <p:cNvSpPr>
              <a:spLocks noChangeShapeType="1"/>
            </p:cNvSpPr>
            <p:nvPr userDrawn="1"/>
          </p:nvSpPr>
          <p:spPr bwMode="gray">
            <a:xfrm>
              <a:off x="0" y="2710"/>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96" name="Line 84"/>
            <p:cNvSpPr>
              <a:spLocks noChangeShapeType="1"/>
            </p:cNvSpPr>
            <p:nvPr userDrawn="1"/>
          </p:nvSpPr>
          <p:spPr bwMode="gray">
            <a:xfrm>
              <a:off x="0" y="2686"/>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97" name="Line 85"/>
            <p:cNvSpPr>
              <a:spLocks noChangeShapeType="1"/>
            </p:cNvSpPr>
            <p:nvPr userDrawn="1"/>
          </p:nvSpPr>
          <p:spPr bwMode="gray">
            <a:xfrm>
              <a:off x="0" y="2662"/>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98" name="Line 86"/>
            <p:cNvSpPr>
              <a:spLocks noChangeShapeType="1"/>
            </p:cNvSpPr>
            <p:nvPr userDrawn="1"/>
          </p:nvSpPr>
          <p:spPr bwMode="gray">
            <a:xfrm>
              <a:off x="0" y="2638"/>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399" name="Line 87"/>
            <p:cNvSpPr>
              <a:spLocks noChangeShapeType="1"/>
            </p:cNvSpPr>
            <p:nvPr userDrawn="1"/>
          </p:nvSpPr>
          <p:spPr bwMode="gray">
            <a:xfrm>
              <a:off x="0" y="2614"/>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400" name="Line 88"/>
            <p:cNvSpPr>
              <a:spLocks noChangeShapeType="1"/>
            </p:cNvSpPr>
            <p:nvPr userDrawn="1"/>
          </p:nvSpPr>
          <p:spPr bwMode="gray">
            <a:xfrm>
              <a:off x="0" y="2590"/>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401" name="Line 89"/>
            <p:cNvSpPr>
              <a:spLocks noChangeShapeType="1"/>
            </p:cNvSpPr>
            <p:nvPr userDrawn="1"/>
          </p:nvSpPr>
          <p:spPr bwMode="gray">
            <a:xfrm>
              <a:off x="0" y="2566"/>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402" name="Line 90"/>
            <p:cNvSpPr>
              <a:spLocks noChangeShapeType="1"/>
            </p:cNvSpPr>
            <p:nvPr userDrawn="1"/>
          </p:nvSpPr>
          <p:spPr bwMode="gray">
            <a:xfrm>
              <a:off x="0" y="2542"/>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403" name="Line 91"/>
            <p:cNvSpPr>
              <a:spLocks noChangeShapeType="1"/>
            </p:cNvSpPr>
            <p:nvPr userDrawn="1"/>
          </p:nvSpPr>
          <p:spPr bwMode="gray">
            <a:xfrm>
              <a:off x="0" y="2518"/>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404" name="Line 92"/>
            <p:cNvSpPr>
              <a:spLocks noChangeShapeType="1"/>
            </p:cNvSpPr>
            <p:nvPr userDrawn="1"/>
          </p:nvSpPr>
          <p:spPr bwMode="gray">
            <a:xfrm>
              <a:off x="0" y="2494"/>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405" name="Line 93"/>
            <p:cNvSpPr>
              <a:spLocks noChangeShapeType="1"/>
            </p:cNvSpPr>
            <p:nvPr userDrawn="1"/>
          </p:nvSpPr>
          <p:spPr bwMode="gray">
            <a:xfrm>
              <a:off x="0" y="2470"/>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406" name="Line 94"/>
            <p:cNvSpPr>
              <a:spLocks noChangeShapeType="1"/>
            </p:cNvSpPr>
            <p:nvPr userDrawn="1"/>
          </p:nvSpPr>
          <p:spPr bwMode="gray">
            <a:xfrm>
              <a:off x="0" y="2446"/>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407" name="Line 95"/>
            <p:cNvSpPr>
              <a:spLocks noChangeShapeType="1"/>
            </p:cNvSpPr>
            <p:nvPr userDrawn="1"/>
          </p:nvSpPr>
          <p:spPr bwMode="gray">
            <a:xfrm>
              <a:off x="0" y="2422"/>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sp>
          <p:nvSpPr>
            <p:cNvPr id="13408" name="Line 96"/>
            <p:cNvSpPr>
              <a:spLocks noChangeShapeType="1"/>
            </p:cNvSpPr>
            <p:nvPr userDrawn="1"/>
          </p:nvSpPr>
          <p:spPr bwMode="gray">
            <a:xfrm>
              <a:off x="0" y="2398"/>
              <a:ext cx="5760" cy="0"/>
            </a:xfrm>
            <a:prstGeom prst="line">
              <a:avLst/>
            </a:prstGeom>
            <a:noFill/>
            <a:ln w="19050">
              <a:solidFill>
                <a:schemeClr val="hlink"/>
              </a:solidFill>
              <a:round/>
              <a:headEnd/>
              <a:tailEnd/>
            </a:ln>
            <a:effectLst/>
          </p:spPr>
          <p:txBody>
            <a:bodyPr/>
            <a:lstStyle/>
            <a:p>
              <a:pPr algn="l" eaLnBrk="0" hangingPunct="0"/>
              <a:endParaRPr lang="es-CO" sz="1800">
                <a:solidFill>
                  <a:prstClr val="black"/>
                </a:solidFill>
              </a:endParaRPr>
            </a:p>
          </p:txBody>
        </p:sp>
      </p:grpSp>
      <p:grpSp>
        <p:nvGrpSpPr>
          <p:cNvPr id="13486" name="Group 174"/>
          <p:cNvGrpSpPr>
            <a:grpSpLocks/>
          </p:cNvGrpSpPr>
          <p:nvPr/>
        </p:nvGrpSpPr>
        <p:grpSpPr bwMode="auto">
          <a:xfrm>
            <a:off x="0" y="3759200"/>
            <a:ext cx="9131300" cy="787400"/>
            <a:chOff x="0" y="2376"/>
            <a:chExt cx="5752" cy="496"/>
          </a:xfrm>
        </p:grpSpPr>
        <p:grpSp>
          <p:nvGrpSpPr>
            <p:cNvPr id="13475" name="Group 163"/>
            <p:cNvGrpSpPr>
              <a:grpSpLocks/>
            </p:cNvGrpSpPr>
            <p:nvPr userDrawn="1"/>
          </p:nvGrpSpPr>
          <p:grpSpPr bwMode="auto">
            <a:xfrm>
              <a:off x="0" y="2376"/>
              <a:ext cx="2832" cy="496"/>
              <a:chOff x="0" y="2376"/>
              <a:chExt cx="2832" cy="496"/>
            </a:xfrm>
          </p:grpSpPr>
          <p:sp>
            <p:nvSpPr>
              <p:cNvPr id="13466" name="Line 154"/>
              <p:cNvSpPr>
                <a:spLocks noChangeShapeType="1"/>
              </p:cNvSpPr>
              <p:nvPr userDrawn="1"/>
            </p:nvSpPr>
            <p:spPr bwMode="gray">
              <a:xfrm flipV="1">
                <a:off x="0" y="2376"/>
                <a:ext cx="2784" cy="496"/>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67" name="Line 155"/>
              <p:cNvSpPr>
                <a:spLocks noChangeShapeType="1"/>
              </p:cNvSpPr>
              <p:nvPr userDrawn="1"/>
            </p:nvSpPr>
            <p:spPr bwMode="gray">
              <a:xfrm flipV="1">
                <a:off x="0" y="2376"/>
                <a:ext cx="2784" cy="448"/>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68" name="Line 156"/>
              <p:cNvSpPr>
                <a:spLocks noChangeShapeType="1"/>
              </p:cNvSpPr>
              <p:nvPr userDrawn="1"/>
            </p:nvSpPr>
            <p:spPr bwMode="gray">
              <a:xfrm flipV="1">
                <a:off x="0" y="2376"/>
                <a:ext cx="2800" cy="376"/>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69" name="Line 157"/>
              <p:cNvSpPr>
                <a:spLocks noChangeShapeType="1"/>
              </p:cNvSpPr>
              <p:nvPr userDrawn="1"/>
            </p:nvSpPr>
            <p:spPr bwMode="gray">
              <a:xfrm flipV="1">
                <a:off x="0" y="2384"/>
                <a:ext cx="2800" cy="304"/>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70" name="Line 158"/>
              <p:cNvSpPr>
                <a:spLocks noChangeShapeType="1"/>
              </p:cNvSpPr>
              <p:nvPr userDrawn="1"/>
            </p:nvSpPr>
            <p:spPr bwMode="gray">
              <a:xfrm flipV="1">
                <a:off x="0" y="2376"/>
                <a:ext cx="2800" cy="248"/>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71" name="Line 159"/>
              <p:cNvSpPr>
                <a:spLocks noChangeShapeType="1"/>
              </p:cNvSpPr>
              <p:nvPr userDrawn="1"/>
            </p:nvSpPr>
            <p:spPr bwMode="gray">
              <a:xfrm flipV="1">
                <a:off x="0" y="2384"/>
                <a:ext cx="2808" cy="184"/>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72" name="Line 160"/>
              <p:cNvSpPr>
                <a:spLocks noChangeShapeType="1"/>
              </p:cNvSpPr>
              <p:nvPr userDrawn="1"/>
            </p:nvSpPr>
            <p:spPr bwMode="gray">
              <a:xfrm flipV="1">
                <a:off x="0" y="2392"/>
                <a:ext cx="2808" cy="128"/>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73" name="Line 161"/>
              <p:cNvSpPr>
                <a:spLocks noChangeShapeType="1"/>
              </p:cNvSpPr>
              <p:nvPr userDrawn="1"/>
            </p:nvSpPr>
            <p:spPr bwMode="gray">
              <a:xfrm flipV="1">
                <a:off x="0" y="2384"/>
                <a:ext cx="2808" cy="88"/>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74" name="Line 162"/>
              <p:cNvSpPr>
                <a:spLocks noChangeShapeType="1"/>
              </p:cNvSpPr>
              <p:nvPr userDrawn="1"/>
            </p:nvSpPr>
            <p:spPr bwMode="gray">
              <a:xfrm flipV="1">
                <a:off x="0" y="2384"/>
                <a:ext cx="2832" cy="40"/>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grpSp>
        <p:grpSp>
          <p:nvGrpSpPr>
            <p:cNvPr id="13476" name="Group 164"/>
            <p:cNvGrpSpPr>
              <a:grpSpLocks/>
            </p:cNvGrpSpPr>
            <p:nvPr userDrawn="1"/>
          </p:nvGrpSpPr>
          <p:grpSpPr bwMode="auto">
            <a:xfrm flipH="1">
              <a:off x="2920" y="2376"/>
              <a:ext cx="2832" cy="496"/>
              <a:chOff x="0" y="2376"/>
              <a:chExt cx="2832" cy="496"/>
            </a:xfrm>
          </p:grpSpPr>
          <p:sp>
            <p:nvSpPr>
              <p:cNvPr id="13477" name="Line 165"/>
              <p:cNvSpPr>
                <a:spLocks noChangeShapeType="1"/>
              </p:cNvSpPr>
              <p:nvPr userDrawn="1"/>
            </p:nvSpPr>
            <p:spPr bwMode="gray">
              <a:xfrm flipV="1">
                <a:off x="0" y="2376"/>
                <a:ext cx="2784" cy="496"/>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78" name="Line 166"/>
              <p:cNvSpPr>
                <a:spLocks noChangeShapeType="1"/>
              </p:cNvSpPr>
              <p:nvPr userDrawn="1"/>
            </p:nvSpPr>
            <p:spPr bwMode="gray">
              <a:xfrm flipV="1">
                <a:off x="0" y="2376"/>
                <a:ext cx="2784" cy="448"/>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79" name="Line 167"/>
              <p:cNvSpPr>
                <a:spLocks noChangeShapeType="1"/>
              </p:cNvSpPr>
              <p:nvPr userDrawn="1"/>
            </p:nvSpPr>
            <p:spPr bwMode="gray">
              <a:xfrm flipV="1">
                <a:off x="0" y="2376"/>
                <a:ext cx="2800" cy="376"/>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80" name="Line 168"/>
              <p:cNvSpPr>
                <a:spLocks noChangeShapeType="1"/>
              </p:cNvSpPr>
              <p:nvPr userDrawn="1"/>
            </p:nvSpPr>
            <p:spPr bwMode="gray">
              <a:xfrm flipV="1">
                <a:off x="0" y="2384"/>
                <a:ext cx="2800" cy="304"/>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81" name="Line 169"/>
              <p:cNvSpPr>
                <a:spLocks noChangeShapeType="1"/>
              </p:cNvSpPr>
              <p:nvPr userDrawn="1"/>
            </p:nvSpPr>
            <p:spPr bwMode="gray">
              <a:xfrm flipV="1">
                <a:off x="0" y="2376"/>
                <a:ext cx="2800" cy="248"/>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82" name="Line 170"/>
              <p:cNvSpPr>
                <a:spLocks noChangeShapeType="1"/>
              </p:cNvSpPr>
              <p:nvPr userDrawn="1"/>
            </p:nvSpPr>
            <p:spPr bwMode="gray">
              <a:xfrm flipV="1">
                <a:off x="0" y="2384"/>
                <a:ext cx="2808" cy="184"/>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83" name="Line 171"/>
              <p:cNvSpPr>
                <a:spLocks noChangeShapeType="1"/>
              </p:cNvSpPr>
              <p:nvPr userDrawn="1"/>
            </p:nvSpPr>
            <p:spPr bwMode="gray">
              <a:xfrm flipV="1">
                <a:off x="0" y="2392"/>
                <a:ext cx="2808" cy="128"/>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84" name="Line 172"/>
              <p:cNvSpPr>
                <a:spLocks noChangeShapeType="1"/>
              </p:cNvSpPr>
              <p:nvPr userDrawn="1"/>
            </p:nvSpPr>
            <p:spPr bwMode="gray">
              <a:xfrm flipV="1">
                <a:off x="0" y="2384"/>
                <a:ext cx="2808" cy="88"/>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85" name="Line 173"/>
              <p:cNvSpPr>
                <a:spLocks noChangeShapeType="1"/>
              </p:cNvSpPr>
              <p:nvPr userDrawn="1"/>
            </p:nvSpPr>
            <p:spPr bwMode="gray">
              <a:xfrm flipV="1">
                <a:off x="0" y="2384"/>
                <a:ext cx="2832" cy="40"/>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grpSp>
      </p:grpSp>
      <p:grpSp>
        <p:nvGrpSpPr>
          <p:cNvPr id="13410" name="Group 98"/>
          <p:cNvGrpSpPr>
            <a:grpSpLocks/>
          </p:cNvGrpSpPr>
          <p:nvPr/>
        </p:nvGrpSpPr>
        <p:grpSpPr bwMode="auto">
          <a:xfrm>
            <a:off x="0" y="3771900"/>
            <a:ext cx="9144000" cy="3048000"/>
            <a:chOff x="0" y="2400"/>
            <a:chExt cx="5760" cy="1920"/>
          </a:xfrm>
        </p:grpSpPr>
        <p:sp>
          <p:nvSpPr>
            <p:cNvPr id="13411" name="Line 99"/>
            <p:cNvSpPr>
              <a:spLocks noChangeShapeType="1"/>
            </p:cNvSpPr>
            <p:nvPr userDrawn="1"/>
          </p:nvSpPr>
          <p:spPr bwMode="gray">
            <a:xfrm>
              <a:off x="2880" y="2400"/>
              <a:ext cx="144" cy="1920"/>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12" name="Line 100"/>
            <p:cNvSpPr>
              <a:spLocks noChangeShapeType="1"/>
            </p:cNvSpPr>
            <p:nvPr userDrawn="1"/>
          </p:nvSpPr>
          <p:spPr bwMode="gray">
            <a:xfrm rot="21591021" flipV="1">
              <a:off x="2360" y="2400"/>
              <a:ext cx="528" cy="1920"/>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13" name="Line 101"/>
            <p:cNvSpPr>
              <a:spLocks noChangeShapeType="1"/>
            </p:cNvSpPr>
            <p:nvPr userDrawn="1"/>
          </p:nvSpPr>
          <p:spPr bwMode="gray">
            <a:xfrm flipH="1">
              <a:off x="1776" y="2400"/>
              <a:ext cx="1056" cy="1920"/>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14" name="Line 102"/>
            <p:cNvSpPr>
              <a:spLocks noChangeShapeType="1"/>
            </p:cNvSpPr>
            <p:nvPr userDrawn="1"/>
          </p:nvSpPr>
          <p:spPr bwMode="gray">
            <a:xfrm flipH="1">
              <a:off x="1152" y="2400"/>
              <a:ext cx="1632" cy="1920"/>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15" name="Line 103"/>
            <p:cNvSpPr>
              <a:spLocks noChangeShapeType="1"/>
            </p:cNvSpPr>
            <p:nvPr userDrawn="1"/>
          </p:nvSpPr>
          <p:spPr bwMode="gray">
            <a:xfrm flipH="1">
              <a:off x="480" y="2400"/>
              <a:ext cx="2304" cy="1920"/>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16" name="Line 104"/>
            <p:cNvSpPr>
              <a:spLocks noChangeShapeType="1"/>
            </p:cNvSpPr>
            <p:nvPr userDrawn="1"/>
          </p:nvSpPr>
          <p:spPr bwMode="gray">
            <a:xfrm flipH="1">
              <a:off x="0" y="2400"/>
              <a:ext cx="2784" cy="1824"/>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17" name="Line 105"/>
            <p:cNvSpPr>
              <a:spLocks noChangeShapeType="1"/>
            </p:cNvSpPr>
            <p:nvPr userDrawn="1"/>
          </p:nvSpPr>
          <p:spPr bwMode="gray">
            <a:xfrm flipH="1">
              <a:off x="0" y="2400"/>
              <a:ext cx="2784" cy="1488"/>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18" name="Line 106"/>
            <p:cNvSpPr>
              <a:spLocks noChangeShapeType="1"/>
            </p:cNvSpPr>
            <p:nvPr userDrawn="1"/>
          </p:nvSpPr>
          <p:spPr bwMode="gray">
            <a:xfrm flipH="1">
              <a:off x="0" y="2400"/>
              <a:ext cx="2784" cy="1248"/>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19" name="Line 107"/>
            <p:cNvSpPr>
              <a:spLocks noChangeShapeType="1"/>
            </p:cNvSpPr>
            <p:nvPr userDrawn="1"/>
          </p:nvSpPr>
          <p:spPr bwMode="gray">
            <a:xfrm flipH="1">
              <a:off x="0" y="2400"/>
              <a:ext cx="2784" cy="1056"/>
            </a:xfrm>
            <a:prstGeom prst="line">
              <a:avLst/>
            </a:prstGeom>
            <a:noFill/>
            <a:ln w="28575">
              <a:solidFill>
                <a:schemeClr val="accent2"/>
              </a:solidFill>
              <a:round/>
              <a:headEnd/>
              <a:tailEnd/>
            </a:ln>
            <a:effectLst/>
          </p:spPr>
          <p:txBody>
            <a:bodyPr/>
            <a:lstStyle/>
            <a:p>
              <a:pPr algn="l" eaLnBrk="0" hangingPunct="0"/>
              <a:endParaRPr lang="es-CO" sz="1800">
                <a:solidFill>
                  <a:prstClr val="black"/>
                </a:solidFill>
              </a:endParaRPr>
            </a:p>
          </p:txBody>
        </p:sp>
        <p:sp>
          <p:nvSpPr>
            <p:cNvPr id="13420" name="Line 108"/>
            <p:cNvSpPr>
              <a:spLocks noChangeShapeType="1"/>
            </p:cNvSpPr>
            <p:nvPr userDrawn="1"/>
          </p:nvSpPr>
          <p:spPr bwMode="gray">
            <a:xfrm flipH="1">
              <a:off x="0" y="2400"/>
              <a:ext cx="2784" cy="912"/>
            </a:xfrm>
            <a:prstGeom prst="line">
              <a:avLst/>
            </a:prstGeom>
            <a:noFill/>
            <a:ln w="28575">
              <a:solidFill>
                <a:schemeClr val="accent2"/>
              </a:solidFill>
              <a:round/>
              <a:headEnd/>
              <a:tailEnd/>
            </a:ln>
            <a:effectLst/>
          </p:spPr>
          <p:txBody>
            <a:bodyPr/>
            <a:lstStyle/>
            <a:p>
              <a:pPr algn="l" eaLnBrk="0" hangingPunct="0"/>
              <a:endParaRPr lang="es-CO" sz="1800">
                <a:solidFill>
                  <a:prstClr val="black"/>
                </a:solidFill>
              </a:endParaRPr>
            </a:p>
          </p:txBody>
        </p:sp>
        <p:sp>
          <p:nvSpPr>
            <p:cNvPr id="13421" name="Line 109"/>
            <p:cNvSpPr>
              <a:spLocks noChangeShapeType="1"/>
            </p:cNvSpPr>
            <p:nvPr userDrawn="1"/>
          </p:nvSpPr>
          <p:spPr bwMode="gray">
            <a:xfrm flipH="1">
              <a:off x="0" y="2400"/>
              <a:ext cx="2784" cy="816"/>
            </a:xfrm>
            <a:prstGeom prst="line">
              <a:avLst/>
            </a:prstGeom>
            <a:noFill/>
            <a:ln w="12700">
              <a:solidFill>
                <a:schemeClr val="accent2"/>
              </a:solidFill>
              <a:round/>
              <a:headEnd/>
              <a:tailEnd/>
            </a:ln>
            <a:effectLst/>
          </p:spPr>
          <p:txBody>
            <a:bodyPr/>
            <a:lstStyle/>
            <a:p>
              <a:pPr algn="l" eaLnBrk="0" hangingPunct="0"/>
              <a:endParaRPr lang="es-CO" sz="1800">
                <a:solidFill>
                  <a:prstClr val="black"/>
                </a:solidFill>
              </a:endParaRPr>
            </a:p>
          </p:txBody>
        </p:sp>
        <p:sp>
          <p:nvSpPr>
            <p:cNvPr id="13422" name="Line 110"/>
            <p:cNvSpPr>
              <a:spLocks noChangeShapeType="1"/>
            </p:cNvSpPr>
            <p:nvPr userDrawn="1"/>
          </p:nvSpPr>
          <p:spPr bwMode="gray">
            <a:xfrm flipH="1">
              <a:off x="0" y="2400"/>
              <a:ext cx="2784" cy="720"/>
            </a:xfrm>
            <a:prstGeom prst="line">
              <a:avLst/>
            </a:prstGeom>
            <a:noFill/>
            <a:ln w="12700">
              <a:solidFill>
                <a:schemeClr val="accent2"/>
              </a:solidFill>
              <a:round/>
              <a:headEnd/>
              <a:tailEnd/>
            </a:ln>
            <a:effectLst/>
          </p:spPr>
          <p:txBody>
            <a:bodyPr/>
            <a:lstStyle/>
            <a:p>
              <a:pPr algn="l" eaLnBrk="0" hangingPunct="0"/>
              <a:endParaRPr lang="es-CO" sz="1800">
                <a:solidFill>
                  <a:prstClr val="black"/>
                </a:solidFill>
              </a:endParaRPr>
            </a:p>
          </p:txBody>
        </p:sp>
        <p:sp>
          <p:nvSpPr>
            <p:cNvPr id="13423" name="Line 111"/>
            <p:cNvSpPr>
              <a:spLocks noChangeShapeType="1"/>
            </p:cNvSpPr>
            <p:nvPr userDrawn="1"/>
          </p:nvSpPr>
          <p:spPr bwMode="gray">
            <a:xfrm flipH="1">
              <a:off x="0" y="2400"/>
              <a:ext cx="2784" cy="624"/>
            </a:xfrm>
            <a:prstGeom prst="line">
              <a:avLst/>
            </a:prstGeom>
            <a:noFill/>
            <a:ln w="12700">
              <a:solidFill>
                <a:schemeClr val="accent2"/>
              </a:solidFill>
              <a:round/>
              <a:headEnd/>
              <a:tailEnd/>
            </a:ln>
            <a:effectLst/>
          </p:spPr>
          <p:txBody>
            <a:bodyPr/>
            <a:lstStyle/>
            <a:p>
              <a:pPr algn="l" eaLnBrk="0" hangingPunct="0"/>
              <a:endParaRPr lang="es-CO" sz="1800">
                <a:solidFill>
                  <a:prstClr val="black"/>
                </a:solidFill>
              </a:endParaRPr>
            </a:p>
          </p:txBody>
        </p:sp>
        <p:sp>
          <p:nvSpPr>
            <p:cNvPr id="13424" name="Line 112"/>
            <p:cNvSpPr>
              <a:spLocks noChangeShapeType="1"/>
            </p:cNvSpPr>
            <p:nvPr userDrawn="1"/>
          </p:nvSpPr>
          <p:spPr bwMode="gray">
            <a:xfrm flipH="1">
              <a:off x="0" y="2400"/>
              <a:ext cx="2784" cy="576"/>
            </a:xfrm>
            <a:prstGeom prst="line">
              <a:avLst/>
            </a:prstGeom>
            <a:noFill/>
            <a:ln w="12700">
              <a:solidFill>
                <a:schemeClr val="accent2"/>
              </a:solidFill>
              <a:round/>
              <a:headEnd/>
              <a:tailEnd/>
            </a:ln>
            <a:effectLst/>
          </p:spPr>
          <p:txBody>
            <a:bodyPr/>
            <a:lstStyle/>
            <a:p>
              <a:pPr algn="l" eaLnBrk="0" hangingPunct="0"/>
              <a:endParaRPr lang="es-CO" sz="1800">
                <a:solidFill>
                  <a:prstClr val="black"/>
                </a:solidFill>
              </a:endParaRPr>
            </a:p>
          </p:txBody>
        </p:sp>
        <p:sp>
          <p:nvSpPr>
            <p:cNvPr id="13425" name="Line 113"/>
            <p:cNvSpPr>
              <a:spLocks noChangeShapeType="1"/>
            </p:cNvSpPr>
            <p:nvPr userDrawn="1"/>
          </p:nvSpPr>
          <p:spPr bwMode="gray">
            <a:xfrm flipH="1">
              <a:off x="0" y="2400"/>
              <a:ext cx="2832" cy="528"/>
            </a:xfrm>
            <a:prstGeom prst="line">
              <a:avLst/>
            </a:prstGeom>
            <a:noFill/>
            <a:ln w="9525">
              <a:solidFill>
                <a:schemeClr val="accent2"/>
              </a:solidFill>
              <a:round/>
              <a:headEnd/>
              <a:tailEnd/>
            </a:ln>
            <a:effectLst/>
          </p:spPr>
          <p:txBody>
            <a:bodyPr/>
            <a:lstStyle/>
            <a:p>
              <a:pPr algn="l" eaLnBrk="0" hangingPunct="0"/>
              <a:endParaRPr lang="es-CO" sz="1800">
                <a:solidFill>
                  <a:prstClr val="black"/>
                </a:solidFill>
              </a:endParaRPr>
            </a:p>
          </p:txBody>
        </p:sp>
        <p:sp>
          <p:nvSpPr>
            <p:cNvPr id="13426" name="Line 114"/>
            <p:cNvSpPr>
              <a:spLocks noChangeShapeType="1"/>
            </p:cNvSpPr>
            <p:nvPr userDrawn="1"/>
          </p:nvSpPr>
          <p:spPr bwMode="gray">
            <a:xfrm>
              <a:off x="2880" y="2400"/>
              <a:ext cx="768" cy="1920"/>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27" name="Line 115"/>
            <p:cNvSpPr>
              <a:spLocks noChangeShapeType="1"/>
            </p:cNvSpPr>
            <p:nvPr userDrawn="1"/>
          </p:nvSpPr>
          <p:spPr bwMode="gray">
            <a:xfrm>
              <a:off x="2928" y="2400"/>
              <a:ext cx="1344" cy="1920"/>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28" name="Line 116"/>
            <p:cNvSpPr>
              <a:spLocks noChangeShapeType="1"/>
            </p:cNvSpPr>
            <p:nvPr userDrawn="1"/>
          </p:nvSpPr>
          <p:spPr bwMode="gray">
            <a:xfrm>
              <a:off x="2976" y="2400"/>
              <a:ext cx="1920" cy="1920"/>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29" name="Line 117"/>
            <p:cNvSpPr>
              <a:spLocks noChangeShapeType="1"/>
            </p:cNvSpPr>
            <p:nvPr userDrawn="1"/>
          </p:nvSpPr>
          <p:spPr bwMode="gray">
            <a:xfrm>
              <a:off x="2976" y="2400"/>
              <a:ext cx="2544" cy="1920"/>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30" name="Line 118"/>
            <p:cNvSpPr>
              <a:spLocks noChangeShapeType="1"/>
            </p:cNvSpPr>
            <p:nvPr userDrawn="1"/>
          </p:nvSpPr>
          <p:spPr bwMode="gray">
            <a:xfrm>
              <a:off x="2976" y="2400"/>
              <a:ext cx="2784" cy="1680"/>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31" name="Line 119"/>
            <p:cNvSpPr>
              <a:spLocks noChangeShapeType="1"/>
            </p:cNvSpPr>
            <p:nvPr userDrawn="1"/>
          </p:nvSpPr>
          <p:spPr bwMode="gray">
            <a:xfrm>
              <a:off x="3024" y="2400"/>
              <a:ext cx="2736" cy="1392"/>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32" name="Line 120"/>
            <p:cNvSpPr>
              <a:spLocks noChangeShapeType="1"/>
            </p:cNvSpPr>
            <p:nvPr userDrawn="1"/>
          </p:nvSpPr>
          <p:spPr bwMode="gray">
            <a:xfrm>
              <a:off x="3024" y="2400"/>
              <a:ext cx="2736" cy="1200"/>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33" name="Line 121"/>
            <p:cNvSpPr>
              <a:spLocks noChangeShapeType="1"/>
            </p:cNvSpPr>
            <p:nvPr userDrawn="1"/>
          </p:nvSpPr>
          <p:spPr bwMode="gray">
            <a:xfrm>
              <a:off x="3072" y="2400"/>
              <a:ext cx="2688" cy="1056"/>
            </a:xfrm>
            <a:prstGeom prst="line">
              <a:avLst/>
            </a:prstGeom>
            <a:noFill/>
            <a:ln w="38100">
              <a:solidFill>
                <a:schemeClr val="accent2"/>
              </a:solidFill>
              <a:round/>
              <a:headEnd/>
              <a:tailEnd/>
            </a:ln>
            <a:effectLst/>
          </p:spPr>
          <p:txBody>
            <a:bodyPr/>
            <a:lstStyle/>
            <a:p>
              <a:pPr algn="l" eaLnBrk="0" hangingPunct="0"/>
              <a:endParaRPr lang="es-CO" sz="1800">
                <a:solidFill>
                  <a:prstClr val="black"/>
                </a:solidFill>
              </a:endParaRPr>
            </a:p>
          </p:txBody>
        </p:sp>
        <p:sp>
          <p:nvSpPr>
            <p:cNvPr id="13434" name="Line 122"/>
            <p:cNvSpPr>
              <a:spLocks noChangeShapeType="1"/>
            </p:cNvSpPr>
            <p:nvPr userDrawn="1"/>
          </p:nvSpPr>
          <p:spPr bwMode="gray">
            <a:xfrm>
              <a:off x="3120" y="2400"/>
              <a:ext cx="2640" cy="912"/>
            </a:xfrm>
            <a:prstGeom prst="line">
              <a:avLst/>
            </a:prstGeom>
            <a:noFill/>
            <a:ln w="28575">
              <a:solidFill>
                <a:schemeClr val="accent2"/>
              </a:solidFill>
              <a:round/>
              <a:headEnd/>
              <a:tailEnd/>
            </a:ln>
            <a:effectLst/>
          </p:spPr>
          <p:txBody>
            <a:bodyPr/>
            <a:lstStyle/>
            <a:p>
              <a:pPr algn="l" eaLnBrk="0" hangingPunct="0"/>
              <a:endParaRPr lang="es-CO" sz="1800">
                <a:solidFill>
                  <a:prstClr val="black"/>
                </a:solidFill>
              </a:endParaRPr>
            </a:p>
          </p:txBody>
        </p:sp>
        <p:sp>
          <p:nvSpPr>
            <p:cNvPr id="13435" name="Line 123"/>
            <p:cNvSpPr>
              <a:spLocks noChangeShapeType="1"/>
            </p:cNvSpPr>
            <p:nvPr userDrawn="1"/>
          </p:nvSpPr>
          <p:spPr bwMode="gray">
            <a:xfrm>
              <a:off x="3120" y="2400"/>
              <a:ext cx="2640" cy="816"/>
            </a:xfrm>
            <a:prstGeom prst="line">
              <a:avLst/>
            </a:prstGeom>
            <a:noFill/>
            <a:ln w="28575">
              <a:solidFill>
                <a:schemeClr val="accent2"/>
              </a:solidFill>
              <a:round/>
              <a:headEnd/>
              <a:tailEnd/>
            </a:ln>
            <a:effectLst/>
          </p:spPr>
          <p:txBody>
            <a:bodyPr/>
            <a:lstStyle/>
            <a:p>
              <a:pPr algn="l" eaLnBrk="0" hangingPunct="0"/>
              <a:endParaRPr lang="es-CO" sz="1800">
                <a:solidFill>
                  <a:prstClr val="black"/>
                </a:solidFill>
              </a:endParaRPr>
            </a:p>
          </p:txBody>
        </p:sp>
        <p:sp>
          <p:nvSpPr>
            <p:cNvPr id="13436" name="Line 124"/>
            <p:cNvSpPr>
              <a:spLocks noChangeShapeType="1"/>
            </p:cNvSpPr>
            <p:nvPr userDrawn="1"/>
          </p:nvSpPr>
          <p:spPr bwMode="gray">
            <a:xfrm>
              <a:off x="3168" y="2400"/>
              <a:ext cx="2592" cy="720"/>
            </a:xfrm>
            <a:prstGeom prst="line">
              <a:avLst/>
            </a:prstGeom>
            <a:noFill/>
            <a:ln w="12700">
              <a:solidFill>
                <a:schemeClr val="accent2"/>
              </a:solidFill>
              <a:round/>
              <a:headEnd/>
              <a:tailEnd/>
            </a:ln>
            <a:effectLst/>
          </p:spPr>
          <p:txBody>
            <a:bodyPr/>
            <a:lstStyle/>
            <a:p>
              <a:pPr algn="l" eaLnBrk="0" hangingPunct="0"/>
              <a:endParaRPr lang="es-CO" sz="1800">
                <a:solidFill>
                  <a:prstClr val="black"/>
                </a:solidFill>
              </a:endParaRPr>
            </a:p>
          </p:txBody>
        </p:sp>
        <p:sp>
          <p:nvSpPr>
            <p:cNvPr id="13437" name="Line 125"/>
            <p:cNvSpPr>
              <a:spLocks noChangeShapeType="1"/>
            </p:cNvSpPr>
            <p:nvPr userDrawn="1"/>
          </p:nvSpPr>
          <p:spPr bwMode="gray">
            <a:xfrm>
              <a:off x="3216" y="2400"/>
              <a:ext cx="2544" cy="672"/>
            </a:xfrm>
            <a:prstGeom prst="line">
              <a:avLst/>
            </a:prstGeom>
            <a:noFill/>
            <a:ln w="12700">
              <a:solidFill>
                <a:schemeClr val="accent2"/>
              </a:solidFill>
              <a:round/>
              <a:headEnd/>
              <a:tailEnd/>
            </a:ln>
            <a:effectLst/>
          </p:spPr>
          <p:txBody>
            <a:bodyPr/>
            <a:lstStyle/>
            <a:p>
              <a:pPr algn="l" eaLnBrk="0" hangingPunct="0"/>
              <a:endParaRPr lang="es-CO" sz="1800">
                <a:solidFill>
                  <a:prstClr val="black"/>
                </a:solidFill>
              </a:endParaRPr>
            </a:p>
          </p:txBody>
        </p:sp>
        <p:sp>
          <p:nvSpPr>
            <p:cNvPr id="13438" name="Line 126"/>
            <p:cNvSpPr>
              <a:spLocks noChangeShapeType="1"/>
            </p:cNvSpPr>
            <p:nvPr userDrawn="1"/>
          </p:nvSpPr>
          <p:spPr bwMode="gray">
            <a:xfrm>
              <a:off x="3120" y="2400"/>
              <a:ext cx="2640" cy="576"/>
            </a:xfrm>
            <a:prstGeom prst="line">
              <a:avLst/>
            </a:prstGeom>
            <a:noFill/>
            <a:ln w="12700">
              <a:solidFill>
                <a:schemeClr val="accent2"/>
              </a:solidFill>
              <a:round/>
              <a:headEnd/>
              <a:tailEnd/>
            </a:ln>
            <a:effectLst/>
          </p:spPr>
          <p:txBody>
            <a:bodyPr/>
            <a:lstStyle/>
            <a:p>
              <a:pPr algn="l" eaLnBrk="0" hangingPunct="0"/>
              <a:endParaRPr lang="es-CO" sz="1800">
                <a:solidFill>
                  <a:prstClr val="black"/>
                </a:solidFill>
              </a:endParaRPr>
            </a:p>
          </p:txBody>
        </p:sp>
      </p:grpSp>
      <p:sp>
        <p:nvSpPr>
          <p:cNvPr id="13523" name="AutoShape 211"/>
          <p:cNvSpPr>
            <a:spLocks noChangeArrowheads="1"/>
          </p:cNvSpPr>
          <p:nvPr/>
        </p:nvSpPr>
        <p:spPr bwMode="gray">
          <a:xfrm rot="-845168">
            <a:off x="1676400" y="3375025"/>
            <a:ext cx="5991225" cy="2282825"/>
          </a:xfrm>
          <a:custGeom>
            <a:avLst/>
            <a:gdLst>
              <a:gd name="G0" fmla="+- 663 0 0"/>
              <a:gd name="G1" fmla="+- 21600 0 663"/>
              <a:gd name="G2" fmla="+- 21600 0 66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63" y="10800"/>
                </a:moveTo>
                <a:cubicBezTo>
                  <a:pt x="663" y="16399"/>
                  <a:pt x="5201" y="20937"/>
                  <a:pt x="10800" y="20937"/>
                </a:cubicBezTo>
                <a:cubicBezTo>
                  <a:pt x="16399" y="20937"/>
                  <a:pt x="20937" y="16399"/>
                  <a:pt x="20937" y="10800"/>
                </a:cubicBezTo>
                <a:cubicBezTo>
                  <a:pt x="20937" y="5201"/>
                  <a:pt x="16399" y="663"/>
                  <a:pt x="10800" y="663"/>
                </a:cubicBezTo>
                <a:cubicBezTo>
                  <a:pt x="5201" y="663"/>
                  <a:pt x="663" y="5201"/>
                  <a:pt x="663" y="10800"/>
                </a:cubicBezTo>
                <a:close/>
              </a:path>
            </a:pathLst>
          </a:custGeom>
          <a:gradFill rotWithShape="1">
            <a:gsLst>
              <a:gs pos="0">
                <a:schemeClr val="bg1"/>
              </a:gs>
              <a:gs pos="100000">
                <a:schemeClr val="accent2"/>
              </a:gs>
            </a:gsLst>
            <a:lin ang="18900000" scaled="1"/>
          </a:gradFill>
          <a:ln w="19050">
            <a:noFill/>
            <a:prstDash val="sysDot"/>
            <a:round/>
            <a:headEnd/>
            <a:tailEnd/>
          </a:ln>
          <a:effectLst/>
        </p:spPr>
        <p:txBody>
          <a:bodyPr wrap="none" anchor="ctr"/>
          <a:lstStyle/>
          <a:p>
            <a:pPr algn="l" eaLnBrk="0" hangingPunct="0"/>
            <a:endParaRPr lang="es-CO" sz="1800">
              <a:solidFill>
                <a:prstClr val="black"/>
              </a:solidFill>
            </a:endParaRPr>
          </a:p>
        </p:txBody>
      </p:sp>
      <p:grpSp>
        <p:nvGrpSpPr>
          <p:cNvPr id="13487" name="Group 175"/>
          <p:cNvGrpSpPr>
            <a:grpSpLocks/>
          </p:cNvGrpSpPr>
          <p:nvPr/>
        </p:nvGrpSpPr>
        <p:grpSpPr bwMode="auto">
          <a:xfrm>
            <a:off x="1001713" y="4203700"/>
            <a:ext cx="2057400" cy="2057400"/>
            <a:chOff x="1161" y="1708"/>
            <a:chExt cx="948" cy="948"/>
          </a:xfrm>
        </p:grpSpPr>
        <p:sp>
          <p:nvSpPr>
            <p:cNvPr id="13488" name="Oval 176"/>
            <p:cNvSpPr>
              <a:spLocks noChangeArrowheads="1"/>
            </p:cNvSpPr>
            <p:nvPr userDrawn="1"/>
          </p:nvSpPr>
          <p:spPr bwMode="gray">
            <a:xfrm>
              <a:off x="1161" y="1708"/>
              <a:ext cx="948" cy="948"/>
            </a:xfrm>
            <a:prstGeom prst="ellipse">
              <a:avLst/>
            </a:prstGeom>
            <a:solidFill>
              <a:schemeClr val="tx2"/>
            </a:solidFill>
            <a:ln w="9525">
              <a:noFill/>
              <a:round/>
              <a:headEnd/>
              <a:tailEnd/>
            </a:ln>
            <a:effectLst/>
          </p:spPr>
          <p:txBody>
            <a:bodyPr wrap="none" anchor="ctr"/>
            <a:lstStyle/>
            <a:p>
              <a:pPr algn="l" eaLnBrk="0" hangingPunct="0"/>
              <a:endParaRPr lang="es-CO" sz="1800">
                <a:solidFill>
                  <a:prstClr val="black"/>
                </a:solidFill>
              </a:endParaRPr>
            </a:p>
          </p:txBody>
        </p:sp>
        <p:sp>
          <p:nvSpPr>
            <p:cNvPr id="13489" name="Oval 177"/>
            <p:cNvSpPr>
              <a:spLocks noChangeArrowheads="1"/>
            </p:cNvSpPr>
            <p:nvPr userDrawn="1"/>
          </p:nvSpPr>
          <p:spPr bwMode="gray">
            <a:xfrm>
              <a:off x="1422" y="2013"/>
              <a:ext cx="525" cy="525"/>
            </a:xfrm>
            <a:prstGeom prst="ellipse">
              <a:avLst/>
            </a:prstGeom>
            <a:gradFill rotWithShape="1">
              <a:gsLst>
                <a:gs pos="0">
                  <a:schemeClr val="bg1"/>
                </a:gs>
                <a:gs pos="100000">
                  <a:schemeClr val="tx2">
                    <a:alpha val="0"/>
                  </a:schemeClr>
                </a:gs>
              </a:gsLst>
              <a:path path="shape">
                <a:fillToRect l="50000" t="50000" r="50000" b="50000"/>
              </a:path>
            </a:gradFill>
            <a:ln w="9525">
              <a:noFill/>
              <a:round/>
              <a:headEnd/>
              <a:tailEnd/>
            </a:ln>
            <a:effectLst/>
          </p:spPr>
          <p:txBody>
            <a:bodyPr wrap="none" anchor="ctr"/>
            <a:lstStyle/>
            <a:p>
              <a:pPr algn="l" eaLnBrk="0" hangingPunct="0"/>
              <a:endParaRPr lang="es-CO" sz="1800">
                <a:solidFill>
                  <a:prstClr val="black"/>
                </a:solidFill>
              </a:endParaRPr>
            </a:p>
          </p:txBody>
        </p:sp>
        <p:sp>
          <p:nvSpPr>
            <p:cNvPr id="13490" name="Oval 178"/>
            <p:cNvSpPr>
              <a:spLocks noChangeArrowheads="1"/>
            </p:cNvSpPr>
            <p:nvPr userDrawn="1"/>
          </p:nvSpPr>
          <p:spPr bwMode="gray">
            <a:xfrm rot="-2566439">
              <a:off x="1240" y="1855"/>
              <a:ext cx="399" cy="220"/>
            </a:xfrm>
            <a:prstGeom prst="ellipse">
              <a:avLst/>
            </a:prstGeom>
            <a:gradFill rotWithShape="1">
              <a:gsLst>
                <a:gs pos="0">
                  <a:schemeClr val="bg1"/>
                </a:gs>
                <a:gs pos="100000">
                  <a:schemeClr val="tx2"/>
                </a:gs>
              </a:gsLst>
              <a:path path="shape">
                <a:fillToRect l="50000" t="50000" r="50000" b="50000"/>
              </a:path>
            </a:gradFill>
            <a:ln w="9525">
              <a:noFill/>
              <a:round/>
              <a:headEnd/>
              <a:tailEnd/>
            </a:ln>
            <a:effectLst/>
          </p:spPr>
          <p:txBody>
            <a:bodyPr wrap="none" anchor="ctr"/>
            <a:lstStyle/>
            <a:p>
              <a:pPr algn="l" eaLnBrk="0" hangingPunct="0"/>
              <a:endParaRPr lang="es-CO" sz="1800">
                <a:solidFill>
                  <a:prstClr val="black"/>
                </a:solidFill>
              </a:endParaRPr>
            </a:p>
          </p:txBody>
        </p:sp>
      </p:grpSp>
      <p:grpSp>
        <p:nvGrpSpPr>
          <p:cNvPr id="13518" name="Group 206"/>
          <p:cNvGrpSpPr>
            <a:grpSpLocks/>
          </p:cNvGrpSpPr>
          <p:nvPr/>
        </p:nvGrpSpPr>
        <p:grpSpPr bwMode="auto">
          <a:xfrm>
            <a:off x="3343275" y="2127250"/>
            <a:ext cx="2439988" cy="2439988"/>
            <a:chOff x="2106" y="1460"/>
            <a:chExt cx="1537" cy="1537"/>
          </a:xfrm>
        </p:grpSpPr>
        <p:sp>
          <p:nvSpPr>
            <p:cNvPr id="13492" name="Oval 180"/>
            <p:cNvSpPr>
              <a:spLocks noChangeArrowheads="1"/>
            </p:cNvSpPr>
            <p:nvPr userDrawn="1"/>
          </p:nvSpPr>
          <p:spPr bwMode="gray">
            <a:xfrm>
              <a:off x="2106" y="1460"/>
              <a:ext cx="1537" cy="1537"/>
            </a:xfrm>
            <a:prstGeom prst="ellipse">
              <a:avLst/>
            </a:prstGeom>
            <a:solidFill>
              <a:schemeClr val="accent2"/>
            </a:solidFill>
            <a:ln w="9525">
              <a:noFill/>
              <a:round/>
              <a:headEnd/>
              <a:tailEnd/>
            </a:ln>
            <a:effectLst/>
          </p:spPr>
          <p:txBody>
            <a:bodyPr wrap="none" anchor="ctr"/>
            <a:lstStyle/>
            <a:p>
              <a:pPr algn="l" eaLnBrk="0" hangingPunct="0"/>
              <a:endParaRPr lang="es-CO" sz="1800">
                <a:solidFill>
                  <a:prstClr val="black"/>
                </a:solidFill>
              </a:endParaRPr>
            </a:p>
          </p:txBody>
        </p:sp>
        <p:sp>
          <p:nvSpPr>
            <p:cNvPr id="13493" name="Oval 181"/>
            <p:cNvSpPr>
              <a:spLocks noChangeArrowheads="1"/>
            </p:cNvSpPr>
            <p:nvPr userDrawn="1"/>
          </p:nvSpPr>
          <p:spPr bwMode="gray">
            <a:xfrm>
              <a:off x="2530" y="1954"/>
              <a:ext cx="849" cy="852"/>
            </a:xfrm>
            <a:prstGeom prst="ellipse">
              <a:avLst/>
            </a:prstGeom>
            <a:gradFill rotWithShape="1">
              <a:gsLst>
                <a:gs pos="0">
                  <a:schemeClr val="bg1"/>
                </a:gs>
                <a:gs pos="100000">
                  <a:schemeClr val="accent2">
                    <a:alpha val="0"/>
                  </a:schemeClr>
                </a:gs>
              </a:gsLst>
              <a:path path="shape">
                <a:fillToRect l="50000" t="50000" r="50000" b="50000"/>
              </a:path>
            </a:gradFill>
            <a:ln w="9525">
              <a:noFill/>
              <a:round/>
              <a:headEnd/>
              <a:tailEnd/>
            </a:ln>
            <a:effectLst/>
          </p:spPr>
          <p:txBody>
            <a:bodyPr wrap="none" anchor="ctr"/>
            <a:lstStyle/>
            <a:p>
              <a:pPr algn="l" eaLnBrk="0" hangingPunct="0"/>
              <a:endParaRPr lang="es-CO" sz="1800">
                <a:solidFill>
                  <a:prstClr val="black"/>
                </a:solidFill>
              </a:endParaRPr>
            </a:p>
          </p:txBody>
        </p:sp>
        <p:sp>
          <p:nvSpPr>
            <p:cNvPr id="13494" name="Oval 182"/>
            <p:cNvSpPr>
              <a:spLocks noChangeArrowheads="1"/>
            </p:cNvSpPr>
            <p:nvPr userDrawn="1"/>
          </p:nvSpPr>
          <p:spPr bwMode="gray">
            <a:xfrm rot="-2566439">
              <a:off x="2236" y="1697"/>
              <a:ext cx="646" cy="358"/>
            </a:xfrm>
            <a:prstGeom prst="ellipse">
              <a:avLst/>
            </a:prstGeom>
            <a:gradFill rotWithShape="1">
              <a:gsLst>
                <a:gs pos="0">
                  <a:schemeClr val="bg1"/>
                </a:gs>
                <a:gs pos="100000">
                  <a:schemeClr val="accent2"/>
                </a:gs>
              </a:gsLst>
              <a:path path="shape">
                <a:fillToRect l="50000" t="50000" r="50000" b="50000"/>
              </a:path>
            </a:gradFill>
            <a:ln w="9525">
              <a:noFill/>
              <a:round/>
              <a:headEnd/>
              <a:tailEnd/>
            </a:ln>
            <a:effectLst/>
          </p:spPr>
          <p:txBody>
            <a:bodyPr wrap="none" anchor="ctr"/>
            <a:lstStyle/>
            <a:p>
              <a:pPr algn="l" eaLnBrk="0" hangingPunct="0"/>
              <a:endParaRPr lang="es-CO" sz="1800">
                <a:solidFill>
                  <a:prstClr val="black"/>
                </a:solidFill>
              </a:endParaRPr>
            </a:p>
          </p:txBody>
        </p:sp>
      </p:grpSp>
      <p:grpSp>
        <p:nvGrpSpPr>
          <p:cNvPr id="13521" name="Group 209"/>
          <p:cNvGrpSpPr>
            <a:grpSpLocks/>
          </p:cNvGrpSpPr>
          <p:nvPr/>
        </p:nvGrpSpPr>
        <p:grpSpPr bwMode="auto">
          <a:xfrm>
            <a:off x="6607175" y="3386138"/>
            <a:ext cx="1693863" cy="1693862"/>
            <a:chOff x="4066" y="2429"/>
            <a:chExt cx="1067" cy="1067"/>
          </a:xfrm>
        </p:grpSpPr>
        <p:sp>
          <p:nvSpPr>
            <p:cNvPr id="13504" name="Oval 192"/>
            <p:cNvSpPr>
              <a:spLocks noChangeArrowheads="1"/>
            </p:cNvSpPr>
            <p:nvPr userDrawn="1"/>
          </p:nvSpPr>
          <p:spPr bwMode="gray">
            <a:xfrm>
              <a:off x="4066" y="2429"/>
              <a:ext cx="1067" cy="1067"/>
            </a:xfrm>
            <a:prstGeom prst="ellipse">
              <a:avLst/>
            </a:prstGeom>
            <a:solidFill>
              <a:schemeClr val="accent1"/>
            </a:solidFill>
            <a:ln w="9525">
              <a:noFill/>
              <a:round/>
              <a:headEnd/>
              <a:tailEnd/>
            </a:ln>
            <a:effectLst/>
          </p:spPr>
          <p:txBody>
            <a:bodyPr wrap="none" anchor="ctr"/>
            <a:lstStyle/>
            <a:p>
              <a:pPr algn="l" eaLnBrk="0" hangingPunct="0"/>
              <a:endParaRPr lang="es-CO" sz="1800">
                <a:solidFill>
                  <a:prstClr val="black"/>
                </a:solidFill>
              </a:endParaRPr>
            </a:p>
          </p:txBody>
        </p:sp>
        <p:sp>
          <p:nvSpPr>
            <p:cNvPr id="13505" name="Oval 193"/>
            <p:cNvSpPr>
              <a:spLocks noChangeArrowheads="1"/>
            </p:cNvSpPr>
            <p:nvPr userDrawn="1"/>
          </p:nvSpPr>
          <p:spPr bwMode="gray">
            <a:xfrm>
              <a:off x="4360" y="2772"/>
              <a:ext cx="591" cy="591"/>
            </a:xfrm>
            <a:prstGeom prst="ellipse">
              <a:avLst/>
            </a:prstGeom>
            <a:gradFill rotWithShape="1">
              <a:gsLst>
                <a:gs pos="0">
                  <a:schemeClr val="bg1"/>
                </a:gs>
                <a:gs pos="100000">
                  <a:schemeClr val="accent1">
                    <a:alpha val="0"/>
                  </a:schemeClr>
                </a:gs>
              </a:gsLst>
              <a:path path="shape">
                <a:fillToRect l="50000" t="50000" r="50000" b="50000"/>
              </a:path>
            </a:gradFill>
            <a:ln w="9525">
              <a:noFill/>
              <a:round/>
              <a:headEnd/>
              <a:tailEnd/>
            </a:ln>
            <a:effectLst/>
          </p:spPr>
          <p:txBody>
            <a:bodyPr wrap="none" anchor="ctr"/>
            <a:lstStyle/>
            <a:p>
              <a:pPr algn="l" eaLnBrk="0" hangingPunct="0"/>
              <a:endParaRPr lang="es-CO" sz="1800">
                <a:solidFill>
                  <a:prstClr val="black"/>
                </a:solidFill>
              </a:endParaRPr>
            </a:p>
          </p:txBody>
        </p:sp>
        <p:sp>
          <p:nvSpPr>
            <p:cNvPr id="13506" name="Oval 194"/>
            <p:cNvSpPr>
              <a:spLocks noChangeArrowheads="1"/>
            </p:cNvSpPr>
            <p:nvPr userDrawn="1"/>
          </p:nvSpPr>
          <p:spPr bwMode="gray">
            <a:xfrm rot="-2566439">
              <a:off x="4155" y="2595"/>
              <a:ext cx="450" cy="247"/>
            </a:xfrm>
            <a:prstGeom prst="ellipse">
              <a:avLst/>
            </a:prstGeom>
            <a:gradFill rotWithShape="1">
              <a:gsLst>
                <a:gs pos="0">
                  <a:schemeClr val="bg1"/>
                </a:gs>
                <a:gs pos="100000">
                  <a:schemeClr val="accent1"/>
                </a:gs>
              </a:gsLst>
              <a:path path="shape">
                <a:fillToRect l="50000" t="50000" r="50000" b="50000"/>
              </a:path>
            </a:gradFill>
            <a:ln w="9525">
              <a:noFill/>
              <a:round/>
              <a:headEnd/>
              <a:tailEnd/>
            </a:ln>
            <a:effectLst/>
          </p:spPr>
          <p:txBody>
            <a:bodyPr wrap="none" anchor="ctr"/>
            <a:lstStyle/>
            <a:p>
              <a:pPr algn="l" eaLnBrk="0" hangingPunct="0"/>
              <a:endParaRPr lang="es-CO" sz="1800">
                <a:solidFill>
                  <a:prstClr val="black"/>
                </a:solidFill>
              </a:endParaRPr>
            </a:p>
          </p:txBody>
        </p:sp>
      </p:grpSp>
    </p:spTree>
    <p:extLst>
      <p:ext uri="{BB962C8B-B14F-4D97-AF65-F5344CB8AC3E}">
        <p14:creationId xmlns:p14="http://schemas.microsoft.com/office/powerpoint/2010/main" xmlns="" val="64993583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r>
              <a:rPr lang="en-US" altLang="ko-KR">
                <a:solidFill>
                  <a:prstClr val="black"/>
                </a:solidFill>
              </a:rPr>
              <a:t>Your site here</a:t>
            </a:r>
          </a:p>
        </p:txBody>
      </p:sp>
      <p:sp>
        <p:nvSpPr>
          <p:cNvPr id="5" name="4 Marcador de pie de página"/>
          <p:cNvSpPr>
            <a:spLocks noGrp="1"/>
          </p:cNvSpPr>
          <p:nvPr>
            <p:ph type="ftr" sz="quarter" idx="11"/>
          </p:nvPr>
        </p:nvSpPr>
        <p:spPr/>
        <p:txBody>
          <a:bodyPr/>
          <a:lstStyle>
            <a:lvl1pPr>
              <a:defRPr/>
            </a:lvl1pPr>
          </a:lstStyle>
          <a:p>
            <a:r>
              <a:rPr lang="en-US" altLang="ko-KR">
                <a:solidFill>
                  <a:prstClr val="black"/>
                </a:solidFill>
              </a:rPr>
              <a:t>Company Logo</a:t>
            </a:r>
          </a:p>
        </p:txBody>
      </p:sp>
      <p:sp>
        <p:nvSpPr>
          <p:cNvPr id="6" name="5 Marcador de número de diapositiva"/>
          <p:cNvSpPr>
            <a:spLocks noGrp="1"/>
          </p:cNvSpPr>
          <p:nvPr>
            <p:ph type="sldNum" sz="quarter" idx="12"/>
          </p:nvPr>
        </p:nvSpPr>
        <p:spPr/>
        <p:txBody>
          <a:bodyPr/>
          <a:lstStyle>
            <a:lvl1pPr>
              <a:defRPr/>
            </a:lvl1pPr>
          </a:lstStyle>
          <a:p>
            <a:fld id="{2AFD3ECB-7432-4E5F-894D-E0B39DF21D01}" type="slidenum">
              <a:rPr lang="ko-KR" altLang="en-US">
                <a:solidFill>
                  <a:prstClr val="black"/>
                </a:solidFill>
              </a:rPr>
              <a:pPr/>
              <a:t>‹Nº›</a:t>
            </a:fld>
            <a:endParaRPr lang="en-US" altLang="ko-KR">
              <a:solidFill>
                <a:prstClr val="black"/>
              </a:solidFill>
            </a:endParaRPr>
          </a:p>
        </p:txBody>
      </p:sp>
    </p:spTree>
    <p:extLst>
      <p:ext uri="{BB962C8B-B14F-4D97-AF65-F5344CB8AC3E}">
        <p14:creationId xmlns:p14="http://schemas.microsoft.com/office/powerpoint/2010/main" xmlns="" val="1111117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r>
              <a:rPr lang="en-US" altLang="ko-KR">
                <a:solidFill>
                  <a:prstClr val="black"/>
                </a:solidFill>
              </a:rPr>
              <a:t>Your site here</a:t>
            </a:r>
          </a:p>
        </p:txBody>
      </p:sp>
      <p:sp>
        <p:nvSpPr>
          <p:cNvPr id="5" name="4 Marcador de pie de página"/>
          <p:cNvSpPr>
            <a:spLocks noGrp="1"/>
          </p:cNvSpPr>
          <p:nvPr>
            <p:ph type="ftr" sz="quarter" idx="11"/>
          </p:nvPr>
        </p:nvSpPr>
        <p:spPr/>
        <p:txBody>
          <a:bodyPr/>
          <a:lstStyle>
            <a:lvl1pPr>
              <a:defRPr/>
            </a:lvl1pPr>
          </a:lstStyle>
          <a:p>
            <a:r>
              <a:rPr lang="en-US" altLang="ko-KR">
                <a:solidFill>
                  <a:prstClr val="black"/>
                </a:solidFill>
              </a:rPr>
              <a:t>Company Logo</a:t>
            </a:r>
          </a:p>
        </p:txBody>
      </p:sp>
      <p:sp>
        <p:nvSpPr>
          <p:cNvPr id="6" name="5 Marcador de número de diapositiva"/>
          <p:cNvSpPr>
            <a:spLocks noGrp="1"/>
          </p:cNvSpPr>
          <p:nvPr>
            <p:ph type="sldNum" sz="quarter" idx="12"/>
          </p:nvPr>
        </p:nvSpPr>
        <p:spPr/>
        <p:txBody>
          <a:bodyPr/>
          <a:lstStyle>
            <a:lvl1pPr>
              <a:defRPr/>
            </a:lvl1pPr>
          </a:lstStyle>
          <a:p>
            <a:fld id="{9685CD44-CF12-498E-A6F0-ABDBC0E13D58}" type="slidenum">
              <a:rPr lang="ko-KR" altLang="en-US">
                <a:solidFill>
                  <a:prstClr val="black"/>
                </a:solidFill>
              </a:rPr>
              <a:pPr/>
              <a:t>‹Nº›</a:t>
            </a:fld>
            <a:endParaRPr lang="en-US" altLang="ko-KR">
              <a:solidFill>
                <a:prstClr val="black"/>
              </a:solidFill>
            </a:endParaRPr>
          </a:p>
        </p:txBody>
      </p:sp>
    </p:spTree>
    <p:extLst>
      <p:ext uri="{BB962C8B-B14F-4D97-AF65-F5344CB8AC3E}">
        <p14:creationId xmlns:p14="http://schemas.microsoft.com/office/powerpoint/2010/main" xmlns="" val="1341202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lvl1pPr>
              <a:defRPr/>
            </a:lvl1pPr>
          </a:lstStyle>
          <a:p>
            <a:r>
              <a:rPr lang="en-US" altLang="ko-KR">
                <a:solidFill>
                  <a:prstClr val="black"/>
                </a:solidFill>
              </a:rPr>
              <a:t>Your site here</a:t>
            </a:r>
          </a:p>
        </p:txBody>
      </p:sp>
      <p:sp>
        <p:nvSpPr>
          <p:cNvPr id="6" name="5 Marcador de pie de página"/>
          <p:cNvSpPr>
            <a:spLocks noGrp="1"/>
          </p:cNvSpPr>
          <p:nvPr>
            <p:ph type="ftr" sz="quarter" idx="11"/>
          </p:nvPr>
        </p:nvSpPr>
        <p:spPr/>
        <p:txBody>
          <a:bodyPr/>
          <a:lstStyle>
            <a:lvl1pPr>
              <a:defRPr/>
            </a:lvl1pPr>
          </a:lstStyle>
          <a:p>
            <a:r>
              <a:rPr lang="en-US" altLang="ko-KR">
                <a:solidFill>
                  <a:prstClr val="black"/>
                </a:solidFill>
              </a:rPr>
              <a:t>Company Logo</a:t>
            </a:r>
          </a:p>
        </p:txBody>
      </p:sp>
      <p:sp>
        <p:nvSpPr>
          <p:cNvPr id="7" name="6 Marcador de número de diapositiva"/>
          <p:cNvSpPr>
            <a:spLocks noGrp="1"/>
          </p:cNvSpPr>
          <p:nvPr>
            <p:ph type="sldNum" sz="quarter" idx="12"/>
          </p:nvPr>
        </p:nvSpPr>
        <p:spPr/>
        <p:txBody>
          <a:bodyPr/>
          <a:lstStyle>
            <a:lvl1pPr>
              <a:defRPr/>
            </a:lvl1pPr>
          </a:lstStyle>
          <a:p>
            <a:fld id="{2203BE8D-19F9-411F-8F67-46D8F47D662D}" type="slidenum">
              <a:rPr lang="ko-KR" altLang="en-US">
                <a:solidFill>
                  <a:prstClr val="black"/>
                </a:solidFill>
              </a:rPr>
              <a:pPr/>
              <a:t>‹Nº›</a:t>
            </a:fld>
            <a:endParaRPr lang="en-US" altLang="ko-KR">
              <a:solidFill>
                <a:prstClr val="black"/>
              </a:solidFill>
            </a:endParaRPr>
          </a:p>
        </p:txBody>
      </p:sp>
    </p:spTree>
    <p:extLst>
      <p:ext uri="{BB962C8B-B14F-4D97-AF65-F5344CB8AC3E}">
        <p14:creationId xmlns:p14="http://schemas.microsoft.com/office/powerpoint/2010/main" xmlns="" val="2003916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lvl1pPr>
              <a:defRPr/>
            </a:lvl1pPr>
          </a:lstStyle>
          <a:p>
            <a:r>
              <a:rPr lang="en-US" altLang="ko-KR">
                <a:solidFill>
                  <a:prstClr val="black"/>
                </a:solidFill>
              </a:rPr>
              <a:t>Your site here</a:t>
            </a:r>
          </a:p>
        </p:txBody>
      </p:sp>
      <p:sp>
        <p:nvSpPr>
          <p:cNvPr id="8" name="7 Marcador de pie de página"/>
          <p:cNvSpPr>
            <a:spLocks noGrp="1"/>
          </p:cNvSpPr>
          <p:nvPr>
            <p:ph type="ftr" sz="quarter" idx="11"/>
          </p:nvPr>
        </p:nvSpPr>
        <p:spPr/>
        <p:txBody>
          <a:bodyPr/>
          <a:lstStyle>
            <a:lvl1pPr>
              <a:defRPr/>
            </a:lvl1pPr>
          </a:lstStyle>
          <a:p>
            <a:r>
              <a:rPr lang="en-US" altLang="ko-KR">
                <a:solidFill>
                  <a:prstClr val="black"/>
                </a:solidFill>
              </a:rPr>
              <a:t>Company Logo</a:t>
            </a:r>
          </a:p>
        </p:txBody>
      </p:sp>
      <p:sp>
        <p:nvSpPr>
          <p:cNvPr id="9" name="8 Marcador de número de diapositiva"/>
          <p:cNvSpPr>
            <a:spLocks noGrp="1"/>
          </p:cNvSpPr>
          <p:nvPr>
            <p:ph type="sldNum" sz="quarter" idx="12"/>
          </p:nvPr>
        </p:nvSpPr>
        <p:spPr/>
        <p:txBody>
          <a:bodyPr/>
          <a:lstStyle>
            <a:lvl1pPr>
              <a:defRPr/>
            </a:lvl1pPr>
          </a:lstStyle>
          <a:p>
            <a:fld id="{9FBFF4AB-51E2-45D4-945F-0A5C2174EF66}" type="slidenum">
              <a:rPr lang="ko-KR" altLang="en-US">
                <a:solidFill>
                  <a:prstClr val="black"/>
                </a:solidFill>
              </a:rPr>
              <a:pPr/>
              <a:t>‹Nº›</a:t>
            </a:fld>
            <a:endParaRPr lang="en-US" altLang="ko-KR">
              <a:solidFill>
                <a:prstClr val="black"/>
              </a:solidFill>
            </a:endParaRPr>
          </a:p>
        </p:txBody>
      </p:sp>
    </p:spTree>
    <p:extLst>
      <p:ext uri="{BB962C8B-B14F-4D97-AF65-F5344CB8AC3E}">
        <p14:creationId xmlns:p14="http://schemas.microsoft.com/office/powerpoint/2010/main" xmlns="" val="209802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lvl1pPr>
              <a:defRPr/>
            </a:lvl1pPr>
          </a:lstStyle>
          <a:p>
            <a:r>
              <a:rPr lang="en-US" altLang="ko-KR">
                <a:solidFill>
                  <a:prstClr val="black"/>
                </a:solidFill>
              </a:rPr>
              <a:t>Your site here</a:t>
            </a:r>
          </a:p>
        </p:txBody>
      </p:sp>
      <p:sp>
        <p:nvSpPr>
          <p:cNvPr id="4" name="3 Marcador de pie de página"/>
          <p:cNvSpPr>
            <a:spLocks noGrp="1"/>
          </p:cNvSpPr>
          <p:nvPr>
            <p:ph type="ftr" sz="quarter" idx="11"/>
          </p:nvPr>
        </p:nvSpPr>
        <p:spPr/>
        <p:txBody>
          <a:bodyPr/>
          <a:lstStyle>
            <a:lvl1pPr>
              <a:defRPr/>
            </a:lvl1pPr>
          </a:lstStyle>
          <a:p>
            <a:r>
              <a:rPr lang="en-US" altLang="ko-KR">
                <a:solidFill>
                  <a:prstClr val="black"/>
                </a:solidFill>
              </a:rPr>
              <a:t>Company Logo</a:t>
            </a:r>
          </a:p>
        </p:txBody>
      </p:sp>
      <p:sp>
        <p:nvSpPr>
          <p:cNvPr id="5" name="4 Marcador de número de diapositiva"/>
          <p:cNvSpPr>
            <a:spLocks noGrp="1"/>
          </p:cNvSpPr>
          <p:nvPr>
            <p:ph type="sldNum" sz="quarter" idx="12"/>
          </p:nvPr>
        </p:nvSpPr>
        <p:spPr/>
        <p:txBody>
          <a:bodyPr/>
          <a:lstStyle>
            <a:lvl1pPr>
              <a:defRPr/>
            </a:lvl1pPr>
          </a:lstStyle>
          <a:p>
            <a:fld id="{93B75D4D-4A3F-408C-8026-C469E4E1ED66}" type="slidenum">
              <a:rPr lang="ko-KR" altLang="en-US">
                <a:solidFill>
                  <a:prstClr val="black"/>
                </a:solidFill>
              </a:rPr>
              <a:pPr/>
              <a:t>‹Nº›</a:t>
            </a:fld>
            <a:endParaRPr lang="en-US" altLang="ko-KR">
              <a:solidFill>
                <a:prstClr val="black"/>
              </a:solidFill>
            </a:endParaRPr>
          </a:p>
        </p:txBody>
      </p:sp>
    </p:spTree>
    <p:extLst>
      <p:ext uri="{BB962C8B-B14F-4D97-AF65-F5344CB8AC3E}">
        <p14:creationId xmlns:p14="http://schemas.microsoft.com/office/powerpoint/2010/main" xmlns="" val="2499693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0A2DD9E5-2AAD-425A-B624-4FF30FA0944F}" type="slidenum">
              <a:rPr lang="es-ES"/>
              <a:pPr/>
              <a:t>‹Nº›</a:t>
            </a:fld>
            <a:endParaRPr lang="es-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r>
              <a:rPr lang="en-US" altLang="ko-KR">
                <a:solidFill>
                  <a:prstClr val="black"/>
                </a:solidFill>
              </a:rPr>
              <a:t>Your site here</a:t>
            </a:r>
          </a:p>
        </p:txBody>
      </p:sp>
      <p:sp>
        <p:nvSpPr>
          <p:cNvPr id="3" name="2 Marcador de pie de página"/>
          <p:cNvSpPr>
            <a:spLocks noGrp="1"/>
          </p:cNvSpPr>
          <p:nvPr>
            <p:ph type="ftr" sz="quarter" idx="11"/>
          </p:nvPr>
        </p:nvSpPr>
        <p:spPr/>
        <p:txBody>
          <a:bodyPr/>
          <a:lstStyle>
            <a:lvl1pPr>
              <a:defRPr/>
            </a:lvl1pPr>
          </a:lstStyle>
          <a:p>
            <a:r>
              <a:rPr lang="en-US" altLang="ko-KR">
                <a:solidFill>
                  <a:prstClr val="black"/>
                </a:solidFill>
              </a:rPr>
              <a:t>Company Logo</a:t>
            </a:r>
          </a:p>
        </p:txBody>
      </p:sp>
      <p:sp>
        <p:nvSpPr>
          <p:cNvPr id="4" name="3 Marcador de número de diapositiva"/>
          <p:cNvSpPr>
            <a:spLocks noGrp="1"/>
          </p:cNvSpPr>
          <p:nvPr>
            <p:ph type="sldNum" sz="quarter" idx="12"/>
          </p:nvPr>
        </p:nvSpPr>
        <p:spPr/>
        <p:txBody>
          <a:bodyPr/>
          <a:lstStyle>
            <a:lvl1pPr>
              <a:defRPr/>
            </a:lvl1pPr>
          </a:lstStyle>
          <a:p>
            <a:fld id="{1E3247DB-FE0D-4963-ABCD-4E53A3C9F3DD}" type="slidenum">
              <a:rPr lang="ko-KR" altLang="en-US">
                <a:solidFill>
                  <a:prstClr val="black"/>
                </a:solidFill>
              </a:rPr>
              <a:pPr/>
              <a:t>‹Nº›</a:t>
            </a:fld>
            <a:endParaRPr lang="en-US" altLang="ko-KR">
              <a:solidFill>
                <a:prstClr val="black"/>
              </a:solidFill>
            </a:endParaRPr>
          </a:p>
        </p:txBody>
      </p:sp>
    </p:spTree>
    <p:extLst>
      <p:ext uri="{BB962C8B-B14F-4D97-AF65-F5344CB8AC3E}">
        <p14:creationId xmlns:p14="http://schemas.microsoft.com/office/powerpoint/2010/main" xmlns="" val="818122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r>
              <a:rPr lang="en-US" altLang="ko-KR">
                <a:solidFill>
                  <a:prstClr val="black"/>
                </a:solidFill>
              </a:rPr>
              <a:t>Your site here</a:t>
            </a:r>
          </a:p>
        </p:txBody>
      </p:sp>
      <p:sp>
        <p:nvSpPr>
          <p:cNvPr id="6" name="5 Marcador de pie de página"/>
          <p:cNvSpPr>
            <a:spLocks noGrp="1"/>
          </p:cNvSpPr>
          <p:nvPr>
            <p:ph type="ftr" sz="quarter" idx="11"/>
          </p:nvPr>
        </p:nvSpPr>
        <p:spPr/>
        <p:txBody>
          <a:bodyPr/>
          <a:lstStyle>
            <a:lvl1pPr>
              <a:defRPr/>
            </a:lvl1pPr>
          </a:lstStyle>
          <a:p>
            <a:r>
              <a:rPr lang="en-US" altLang="ko-KR">
                <a:solidFill>
                  <a:prstClr val="black"/>
                </a:solidFill>
              </a:rPr>
              <a:t>Company Logo</a:t>
            </a:r>
          </a:p>
        </p:txBody>
      </p:sp>
      <p:sp>
        <p:nvSpPr>
          <p:cNvPr id="7" name="6 Marcador de número de diapositiva"/>
          <p:cNvSpPr>
            <a:spLocks noGrp="1"/>
          </p:cNvSpPr>
          <p:nvPr>
            <p:ph type="sldNum" sz="quarter" idx="12"/>
          </p:nvPr>
        </p:nvSpPr>
        <p:spPr/>
        <p:txBody>
          <a:bodyPr/>
          <a:lstStyle>
            <a:lvl1pPr>
              <a:defRPr/>
            </a:lvl1pPr>
          </a:lstStyle>
          <a:p>
            <a:fld id="{B2C7A960-3A2C-4829-BD70-6AD5CCC01816}" type="slidenum">
              <a:rPr lang="ko-KR" altLang="en-US">
                <a:solidFill>
                  <a:prstClr val="black"/>
                </a:solidFill>
              </a:rPr>
              <a:pPr/>
              <a:t>‹Nº›</a:t>
            </a:fld>
            <a:endParaRPr lang="en-US" altLang="ko-KR">
              <a:solidFill>
                <a:prstClr val="black"/>
              </a:solidFill>
            </a:endParaRPr>
          </a:p>
        </p:txBody>
      </p:sp>
    </p:spTree>
    <p:extLst>
      <p:ext uri="{BB962C8B-B14F-4D97-AF65-F5344CB8AC3E}">
        <p14:creationId xmlns:p14="http://schemas.microsoft.com/office/powerpoint/2010/main" xmlns="" val="2722891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r>
              <a:rPr lang="en-US" altLang="ko-KR">
                <a:solidFill>
                  <a:prstClr val="black"/>
                </a:solidFill>
              </a:rPr>
              <a:t>Your site here</a:t>
            </a:r>
          </a:p>
        </p:txBody>
      </p:sp>
      <p:sp>
        <p:nvSpPr>
          <p:cNvPr id="6" name="5 Marcador de pie de página"/>
          <p:cNvSpPr>
            <a:spLocks noGrp="1"/>
          </p:cNvSpPr>
          <p:nvPr>
            <p:ph type="ftr" sz="quarter" idx="11"/>
          </p:nvPr>
        </p:nvSpPr>
        <p:spPr/>
        <p:txBody>
          <a:bodyPr/>
          <a:lstStyle>
            <a:lvl1pPr>
              <a:defRPr/>
            </a:lvl1pPr>
          </a:lstStyle>
          <a:p>
            <a:r>
              <a:rPr lang="en-US" altLang="ko-KR">
                <a:solidFill>
                  <a:prstClr val="black"/>
                </a:solidFill>
              </a:rPr>
              <a:t>Company Logo</a:t>
            </a:r>
          </a:p>
        </p:txBody>
      </p:sp>
      <p:sp>
        <p:nvSpPr>
          <p:cNvPr id="7" name="6 Marcador de número de diapositiva"/>
          <p:cNvSpPr>
            <a:spLocks noGrp="1"/>
          </p:cNvSpPr>
          <p:nvPr>
            <p:ph type="sldNum" sz="quarter" idx="12"/>
          </p:nvPr>
        </p:nvSpPr>
        <p:spPr/>
        <p:txBody>
          <a:bodyPr/>
          <a:lstStyle>
            <a:lvl1pPr>
              <a:defRPr/>
            </a:lvl1pPr>
          </a:lstStyle>
          <a:p>
            <a:fld id="{B842B1C8-166F-4315-ACDA-EF1BCC976EEC}" type="slidenum">
              <a:rPr lang="ko-KR" altLang="en-US">
                <a:solidFill>
                  <a:prstClr val="black"/>
                </a:solidFill>
              </a:rPr>
              <a:pPr/>
              <a:t>‹Nº›</a:t>
            </a:fld>
            <a:endParaRPr lang="en-US" altLang="ko-KR">
              <a:solidFill>
                <a:prstClr val="black"/>
              </a:solidFill>
            </a:endParaRPr>
          </a:p>
        </p:txBody>
      </p:sp>
    </p:spTree>
    <p:extLst>
      <p:ext uri="{BB962C8B-B14F-4D97-AF65-F5344CB8AC3E}">
        <p14:creationId xmlns:p14="http://schemas.microsoft.com/office/powerpoint/2010/main" xmlns="" val="3573368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r>
              <a:rPr lang="en-US" altLang="ko-KR">
                <a:solidFill>
                  <a:prstClr val="black"/>
                </a:solidFill>
              </a:rPr>
              <a:t>Your site here</a:t>
            </a:r>
          </a:p>
        </p:txBody>
      </p:sp>
      <p:sp>
        <p:nvSpPr>
          <p:cNvPr id="5" name="4 Marcador de pie de página"/>
          <p:cNvSpPr>
            <a:spLocks noGrp="1"/>
          </p:cNvSpPr>
          <p:nvPr>
            <p:ph type="ftr" sz="quarter" idx="11"/>
          </p:nvPr>
        </p:nvSpPr>
        <p:spPr/>
        <p:txBody>
          <a:bodyPr/>
          <a:lstStyle>
            <a:lvl1pPr>
              <a:defRPr/>
            </a:lvl1pPr>
          </a:lstStyle>
          <a:p>
            <a:r>
              <a:rPr lang="en-US" altLang="ko-KR">
                <a:solidFill>
                  <a:prstClr val="black"/>
                </a:solidFill>
              </a:rPr>
              <a:t>Company Logo</a:t>
            </a:r>
          </a:p>
        </p:txBody>
      </p:sp>
      <p:sp>
        <p:nvSpPr>
          <p:cNvPr id="6" name="5 Marcador de número de diapositiva"/>
          <p:cNvSpPr>
            <a:spLocks noGrp="1"/>
          </p:cNvSpPr>
          <p:nvPr>
            <p:ph type="sldNum" sz="quarter" idx="12"/>
          </p:nvPr>
        </p:nvSpPr>
        <p:spPr/>
        <p:txBody>
          <a:bodyPr/>
          <a:lstStyle>
            <a:lvl1pPr>
              <a:defRPr/>
            </a:lvl1pPr>
          </a:lstStyle>
          <a:p>
            <a:fld id="{60AFA9FD-33B1-4F03-8C82-3BD67ACDDAB9}" type="slidenum">
              <a:rPr lang="ko-KR" altLang="en-US">
                <a:solidFill>
                  <a:prstClr val="black"/>
                </a:solidFill>
              </a:rPr>
              <a:pPr/>
              <a:t>‹Nº›</a:t>
            </a:fld>
            <a:endParaRPr lang="en-US" altLang="ko-KR">
              <a:solidFill>
                <a:prstClr val="black"/>
              </a:solidFill>
            </a:endParaRPr>
          </a:p>
        </p:txBody>
      </p:sp>
    </p:spTree>
    <p:extLst>
      <p:ext uri="{BB962C8B-B14F-4D97-AF65-F5344CB8AC3E}">
        <p14:creationId xmlns:p14="http://schemas.microsoft.com/office/powerpoint/2010/main" xmlns="" val="3109916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304800"/>
            <a:ext cx="2057400" cy="6019800"/>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304800"/>
            <a:ext cx="6019800" cy="6019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r>
              <a:rPr lang="en-US" altLang="ko-KR">
                <a:solidFill>
                  <a:prstClr val="black"/>
                </a:solidFill>
              </a:rPr>
              <a:t>Your site here</a:t>
            </a:r>
          </a:p>
        </p:txBody>
      </p:sp>
      <p:sp>
        <p:nvSpPr>
          <p:cNvPr id="5" name="4 Marcador de pie de página"/>
          <p:cNvSpPr>
            <a:spLocks noGrp="1"/>
          </p:cNvSpPr>
          <p:nvPr>
            <p:ph type="ftr" sz="quarter" idx="11"/>
          </p:nvPr>
        </p:nvSpPr>
        <p:spPr/>
        <p:txBody>
          <a:bodyPr/>
          <a:lstStyle>
            <a:lvl1pPr>
              <a:defRPr/>
            </a:lvl1pPr>
          </a:lstStyle>
          <a:p>
            <a:r>
              <a:rPr lang="en-US" altLang="ko-KR">
                <a:solidFill>
                  <a:prstClr val="black"/>
                </a:solidFill>
              </a:rPr>
              <a:t>Company Logo</a:t>
            </a:r>
          </a:p>
        </p:txBody>
      </p:sp>
      <p:sp>
        <p:nvSpPr>
          <p:cNvPr id="6" name="5 Marcador de número de diapositiva"/>
          <p:cNvSpPr>
            <a:spLocks noGrp="1"/>
          </p:cNvSpPr>
          <p:nvPr>
            <p:ph type="sldNum" sz="quarter" idx="12"/>
          </p:nvPr>
        </p:nvSpPr>
        <p:spPr/>
        <p:txBody>
          <a:bodyPr/>
          <a:lstStyle>
            <a:lvl1pPr>
              <a:defRPr/>
            </a:lvl1pPr>
          </a:lstStyle>
          <a:p>
            <a:fld id="{DDADC626-0952-47F5-97B2-2CDBF12BF7DA}" type="slidenum">
              <a:rPr lang="ko-KR" altLang="en-US">
                <a:solidFill>
                  <a:prstClr val="black"/>
                </a:solidFill>
              </a:rPr>
              <a:pPr/>
              <a:t>‹Nº›</a:t>
            </a:fld>
            <a:endParaRPr lang="en-US" altLang="ko-KR">
              <a:solidFill>
                <a:prstClr val="black"/>
              </a:solidFill>
            </a:endParaRPr>
          </a:p>
        </p:txBody>
      </p:sp>
    </p:spTree>
    <p:extLst>
      <p:ext uri="{BB962C8B-B14F-4D97-AF65-F5344CB8AC3E}">
        <p14:creationId xmlns:p14="http://schemas.microsoft.com/office/powerpoint/2010/main" xmlns="" val="2587288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304800"/>
            <a:ext cx="8229600" cy="6019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3" name="2 Marcador de fecha"/>
          <p:cNvSpPr>
            <a:spLocks noGrp="1"/>
          </p:cNvSpPr>
          <p:nvPr>
            <p:ph type="dt" sz="half" idx="10"/>
          </p:nvPr>
        </p:nvSpPr>
        <p:spPr>
          <a:xfrm>
            <a:off x="73025" y="6553200"/>
            <a:ext cx="2514600" cy="304800"/>
          </a:xfrm>
        </p:spPr>
        <p:txBody>
          <a:bodyPr/>
          <a:lstStyle>
            <a:lvl1pPr>
              <a:defRPr/>
            </a:lvl1pPr>
          </a:lstStyle>
          <a:p>
            <a:r>
              <a:rPr lang="en-US" altLang="ko-KR">
                <a:solidFill>
                  <a:prstClr val="black"/>
                </a:solidFill>
              </a:rPr>
              <a:t>Your site here</a:t>
            </a:r>
          </a:p>
        </p:txBody>
      </p:sp>
      <p:sp>
        <p:nvSpPr>
          <p:cNvPr id="4" name="3 Marcador de pie de página"/>
          <p:cNvSpPr>
            <a:spLocks noGrp="1"/>
          </p:cNvSpPr>
          <p:nvPr>
            <p:ph type="ftr" sz="quarter" idx="11"/>
          </p:nvPr>
        </p:nvSpPr>
        <p:spPr>
          <a:xfrm>
            <a:off x="6172200" y="6553200"/>
            <a:ext cx="2895600" cy="304800"/>
          </a:xfrm>
        </p:spPr>
        <p:txBody>
          <a:bodyPr/>
          <a:lstStyle>
            <a:lvl1pPr>
              <a:defRPr/>
            </a:lvl1pPr>
          </a:lstStyle>
          <a:p>
            <a:r>
              <a:rPr lang="en-US" altLang="ko-KR">
                <a:solidFill>
                  <a:prstClr val="black"/>
                </a:solidFill>
              </a:rPr>
              <a:t>Company Logo</a:t>
            </a:r>
          </a:p>
        </p:txBody>
      </p:sp>
      <p:sp>
        <p:nvSpPr>
          <p:cNvPr id="5" name="4 Marcador de número de diapositiva"/>
          <p:cNvSpPr>
            <a:spLocks noGrp="1"/>
          </p:cNvSpPr>
          <p:nvPr>
            <p:ph type="sldNum" sz="quarter" idx="12"/>
          </p:nvPr>
        </p:nvSpPr>
        <p:spPr>
          <a:xfrm>
            <a:off x="3276600" y="6477000"/>
            <a:ext cx="2133600" cy="304800"/>
          </a:xfrm>
        </p:spPr>
        <p:txBody>
          <a:bodyPr/>
          <a:lstStyle>
            <a:lvl1pPr>
              <a:defRPr/>
            </a:lvl1pPr>
          </a:lstStyle>
          <a:p>
            <a:fld id="{9425FD1C-DB2F-4BF7-A078-7DC07610095C}" type="slidenum">
              <a:rPr lang="ko-KR" altLang="en-US">
                <a:solidFill>
                  <a:prstClr val="black"/>
                </a:solidFill>
              </a:rPr>
              <a:pPr/>
              <a:t>‹Nº›</a:t>
            </a:fld>
            <a:endParaRPr lang="en-US" altLang="ko-KR">
              <a:solidFill>
                <a:prstClr val="black"/>
              </a:solidFill>
            </a:endParaRPr>
          </a:p>
        </p:txBody>
      </p:sp>
    </p:spTree>
    <p:extLst>
      <p:ext uri="{BB962C8B-B14F-4D97-AF65-F5344CB8AC3E}">
        <p14:creationId xmlns:p14="http://schemas.microsoft.com/office/powerpoint/2010/main" xmlns="" val="18093424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457200" y="304800"/>
            <a:ext cx="7848600" cy="609600"/>
          </a:xfrm>
        </p:spPr>
        <p:txBody>
          <a:bodyPr/>
          <a:lstStyle/>
          <a:p>
            <a:r>
              <a:rPr lang="es-ES" smtClean="0"/>
              <a:t>Haga clic para modificar el estilo de título del patrón</a:t>
            </a:r>
            <a:endParaRPr lang="es-CO"/>
          </a:p>
        </p:txBody>
      </p:sp>
      <p:sp>
        <p:nvSpPr>
          <p:cNvPr id="3" name="2 Marcador de gráfico"/>
          <p:cNvSpPr>
            <a:spLocks noGrp="1"/>
          </p:cNvSpPr>
          <p:nvPr>
            <p:ph type="chart" idx="1"/>
          </p:nvPr>
        </p:nvSpPr>
        <p:spPr>
          <a:xfrm>
            <a:off x="457200" y="1371600"/>
            <a:ext cx="8229600" cy="4953000"/>
          </a:xfrm>
        </p:spPr>
        <p:txBody>
          <a:bodyPr/>
          <a:lstStyle/>
          <a:p>
            <a:r>
              <a:rPr lang="es-ES" smtClean="0"/>
              <a:t>Haga clic en el icono para agregar un gráfico</a:t>
            </a:r>
            <a:endParaRPr lang="es-CO"/>
          </a:p>
        </p:txBody>
      </p:sp>
      <p:sp>
        <p:nvSpPr>
          <p:cNvPr id="4" name="3 Marcador de fecha"/>
          <p:cNvSpPr>
            <a:spLocks noGrp="1"/>
          </p:cNvSpPr>
          <p:nvPr>
            <p:ph type="dt" sz="half" idx="10"/>
          </p:nvPr>
        </p:nvSpPr>
        <p:spPr>
          <a:xfrm>
            <a:off x="73025" y="6553200"/>
            <a:ext cx="2514600" cy="304800"/>
          </a:xfrm>
        </p:spPr>
        <p:txBody>
          <a:bodyPr/>
          <a:lstStyle>
            <a:lvl1pPr>
              <a:defRPr/>
            </a:lvl1pPr>
          </a:lstStyle>
          <a:p>
            <a:r>
              <a:rPr lang="en-US" altLang="ko-KR">
                <a:solidFill>
                  <a:prstClr val="black"/>
                </a:solidFill>
              </a:rPr>
              <a:t>Your site here</a:t>
            </a:r>
          </a:p>
        </p:txBody>
      </p:sp>
      <p:sp>
        <p:nvSpPr>
          <p:cNvPr id="5" name="4 Marcador de pie de página"/>
          <p:cNvSpPr>
            <a:spLocks noGrp="1"/>
          </p:cNvSpPr>
          <p:nvPr>
            <p:ph type="ftr" sz="quarter" idx="11"/>
          </p:nvPr>
        </p:nvSpPr>
        <p:spPr>
          <a:xfrm>
            <a:off x="6172200" y="6553200"/>
            <a:ext cx="2895600" cy="304800"/>
          </a:xfrm>
        </p:spPr>
        <p:txBody>
          <a:bodyPr/>
          <a:lstStyle>
            <a:lvl1pPr>
              <a:defRPr/>
            </a:lvl1pPr>
          </a:lstStyle>
          <a:p>
            <a:r>
              <a:rPr lang="en-US" altLang="ko-KR">
                <a:solidFill>
                  <a:prstClr val="black"/>
                </a:solidFill>
              </a:rPr>
              <a:t>Company Logo</a:t>
            </a:r>
          </a:p>
        </p:txBody>
      </p:sp>
      <p:sp>
        <p:nvSpPr>
          <p:cNvPr id="6" name="5 Marcador de número de diapositiva"/>
          <p:cNvSpPr>
            <a:spLocks noGrp="1"/>
          </p:cNvSpPr>
          <p:nvPr>
            <p:ph type="sldNum" sz="quarter" idx="12"/>
          </p:nvPr>
        </p:nvSpPr>
        <p:spPr>
          <a:xfrm>
            <a:off x="3276600" y="6477000"/>
            <a:ext cx="2133600" cy="304800"/>
          </a:xfrm>
        </p:spPr>
        <p:txBody>
          <a:bodyPr/>
          <a:lstStyle>
            <a:lvl1pPr>
              <a:defRPr/>
            </a:lvl1pPr>
          </a:lstStyle>
          <a:p>
            <a:fld id="{118B3D3A-B7BD-409C-AE70-71B8033C4E58}" type="slidenum">
              <a:rPr lang="ko-KR" altLang="en-US">
                <a:solidFill>
                  <a:prstClr val="black"/>
                </a:solidFill>
              </a:rPr>
              <a:pPr/>
              <a:t>‹Nº›</a:t>
            </a:fld>
            <a:endParaRPr lang="en-US" altLang="ko-KR">
              <a:solidFill>
                <a:prstClr val="black"/>
              </a:solidFill>
            </a:endParaRPr>
          </a:p>
        </p:txBody>
      </p:sp>
    </p:spTree>
    <p:extLst>
      <p:ext uri="{BB962C8B-B14F-4D97-AF65-F5344CB8AC3E}">
        <p14:creationId xmlns:p14="http://schemas.microsoft.com/office/powerpoint/2010/main" xmlns="" val="953199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616CDE56-23BE-40F0-9B2F-44F7A5DD1EF2}" type="slidenum">
              <a:rPr lang="es-ES"/>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4C56B73E-0B8E-4F67-BDA4-2B6FBC85C801}" type="slidenum">
              <a:rPr lang="es-ES"/>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95FCB43D-4138-42DC-8461-D27A7700E4C4}" type="slidenum">
              <a:rPr lang="es-ES"/>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21A6CB97-CC50-4674-A945-C45ACDC89BF1}" type="slidenum">
              <a:rPr lang="es-ES"/>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0DDE6ADC-314B-4CC6-8664-90D1029F14CB}" type="slidenum">
              <a:rPr lang="es-ES"/>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B71CD995-C9E5-4BFD-AB7F-229DDFB1161A}" type="slidenum">
              <a:rPr lang="es-ES"/>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D21E9BF-4C30-46DC-94CB-7583184D1CB7}" type="slidenum">
              <a:rPr lang="es-ES"/>
              <a:pPr/>
              <a:t>‹Nº›</a:t>
            </a:fld>
            <a:endParaRPr lang="es-E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83C3343-4CC7-4780-A30A-F7293878EA26}" type="datetimeFigureOut">
              <a:rPr lang="es-ES" smtClean="0">
                <a:solidFill>
                  <a:prstClr val="black">
                    <a:tint val="75000"/>
                  </a:prstClr>
                </a:solidFill>
                <a:latin typeface="Calibri"/>
              </a:rPr>
              <a:pPr fontAlgn="auto">
                <a:spcBef>
                  <a:spcPts val="0"/>
                </a:spcBef>
                <a:spcAft>
                  <a:spcPts val="0"/>
                </a:spcAft>
              </a:pPr>
              <a:t>29/05/2012</a:t>
            </a:fld>
            <a:endParaRPr lang="es-ES">
              <a:solidFill>
                <a:prstClr val="black">
                  <a:tint val="75000"/>
                </a:prstClr>
              </a:solidFill>
              <a:latin typeface="Calibri"/>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s-ES">
              <a:solidFill>
                <a:prstClr val="black">
                  <a:tint val="75000"/>
                </a:prstClr>
              </a:solidFill>
              <a:latin typeface="Calibri"/>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87CFD45-F578-48E9-B17B-E2B4DA98AFC1}" type="slidenum">
              <a:rPr lang="es-ES" smtClean="0">
                <a:solidFill>
                  <a:prstClr val="black">
                    <a:tint val="75000"/>
                  </a:prstClr>
                </a:solidFill>
                <a:latin typeface="Calibri"/>
              </a:rPr>
              <a:pPr fontAlgn="auto">
                <a:spcBef>
                  <a:spcPts val="0"/>
                </a:spcBef>
                <a:spcAft>
                  <a:spcPts val="0"/>
                </a:spcAft>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2040079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565" name="Picture 277" descr="space"/>
          <p:cNvPicPr>
            <a:picLocks noChangeAspect="1" noChangeArrowheads="1"/>
          </p:cNvPicPr>
          <p:nvPr/>
        </p:nvPicPr>
        <p:blipFill>
          <a:blip r:embed="rId15" cstate="print"/>
          <a:srcRect/>
          <a:stretch>
            <a:fillRect/>
          </a:stretch>
        </p:blipFill>
        <p:spPr bwMode="auto">
          <a:xfrm>
            <a:off x="0" y="5438775"/>
            <a:ext cx="9144000" cy="1419225"/>
          </a:xfrm>
          <a:prstGeom prst="rect">
            <a:avLst/>
          </a:prstGeom>
          <a:noFill/>
        </p:spPr>
      </p:pic>
      <p:sp>
        <p:nvSpPr>
          <p:cNvPr id="12444" name="Rectangle 156"/>
          <p:cNvSpPr>
            <a:spLocks noChangeArrowheads="1"/>
          </p:cNvSpPr>
          <p:nvPr/>
        </p:nvSpPr>
        <p:spPr bwMode="gray">
          <a:xfrm>
            <a:off x="0" y="0"/>
            <a:ext cx="9144000" cy="914400"/>
          </a:xfrm>
          <a:prstGeom prst="rect">
            <a:avLst/>
          </a:prstGeom>
          <a:solidFill>
            <a:schemeClr val="hlink"/>
          </a:solidFill>
          <a:ln w="9525">
            <a:noFill/>
            <a:miter lim="800000"/>
            <a:headEnd/>
            <a:tailEnd/>
          </a:ln>
          <a:effectLst/>
        </p:spPr>
        <p:txBody>
          <a:bodyPr wrap="none" anchor="ctr"/>
          <a:lstStyle/>
          <a:p>
            <a:pPr algn="l" eaLnBrk="0" hangingPunct="0"/>
            <a:endParaRPr lang="es-CO" sz="1800">
              <a:solidFill>
                <a:prstClr val="black"/>
              </a:solidFill>
            </a:endParaRPr>
          </a:p>
        </p:txBody>
      </p:sp>
      <p:sp>
        <p:nvSpPr>
          <p:cNvPr id="12445" name="Oval 157"/>
          <p:cNvSpPr>
            <a:spLocks noChangeArrowheads="1"/>
          </p:cNvSpPr>
          <p:nvPr/>
        </p:nvSpPr>
        <p:spPr bwMode="gray">
          <a:xfrm>
            <a:off x="25400" y="76200"/>
            <a:ext cx="8534400" cy="1358900"/>
          </a:xfrm>
          <a:prstGeom prst="ellipse">
            <a:avLst/>
          </a:prstGeom>
          <a:gradFill rotWithShape="1">
            <a:gsLst>
              <a:gs pos="0">
                <a:schemeClr val="folHlink"/>
              </a:gs>
              <a:gs pos="100000">
                <a:schemeClr val="hlink"/>
              </a:gs>
            </a:gsLst>
            <a:path path="shape">
              <a:fillToRect l="50000" t="50000" r="50000" b="50000"/>
            </a:path>
          </a:gradFill>
          <a:ln w="9525">
            <a:noFill/>
            <a:round/>
            <a:headEnd/>
            <a:tailEnd/>
          </a:ln>
          <a:effectLst/>
        </p:spPr>
        <p:txBody>
          <a:bodyPr wrap="none" anchor="ctr"/>
          <a:lstStyle/>
          <a:p>
            <a:pPr algn="l" eaLnBrk="0" hangingPunct="0"/>
            <a:endParaRPr lang="es-CO" sz="1800">
              <a:solidFill>
                <a:prstClr val="black"/>
              </a:solidFill>
            </a:endParaRPr>
          </a:p>
        </p:txBody>
      </p:sp>
      <p:sp>
        <p:nvSpPr>
          <p:cNvPr id="12311" name="Rectangle 23"/>
          <p:cNvSpPr>
            <a:spLocks noGrp="1" noChangeArrowheads="1"/>
          </p:cNvSpPr>
          <p:nvPr>
            <p:ph type="dt" sz="half" idx="2"/>
          </p:nvPr>
        </p:nvSpPr>
        <p:spPr bwMode="gray">
          <a:xfrm>
            <a:off x="73025" y="6553200"/>
            <a:ext cx="2514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mn-lt"/>
                <a:ea typeface="굴림" charset="-127"/>
              </a:defRPr>
            </a:lvl1pPr>
          </a:lstStyle>
          <a:p>
            <a:pPr algn="l"/>
            <a:r>
              <a:rPr lang="en-US" altLang="ko-KR">
                <a:solidFill>
                  <a:prstClr val="black"/>
                </a:solidFill>
              </a:rPr>
              <a:t>Your site here</a:t>
            </a:r>
          </a:p>
        </p:txBody>
      </p:sp>
      <p:sp>
        <p:nvSpPr>
          <p:cNvPr id="12312" name="Rectangle 24"/>
          <p:cNvSpPr>
            <a:spLocks noGrp="1" noChangeArrowheads="1"/>
          </p:cNvSpPr>
          <p:nvPr>
            <p:ph type="ftr" sz="quarter" idx="3"/>
          </p:nvPr>
        </p:nvSpPr>
        <p:spPr bwMode="gray">
          <a:xfrm>
            <a:off x="61722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a:latin typeface="+mn-lt"/>
                <a:ea typeface="굴림" charset="-127"/>
              </a:defRPr>
            </a:lvl1pPr>
          </a:lstStyle>
          <a:p>
            <a:r>
              <a:rPr lang="en-US" altLang="ko-KR">
                <a:solidFill>
                  <a:prstClr val="black"/>
                </a:solidFill>
              </a:rPr>
              <a:t>Company Logo</a:t>
            </a:r>
          </a:p>
        </p:txBody>
      </p:sp>
      <p:sp>
        <p:nvSpPr>
          <p:cNvPr id="12313" name="Rectangle 25"/>
          <p:cNvSpPr>
            <a:spLocks noGrp="1" noChangeArrowheads="1"/>
          </p:cNvSpPr>
          <p:nvPr>
            <p:ph type="sldNum" sz="quarter" idx="4"/>
          </p:nvPr>
        </p:nvSpPr>
        <p:spPr bwMode="gray">
          <a:xfrm>
            <a:off x="3276600" y="64770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effectLst>
                  <a:outerShdw blurRad="38100" dist="38100" dir="2700000" algn="tl">
                    <a:srgbClr val="C0C0C0"/>
                  </a:outerShdw>
                </a:effectLst>
                <a:latin typeface="+mn-lt"/>
                <a:ea typeface="굴림" charset="-127"/>
              </a:defRPr>
            </a:lvl1pPr>
          </a:lstStyle>
          <a:p>
            <a:fld id="{231A1A48-6229-475E-B266-34A878D74D28}" type="slidenum">
              <a:rPr lang="ko-KR" altLang="en-US">
                <a:solidFill>
                  <a:prstClr val="black"/>
                </a:solidFill>
              </a:rPr>
              <a:pPr/>
              <a:t>‹Nº›</a:t>
            </a:fld>
            <a:endParaRPr lang="en-US" altLang="ko-KR">
              <a:solidFill>
                <a:prstClr val="black"/>
              </a:solidFill>
            </a:endParaRPr>
          </a:p>
        </p:txBody>
      </p:sp>
      <p:sp>
        <p:nvSpPr>
          <p:cNvPr id="12512" name="Rectangle 224"/>
          <p:cNvSpPr>
            <a:spLocks noChangeArrowheads="1"/>
          </p:cNvSpPr>
          <p:nvPr/>
        </p:nvSpPr>
        <p:spPr bwMode="gray">
          <a:xfrm>
            <a:off x="0" y="901700"/>
            <a:ext cx="9144000" cy="5359400"/>
          </a:xfrm>
          <a:prstGeom prst="rect">
            <a:avLst/>
          </a:prstGeom>
          <a:solidFill>
            <a:schemeClr val="bg1"/>
          </a:solidFill>
          <a:ln w="9525">
            <a:noFill/>
            <a:miter lim="800000"/>
            <a:headEnd/>
            <a:tailEnd/>
          </a:ln>
          <a:effectLst/>
        </p:spPr>
        <p:txBody>
          <a:bodyPr wrap="none" anchor="ctr"/>
          <a:lstStyle/>
          <a:p>
            <a:pPr algn="l" eaLnBrk="0" hangingPunct="0"/>
            <a:endParaRPr lang="es-CO" sz="1800">
              <a:solidFill>
                <a:prstClr val="black"/>
              </a:solidFill>
            </a:endParaRPr>
          </a:p>
        </p:txBody>
      </p:sp>
      <p:sp>
        <p:nvSpPr>
          <p:cNvPr id="12310" name="Rectangle 22"/>
          <p:cNvSpPr>
            <a:spLocks noGrp="1" noChangeArrowheads="1"/>
          </p:cNvSpPr>
          <p:nvPr>
            <p:ph type="body" idx="1"/>
          </p:nvPr>
        </p:nvSpPr>
        <p:spPr bwMode="gray">
          <a:xfrm>
            <a:off x="457200" y="1371600"/>
            <a:ext cx="82296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ltLang="ko-KR" smtClean="0"/>
              <a:t>Haga clic para modificar el estilo de texto del patrón</a:t>
            </a:r>
          </a:p>
          <a:p>
            <a:pPr lvl="1"/>
            <a:r>
              <a:rPr lang="es-ES" altLang="ko-KR" smtClean="0"/>
              <a:t>Segundo nivel</a:t>
            </a:r>
          </a:p>
          <a:p>
            <a:pPr lvl="2"/>
            <a:r>
              <a:rPr lang="es-ES" altLang="ko-KR" smtClean="0"/>
              <a:t>Tercer nivel</a:t>
            </a:r>
          </a:p>
          <a:p>
            <a:pPr lvl="3"/>
            <a:r>
              <a:rPr lang="es-ES" altLang="ko-KR" smtClean="0"/>
              <a:t>Cuarto nivel</a:t>
            </a:r>
          </a:p>
          <a:p>
            <a:pPr lvl="4"/>
            <a:r>
              <a:rPr lang="es-ES" altLang="ko-KR" smtClean="0"/>
              <a:t>Quinto nivel</a:t>
            </a:r>
            <a:endParaRPr lang="en-US" altLang="ko-KR" smtClean="0"/>
          </a:p>
        </p:txBody>
      </p:sp>
      <p:sp>
        <p:nvSpPr>
          <p:cNvPr id="12309" name="Rectangle 21"/>
          <p:cNvSpPr>
            <a:spLocks noGrp="1" noChangeArrowheads="1"/>
          </p:cNvSpPr>
          <p:nvPr>
            <p:ph type="title"/>
          </p:nvPr>
        </p:nvSpPr>
        <p:spPr bwMode="gray">
          <a:xfrm>
            <a:off x="457200" y="304800"/>
            <a:ext cx="78486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ltLang="ko-KR" smtClean="0"/>
              <a:t>Haga clic para modificar el estilo de título del patrón</a:t>
            </a:r>
            <a:endParaRPr lang="en-US" altLang="ko-KR" smtClean="0"/>
          </a:p>
        </p:txBody>
      </p:sp>
      <p:sp>
        <p:nvSpPr>
          <p:cNvPr id="12552" name="AutoShape 264"/>
          <p:cNvSpPr>
            <a:spLocks noChangeArrowheads="1"/>
          </p:cNvSpPr>
          <p:nvPr/>
        </p:nvSpPr>
        <p:spPr bwMode="gray">
          <a:xfrm rot="19725732" flipH="1">
            <a:off x="7740650" y="234950"/>
            <a:ext cx="1730375" cy="760413"/>
          </a:xfrm>
          <a:custGeom>
            <a:avLst/>
            <a:gdLst>
              <a:gd name="G0" fmla="+- 8517 0 0"/>
              <a:gd name="G1" fmla="+- -8693954 0 0"/>
              <a:gd name="G2" fmla="+- 0 0 -8693954"/>
              <a:gd name="T0" fmla="*/ 0 256 1"/>
              <a:gd name="T1" fmla="*/ 180 256 1"/>
              <a:gd name="G3" fmla="+- -8693954 T0 T1"/>
              <a:gd name="T2" fmla="*/ 0 256 1"/>
              <a:gd name="T3" fmla="*/ 90 256 1"/>
              <a:gd name="G4" fmla="+- -8693954 T2 T3"/>
              <a:gd name="G5" fmla="*/ G4 2 1"/>
              <a:gd name="T4" fmla="*/ 90 256 1"/>
              <a:gd name="T5" fmla="*/ 0 256 1"/>
              <a:gd name="G6" fmla="+- -8693954 T4 T5"/>
              <a:gd name="G7" fmla="*/ G6 2 1"/>
              <a:gd name="G8" fmla="abs -869395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517"/>
              <a:gd name="G18" fmla="*/ 8517 1 2"/>
              <a:gd name="G19" fmla="+- G18 5400 0"/>
              <a:gd name="G20" fmla="cos G19 -8693954"/>
              <a:gd name="G21" fmla="sin G19 -8693954"/>
              <a:gd name="G22" fmla="+- G20 10800 0"/>
              <a:gd name="G23" fmla="+- G21 10800 0"/>
              <a:gd name="G24" fmla="+- 10800 0 G20"/>
              <a:gd name="G25" fmla="+- 8517 10800 0"/>
              <a:gd name="G26" fmla="?: G9 G17 G25"/>
              <a:gd name="G27" fmla="?: G9 0 21600"/>
              <a:gd name="G28" fmla="cos 10800 -8693954"/>
              <a:gd name="G29" fmla="sin 10800 -8693954"/>
              <a:gd name="G30" fmla="sin 8517 -8693954"/>
              <a:gd name="G31" fmla="+- G28 10800 0"/>
              <a:gd name="G32" fmla="+- G29 10800 0"/>
              <a:gd name="G33" fmla="+- G30 10800 0"/>
              <a:gd name="G34" fmla="?: G4 0 G31"/>
              <a:gd name="G35" fmla="?: -8693954 G34 0"/>
              <a:gd name="G36" fmla="?: G6 G35 G31"/>
              <a:gd name="G37" fmla="+- 21600 0 G36"/>
              <a:gd name="G38" fmla="?: G4 0 G33"/>
              <a:gd name="G39" fmla="?: -8693954 G38 G32"/>
              <a:gd name="G40" fmla="?: G6 G39 0"/>
              <a:gd name="G41" fmla="?: G4 G32 21600"/>
              <a:gd name="G42" fmla="?: G6 G41 G33"/>
              <a:gd name="T12" fmla="*/ 10800 w 21600"/>
              <a:gd name="T13" fmla="*/ 0 h 21600"/>
              <a:gd name="T14" fmla="*/ 4254 w 21600"/>
              <a:gd name="T15" fmla="*/ 3696 h 21600"/>
              <a:gd name="T16" fmla="*/ 10800 w 21600"/>
              <a:gd name="T17" fmla="*/ 2283 h 21600"/>
              <a:gd name="T18" fmla="*/ 17346 w 21600"/>
              <a:gd name="T19" fmla="*/ 369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028" y="4536"/>
                </a:moveTo>
                <a:cubicBezTo>
                  <a:pt x="6601" y="3087"/>
                  <a:pt x="8661" y="2282"/>
                  <a:pt x="10800" y="2283"/>
                </a:cubicBezTo>
                <a:cubicBezTo>
                  <a:pt x="12938" y="2283"/>
                  <a:pt x="14998" y="3087"/>
                  <a:pt x="16571" y="4536"/>
                </a:cubicBezTo>
                <a:lnTo>
                  <a:pt x="18118" y="2857"/>
                </a:lnTo>
                <a:cubicBezTo>
                  <a:pt x="16124" y="1020"/>
                  <a:pt x="13511" y="-1"/>
                  <a:pt x="10799" y="0"/>
                </a:cubicBezTo>
                <a:cubicBezTo>
                  <a:pt x="8088" y="0"/>
                  <a:pt x="5475" y="1020"/>
                  <a:pt x="3481" y="2857"/>
                </a:cubicBezTo>
                <a:close/>
              </a:path>
            </a:pathLst>
          </a:custGeom>
          <a:gradFill rotWithShape="1">
            <a:gsLst>
              <a:gs pos="0">
                <a:schemeClr val="folHlink"/>
              </a:gs>
              <a:gs pos="100000">
                <a:schemeClr val="accent1"/>
              </a:gs>
            </a:gsLst>
            <a:lin ang="0" scaled="1"/>
          </a:gradFill>
          <a:ln w="9525">
            <a:noFill/>
            <a:miter lim="800000"/>
            <a:headEnd/>
            <a:tailEnd/>
          </a:ln>
          <a:effectLst/>
        </p:spPr>
        <p:txBody>
          <a:bodyPr wrap="none" anchor="ctr"/>
          <a:lstStyle/>
          <a:p>
            <a:pPr algn="l" eaLnBrk="0" hangingPunct="0"/>
            <a:endParaRPr lang="es-CO" sz="1800">
              <a:solidFill>
                <a:prstClr val="black"/>
              </a:solidFill>
            </a:endParaRPr>
          </a:p>
        </p:txBody>
      </p:sp>
      <p:grpSp>
        <p:nvGrpSpPr>
          <p:cNvPr id="12560" name="Group 272"/>
          <p:cNvGrpSpPr>
            <a:grpSpLocks/>
          </p:cNvGrpSpPr>
          <p:nvPr/>
        </p:nvGrpSpPr>
        <p:grpSpPr bwMode="auto">
          <a:xfrm>
            <a:off x="8258175" y="120650"/>
            <a:ext cx="376238" cy="376238"/>
            <a:chOff x="5202" y="76"/>
            <a:chExt cx="237" cy="237"/>
          </a:xfrm>
        </p:grpSpPr>
        <p:sp>
          <p:nvSpPr>
            <p:cNvPr id="12541" name="Oval 253"/>
            <p:cNvSpPr>
              <a:spLocks noChangeArrowheads="1"/>
            </p:cNvSpPr>
            <p:nvPr userDrawn="1"/>
          </p:nvSpPr>
          <p:spPr bwMode="gray">
            <a:xfrm>
              <a:off x="5202" y="76"/>
              <a:ext cx="237" cy="237"/>
            </a:xfrm>
            <a:prstGeom prst="ellipse">
              <a:avLst/>
            </a:prstGeom>
            <a:solidFill>
              <a:schemeClr val="tx2"/>
            </a:solidFill>
            <a:ln w="9525">
              <a:noFill/>
              <a:round/>
              <a:headEnd/>
              <a:tailEnd/>
            </a:ln>
            <a:effectLst/>
          </p:spPr>
          <p:txBody>
            <a:bodyPr wrap="none" anchor="ctr"/>
            <a:lstStyle/>
            <a:p>
              <a:pPr algn="l" eaLnBrk="0" hangingPunct="0"/>
              <a:endParaRPr lang="es-CO" sz="1800">
                <a:solidFill>
                  <a:prstClr val="black"/>
                </a:solidFill>
              </a:endParaRPr>
            </a:p>
          </p:txBody>
        </p:sp>
        <p:sp>
          <p:nvSpPr>
            <p:cNvPr id="12542" name="Oval 254"/>
            <p:cNvSpPr>
              <a:spLocks noChangeArrowheads="1"/>
            </p:cNvSpPr>
            <p:nvPr userDrawn="1"/>
          </p:nvSpPr>
          <p:spPr bwMode="gray">
            <a:xfrm>
              <a:off x="5267" y="152"/>
              <a:ext cx="132" cy="132"/>
            </a:xfrm>
            <a:prstGeom prst="ellipse">
              <a:avLst/>
            </a:prstGeom>
            <a:gradFill rotWithShape="1">
              <a:gsLst>
                <a:gs pos="0">
                  <a:schemeClr val="bg1"/>
                </a:gs>
                <a:gs pos="100000">
                  <a:schemeClr val="tx2">
                    <a:alpha val="0"/>
                  </a:schemeClr>
                </a:gs>
              </a:gsLst>
              <a:path path="shape">
                <a:fillToRect l="50000" t="50000" r="50000" b="50000"/>
              </a:path>
            </a:gradFill>
            <a:ln w="9525">
              <a:noFill/>
              <a:round/>
              <a:headEnd/>
              <a:tailEnd/>
            </a:ln>
            <a:effectLst/>
          </p:spPr>
          <p:txBody>
            <a:bodyPr wrap="none" anchor="ctr"/>
            <a:lstStyle/>
            <a:p>
              <a:pPr algn="l" eaLnBrk="0" hangingPunct="0"/>
              <a:endParaRPr lang="es-CO" sz="1800">
                <a:solidFill>
                  <a:prstClr val="black"/>
                </a:solidFill>
              </a:endParaRPr>
            </a:p>
          </p:txBody>
        </p:sp>
        <p:sp>
          <p:nvSpPr>
            <p:cNvPr id="12543" name="Oval 255"/>
            <p:cNvSpPr>
              <a:spLocks noChangeArrowheads="1"/>
            </p:cNvSpPr>
            <p:nvPr userDrawn="1"/>
          </p:nvSpPr>
          <p:spPr bwMode="gray">
            <a:xfrm rot="-2566439">
              <a:off x="5222" y="113"/>
              <a:ext cx="100" cy="55"/>
            </a:xfrm>
            <a:prstGeom prst="ellipse">
              <a:avLst/>
            </a:prstGeom>
            <a:gradFill rotWithShape="1">
              <a:gsLst>
                <a:gs pos="0">
                  <a:schemeClr val="bg1"/>
                </a:gs>
                <a:gs pos="100000">
                  <a:schemeClr val="tx2"/>
                </a:gs>
              </a:gsLst>
              <a:path path="shape">
                <a:fillToRect l="50000" t="50000" r="50000" b="50000"/>
              </a:path>
            </a:gradFill>
            <a:ln w="9525">
              <a:noFill/>
              <a:round/>
              <a:headEnd/>
              <a:tailEnd/>
            </a:ln>
            <a:effectLst/>
          </p:spPr>
          <p:txBody>
            <a:bodyPr wrap="none" anchor="ctr"/>
            <a:lstStyle/>
            <a:p>
              <a:pPr algn="l" eaLnBrk="0" hangingPunct="0"/>
              <a:endParaRPr lang="es-CO" sz="1800">
                <a:solidFill>
                  <a:prstClr val="black"/>
                </a:solidFill>
              </a:endParaRPr>
            </a:p>
          </p:txBody>
        </p:sp>
      </p:grpSp>
      <p:grpSp>
        <p:nvGrpSpPr>
          <p:cNvPr id="12554" name="Group 266"/>
          <p:cNvGrpSpPr>
            <a:grpSpLocks/>
          </p:cNvGrpSpPr>
          <p:nvPr/>
        </p:nvGrpSpPr>
        <p:grpSpPr bwMode="auto">
          <a:xfrm>
            <a:off x="7748588" y="566738"/>
            <a:ext cx="479425" cy="479425"/>
            <a:chOff x="4881" y="357"/>
            <a:chExt cx="302" cy="302"/>
          </a:xfrm>
        </p:grpSpPr>
        <p:sp>
          <p:nvSpPr>
            <p:cNvPr id="12549" name="Oval 261"/>
            <p:cNvSpPr>
              <a:spLocks noChangeArrowheads="1"/>
            </p:cNvSpPr>
            <p:nvPr userDrawn="1"/>
          </p:nvSpPr>
          <p:spPr bwMode="gray">
            <a:xfrm>
              <a:off x="4881" y="357"/>
              <a:ext cx="302" cy="302"/>
            </a:xfrm>
            <a:prstGeom prst="ellipse">
              <a:avLst/>
            </a:prstGeom>
            <a:solidFill>
              <a:schemeClr val="accent2"/>
            </a:solidFill>
            <a:ln w="9525">
              <a:noFill/>
              <a:round/>
              <a:headEnd/>
              <a:tailEnd/>
            </a:ln>
            <a:effectLst/>
          </p:spPr>
          <p:txBody>
            <a:bodyPr wrap="none" anchor="ctr"/>
            <a:lstStyle/>
            <a:p>
              <a:pPr algn="l" eaLnBrk="0" hangingPunct="0"/>
              <a:endParaRPr lang="es-CO" sz="1800">
                <a:solidFill>
                  <a:prstClr val="black"/>
                </a:solidFill>
              </a:endParaRPr>
            </a:p>
          </p:txBody>
        </p:sp>
        <p:sp>
          <p:nvSpPr>
            <p:cNvPr id="12550" name="Oval 262"/>
            <p:cNvSpPr>
              <a:spLocks noChangeArrowheads="1"/>
            </p:cNvSpPr>
            <p:nvPr userDrawn="1"/>
          </p:nvSpPr>
          <p:spPr bwMode="gray">
            <a:xfrm>
              <a:off x="4964" y="454"/>
              <a:ext cx="168" cy="167"/>
            </a:xfrm>
            <a:prstGeom prst="ellipse">
              <a:avLst/>
            </a:prstGeom>
            <a:gradFill rotWithShape="1">
              <a:gsLst>
                <a:gs pos="0">
                  <a:schemeClr val="bg1"/>
                </a:gs>
                <a:gs pos="100000">
                  <a:schemeClr val="accent2">
                    <a:alpha val="0"/>
                  </a:schemeClr>
                </a:gs>
              </a:gsLst>
              <a:path path="shape">
                <a:fillToRect l="50000" t="50000" r="50000" b="50000"/>
              </a:path>
            </a:gradFill>
            <a:ln w="9525">
              <a:noFill/>
              <a:round/>
              <a:headEnd/>
              <a:tailEnd/>
            </a:ln>
            <a:effectLst/>
          </p:spPr>
          <p:txBody>
            <a:bodyPr wrap="none" anchor="ctr"/>
            <a:lstStyle/>
            <a:p>
              <a:pPr algn="l" eaLnBrk="0" hangingPunct="0"/>
              <a:endParaRPr lang="es-CO" sz="1800">
                <a:solidFill>
                  <a:prstClr val="black"/>
                </a:solidFill>
              </a:endParaRPr>
            </a:p>
          </p:txBody>
        </p:sp>
        <p:sp>
          <p:nvSpPr>
            <p:cNvPr id="12551" name="Oval 263"/>
            <p:cNvSpPr>
              <a:spLocks noChangeArrowheads="1"/>
            </p:cNvSpPr>
            <p:nvPr userDrawn="1"/>
          </p:nvSpPr>
          <p:spPr bwMode="gray">
            <a:xfrm rot="-2566439">
              <a:off x="4906" y="404"/>
              <a:ext cx="128" cy="70"/>
            </a:xfrm>
            <a:prstGeom prst="ellipse">
              <a:avLst/>
            </a:prstGeom>
            <a:gradFill rotWithShape="1">
              <a:gsLst>
                <a:gs pos="0">
                  <a:schemeClr val="bg1"/>
                </a:gs>
                <a:gs pos="100000">
                  <a:schemeClr val="accent2"/>
                </a:gs>
              </a:gsLst>
              <a:path path="shape">
                <a:fillToRect l="50000" t="50000" r="50000" b="50000"/>
              </a:path>
            </a:gradFill>
            <a:ln w="9525">
              <a:noFill/>
              <a:round/>
              <a:headEnd/>
              <a:tailEnd/>
            </a:ln>
            <a:effectLst/>
          </p:spPr>
          <p:txBody>
            <a:bodyPr wrap="none" anchor="ctr"/>
            <a:lstStyle/>
            <a:p>
              <a:pPr algn="l" eaLnBrk="0" hangingPunct="0"/>
              <a:endParaRPr lang="es-CO" sz="1800">
                <a:solidFill>
                  <a:prstClr val="black"/>
                </a:solidFill>
              </a:endParaRPr>
            </a:p>
          </p:txBody>
        </p:sp>
      </p:grpSp>
      <p:grpSp>
        <p:nvGrpSpPr>
          <p:cNvPr id="12563" name="Group 275"/>
          <p:cNvGrpSpPr>
            <a:grpSpLocks/>
          </p:cNvGrpSpPr>
          <p:nvPr/>
        </p:nvGrpSpPr>
        <p:grpSpPr bwMode="auto">
          <a:xfrm>
            <a:off x="8882063" y="0"/>
            <a:ext cx="247650" cy="247650"/>
            <a:chOff x="5595" y="0"/>
            <a:chExt cx="156" cy="156"/>
          </a:xfrm>
        </p:grpSpPr>
        <p:sp>
          <p:nvSpPr>
            <p:cNvPr id="12545" name="Oval 257"/>
            <p:cNvSpPr>
              <a:spLocks noChangeArrowheads="1"/>
            </p:cNvSpPr>
            <p:nvPr userDrawn="1"/>
          </p:nvSpPr>
          <p:spPr bwMode="gray">
            <a:xfrm>
              <a:off x="5595" y="0"/>
              <a:ext cx="156" cy="156"/>
            </a:xfrm>
            <a:prstGeom prst="ellipse">
              <a:avLst/>
            </a:prstGeom>
            <a:solidFill>
              <a:schemeClr val="accent1"/>
            </a:solidFill>
            <a:ln w="9525">
              <a:noFill/>
              <a:round/>
              <a:headEnd/>
              <a:tailEnd/>
            </a:ln>
            <a:effectLst/>
          </p:spPr>
          <p:txBody>
            <a:bodyPr wrap="none" anchor="ctr"/>
            <a:lstStyle/>
            <a:p>
              <a:pPr algn="l" eaLnBrk="0" hangingPunct="0"/>
              <a:endParaRPr lang="es-CO" sz="1800">
                <a:solidFill>
                  <a:prstClr val="black"/>
                </a:solidFill>
              </a:endParaRPr>
            </a:p>
          </p:txBody>
        </p:sp>
        <p:sp>
          <p:nvSpPr>
            <p:cNvPr id="12546" name="Oval 258"/>
            <p:cNvSpPr>
              <a:spLocks noChangeArrowheads="1"/>
            </p:cNvSpPr>
            <p:nvPr userDrawn="1"/>
          </p:nvSpPr>
          <p:spPr bwMode="gray">
            <a:xfrm>
              <a:off x="5638" y="50"/>
              <a:ext cx="86" cy="87"/>
            </a:xfrm>
            <a:prstGeom prst="ellipse">
              <a:avLst/>
            </a:prstGeom>
            <a:gradFill rotWithShape="1">
              <a:gsLst>
                <a:gs pos="0">
                  <a:schemeClr val="bg1"/>
                </a:gs>
                <a:gs pos="100000">
                  <a:schemeClr val="accent1">
                    <a:alpha val="0"/>
                  </a:schemeClr>
                </a:gs>
              </a:gsLst>
              <a:path path="shape">
                <a:fillToRect l="50000" t="50000" r="50000" b="50000"/>
              </a:path>
            </a:gradFill>
            <a:ln w="9525">
              <a:noFill/>
              <a:round/>
              <a:headEnd/>
              <a:tailEnd/>
            </a:ln>
            <a:effectLst/>
          </p:spPr>
          <p:txBody>
            <a:bodyPr wrap="none" anchor="ctr"/>
            <a:lstStyle/>
            <a:p>
              <a:pPr algn="l" eaLnBrk="0" hangingPunct="0"/>
              <a:endParaRPr lang="es-CO" sz="1800">
                <a:solidFill>
                  <a:prstClr val="black"/>
                </a:solidFill>
              </a:endParaRPr>
            </a:p>
          </p:txBody>
        </p:sp>
        <p:sp>
          <p:nvSpPr>
            <p:cNvPr id="12547" name="Oval 259"/>
            <p:cNvSpPr>
              <a:spLocks noChangeArrowheads="1"/>
            </p:cNvSpPr>
            <p:nvPr userDrawn="1"/>
          </p:nvSpPr>
          <p:spPr bwMode="gray">
            <a:xfrm rot="-2566439">
              <a:off x="5608" y="24"/>
              <a:ext cx="66" cy="36"/>
            </a:xfrm>
            <a:prstGeom prst="ellipse">
              <a:avLst/>
            </a:prstGeom>
            <a:gradFill rotWithShape="1">
              <a:gsLst>
                <a:gs pos="0">
                  <a:schemeClr val="bg1"/>
                </a:gs>
                <a:gs pos="100000">
                  <a:schemeClr val="accent1"/>
                </a:gs>
              </a:gsLst>
              <a:path path="shape">
                <a:fillToRect l="50000" t="50000" r="50000" b="50000"/>
              </a:path>
            </a:gradFill>
            <a:ln w="9525">
              <a:noFill/>
              <a:round/>
              <a:headEnd/>
              <a:tailEnd/>
            </a:ln>
            <a:effectLst/>
          </p:spPr>
          <p:txBody>
            <a:bodyPr wrap="none" anchor="ctr"/>
            <a:lstStyle/>
            <a:p>
              <a:pPr algn="l" eaLnBrk="0" hangingPunct="0"/>
              <a:endParaRPr lang="es-CO" sz="1800">
                <a:solidFill>
                  <a:prstClr val="black"/>
                </a:solidFill>
              </a:endParaRPr>
            </a:p>
          </p:txBody>
        </p:sp>
      </p:grpSp>
      <p:sp>
        <p:nvSpPr>
          <p:cNvPr id="12539" name="Rectangle 251"/>
          <p:cNvSpPr>
            <a:spLocks noChangeArrowheads="1"/>
          </p:cNvSpPr>
          <p:nvPr/>
        </p:nvSpPr>
        <p:spPr bwMode="gray">
          <a:xfrm>
            <a:off x="0" y="876300"/>
            <a:ext cx="9144000" cy="63500"/>
          </a:xfrm>
          <a:prstGeom prst="rect">
            <a:avLst/>
          </a:prstGeom>
          <a:gradFill rotWithShape="1">
            <a:gsLst>
              <a:gs pos="0">
                <a:schemeClr val="hlink"/>
              </a:gs>
              <a:gs pos="100000">
                <a:schemeClr val="accent1"/>
              </a:gs>
            </a:gsLst>
            <a:lin ang="5400000" scaled="1"/>
          </a:gradFill>
          <a:ln w="9525">
            <a:noFill/>
            <a:miter lim="800000"/>
            <a:headEnd/>
            <a:tailEnd/>
          </a:ln>
          <a:effectLst/>
        </p:spPr>
        <p:txBody>
          <a:bodyPr wrap="none" anchor="ctr"/>
          <a:lstStyle/>
          <a:p>
            <a:pPr eaLnBrk="0" hangingPunct="0"/>
            <a:endParaRPr lang="ko-KR" altLang="en-US" sz="1800">
              <a:solidFill>
                <a:prstClr val="black"/>
              </a:solidFill>
              <a:ea typeface="굴림" charset="-127"/>
            </a:endParaRPr>
          </a:p>
        </p:txBody>
      </p:sp>
    </p:spTree>
    <p:extLst>
      <p:ext uri="{BB962C8B-B14F-4D97-AF65-F5344CB8AC3E}">
        <p14:creationId xmlns:p14="http://schemas.microsoft.com/office/powerpoint/2010/main" xmlns="" val="107367740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iming>
    <p:tnLst>
      <p:par>
        <p:cTn id="1" dur="indefinite" restart="never" nodeType="tmRoot"/>
      </p:par>
    </p:tnLst>
  </p:timing>
  <p:hf sldNum="0" hdr="0"/>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Verdana" pitchFamily="34" charset="0"/>
        </a:defRPr>
      </a:lvl2pPr>
      <a:lvl3pPr algn="l" rtl="0" eaLnBrk="1" fontAlgn="base" hangingPunct="1">
        <a:spcBef>
          <a:spcPct val="0"/>
        </a:spcBef>
        <a:spcAft>
          <a:spcPct val="0"/>
        </a:spcAft>
        <a:defRPr sz="3200" b="1">
          <a:solidFill>
            <a:schemeClr val="tx1"/>
          </a:solidFill>
          <a:latin typeface="Verdana" pitchFamily="34" charset="0"/>
        </a:defRPr>
      </a:lvl3pPr>
      <a:lvl4pPr algn="l" rtl="0" eaLnBrk="1" fontAlgn="base" hangingPunct="1">
        <a:spcBef>
          <a:spcPct val="0"/>
        </a:spcBef>
        <a:spcAft>
          <a:spcPct val="0"/>
        </a:spcAft>
        <a:defRPr sz="3200" b="1">
          <a:solidFill>
            <a:schemeClr val="tx1"/>
          </a:solidFill>
          <a:latin typeface="Verdana" pitchFamily="34" charset="0"/>
        </a:defRPr>
      </a:lvl4pPr>
      <a:lvl5pPr algn="l" rtl="0" eaLnBrk="1" fontAlgn="base" hangingPunct="1">
        <a:spcBef>
          <a:spcPct val="0"/>
        </a:spcBef>
        <a:spcAft>
          <a:spcPct val="0"/>
        </a:spcAft>
        <a:defRPr sz="3200" b="1">
          <a:solidFill>
            <a:schemeClr val="tx1"/>
          </a:solidFill>
          <a:latin typeface="Verdana" pitchFamily="34" charset="0"/>
        </a:defRPr>
      </a:lvl5pPr>
      <a:lvl6pPr marL="457200" algn="l" rtl="0" eaLnBrk="1" fontAlgn="base" hangingPunct="1">
        <a:spcBef>
          <a:spcPct val="0"/>
        </a:spcBef>
        <a:spcAft>
          <a:spcPct val="0"/>
        </a:spcAft>
        <a:defRPr sz="3200" b="1">
          <a:solidFill>
            <a:schemeClr val="tx1"/>
          </a:solidFill>
          <a:latin typeface="Verdana" pitchFamily="34" charset="0"/>
        </a:defRPr>
      </a:lvl6pPr>
      <a:lvl7pPr marL="914400" algn="l" rtl="0" eaLnBrk="1" fontAlgn="base" hangingPunct="1">
        <a:spcBef>
          <a:spcPct val="0"/>
        </a:spcBef>
        <a:spcAft>
          <a:spcPct val="0"/>
        </a:spcAft>
        <a:defRPr sz="3200" b="1">
          <a:solidFill>
            <a:schemeClr val="tx1"/>
          </a:solidFill>
          <a:latin typeface="Verdana" pitchFamily="34" charset="0"/>
        </a:defRPr>
      </a:lvl7pPr>
      <a:lvl8pPr marL="1371600" algn="l" rtl="0" eaLnBrk="1" fontAlgn="base" hangingPunct="1">
        <a:spcBef>
          <a:spcPct val="0"/>
        </a:spcBef>
        <a:spcAft>
          <a:spcPct val="0"/>
        </a:spcAft>
        <a:defRPr sz="3200" b="1">
          <a:solidFill>
            <a:schemeClr val="tx1"/>
          </a:solidFill>
          <a:latin typeface="Verdana" pitchFamily="34" charset="0"/>
        </a:defRPr>
      </a:lvl8pPr>
      <a:lvl9pPr marL="1828800" algn="l" rtl="0" eaLnBrk="1" fontAlgn="base" hangingPunct="1">
        <a:spcBef>
          <a:spcPct val="0"/>
        </a:spcBef>
        <a:spcAft>
          <a:spcPct val="0"/>
        </a:spcAft>
        <a:defRPr sz="3200" b="1">
          <a:solidFill>
            <a:schemeClr val="tx1"/>
          </a:solidFill>
          <a:latin typeface="Verdana" pitchFamily="34" charset="0"/>
        </a:defRPr>
      </a:lvl9pPr>
    </p:titleStyle>
    <p:bodyStyle>
      <a:lvl1pPr marL="342900" indent="-342900" algn="l" rtl="0" eaLnBrk="1" fontAlgn="base" hangingPunct="1">
        <a:spcBef>
          <a:spcPct val="20000"/>
        </a:spcBef>
        <a:spcAft>
          <a:spcPct val="0"/>
        </a:spcAft>
        <a:buClr>
          <a:schemeClr val="tx1"/>
        </a:buClr>
        <a:buFont typeface="Wingdings" pitchFamily="2" charset="2"/>
        <a:buChar char="v"/>
        <a:defRPr sz="2800" b="1">
          <a:solidFill>
            <a:schemeClr val="accent1"/>
          </a:solidFill>
          <a:latin typeface="+mn-lt"/>
          <a:ea typeface="+mn-ea"/>
          <a:cs typeface="+mn-cs"/>
        </a:defRPr>
      </a:lvl1pPr>
      <a:lvl2pPr marL="742950" indent="-285750" algn="l" rtl="0" eaLnBrk="1" fontAlgn="base" hangingPunct="1">
        <a:spcBef>
          <a:spcPct val="20000"/>
        </a:spcBef>
        <a:spcAft>
          <a:spcPct val="0"/>
        </a:spcAft>
        <a:buClr>
          <a:schemeClr val="tx2"/>
        </a:buClr>
        <a:buSzPct val="60000"/>
        <a:buFont typeface="Wingdings" pitchFamily="2" charset="2"/>
        <a:buChar char="n"/>
        <a:defRPr sz="2400">
          <a:solidFill>
            <a:schemeClr val="tx1"/>
          </a:solidFill>
          <a:latin typeface="+mn-lt"/>
        </a:defRPr>
      </a:lvl2pPr>
      <a:lvl3pPr marL="1143000" indent="-228600" algn="l" rtl="0" eaLnBrk="1" fontAlgn="base" hangingPunct="1">
        <a:spcBef>
          <a:spcPct val="20000"/>
        </a:spcBef>
        <a:spcAft>
          <a:spcPct val="0"/>
        </a:spcAft>
        <a:buClr>
          <a:schemeClr val="folHlink"/>
        </a:buClr>
        <a:buSzPct val="60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tx1"/>
        </a:buClr>
        <a:buSzPct val="60000"/>
        <a:buFont typeface="Wingdings" pitchFamily="2" charset="2"/>
        <a:buChar char="n"/>
        <a:defRPr sz="2000">
          <a:solidFill>
            <a:schemeClr val="tx1"/>
          </a:solidFill>
          <a:latin typeface="+mn-lt"/>
        </a:defRPr>
      </a:lvl4pPr>
      <a:lvl5pPr marL="20574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25.xml"/><Relationship Id="rId7" Type="http://schemas.openxmlformats.org/officeDocument/2006/relationships/slide" Target="slide34.xml"/><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slide" Target="slide12.xml"/><Relationship Id="rId5" Type="http://schemas.openxmlformats.org/officeDocument/2006/relationships/slide" Target="slide4.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7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9.bin"/><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oleObject" Target="../embeddings/oleObject11.bin"/><Relationship Id="rId10" Type="http://schemas.openxmlformats.org/officeDocument/2006/relationships/oleObject" Target="../embeddings/oleObject16.bin"/><Relationship Id="rId4" Type="http://schemas.openxmlformats.org/officeDocument/2006/relationships/oleObject" Target="../embeddings/oleObject10.bin"/><Relationship Id="rId9" Type="http://schemas.openxmlformats.org/officeDocument/2006/relationships/oleObject" Target="../embeddings/oleObject15.bin"/></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oleObject" Target="../embeddings/oleObject22.bin"/><Relationship Id="rId7"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5.bin"/><Relationship Id="rId5" Type="http://schemas.openxmlformats.org/officeDocument/2006/relationships/oleObject" Target="../embeddings/oleObject24.bin"/><Relationship Id="rId4" Type="http://schemas.openxmlformats.org/officeDocument/2006/relationships/oleObject" Target="../embeddings/oleObject23.bin"/></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oleObject" Target="../embeddings/oleObject28.bin"/><Relationship Id="rId7"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31.bin"/><Relationship Id="rId11" Type="http://schemas.openxmlformats.org/officeDocument/2006/relationships/oleObject" Target="../embeddings/oleObject36.bin"/><Relationship Id="rId5" Type="http://schemas.openxmlformats.org/officeDocument/2006/relationships/oleObject" Target="../embeddings/oleObject30.bin"/><Relationship Id="rId10" Type="http://schemas.openxmlformats.org/officeDocument/2006/relationships/oleObject" Target="../embeddings/oleObject35.bin"/><Relationship Id="rId4" Type="http://schemas.openxmlformats.org/officeDocument/2006/relationships/oleObject" Target="../embeddings/oleObject29.bin"/><Relationship Id="rId9" Type="http://schemas.openxmlformats.org/officeDocument/2006/relationships/oleObject" Target="../embeddings/oleObject34.bin"/></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37.bin"/><Relationship Id="rId7"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40.bin"/><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oleObject" Target="../embeddings/oleObject44.bin"/><Relationship Id="rId4" Type="http://schemas.openxmlformats.org/officeDocument/2006/relationships/oleObject" Target="../embeddings/oleObject43.bin"/></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oleObject46.bin"/></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4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4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228600" y="1124744"/>
            <a:ext cx="8610600" cy="1512168"/>
          </a:xfrm>
        </p:spPr>
        <p:txBody>
          <a:bodyPr/>
          <a:lstStyle/>
          <a:p>
            <a:r>
              <a:rPr lang="en-US" dirty="0" smtClean="0">
                <a:solidFill>
                  <a:srgbClr val="FFC000"/>
                </a:solidFill>
                <a:latin typeface="Monotype Corsiva" pitchFamily="66" charset="0"/>
              </a:rPr>
              <a:t>Density Matrix Renormalization Group </a:t>
            </a:r>
            <a:r>
              <a:rPr lang="en-US" dirty="0">
                <a:solidFill>
                  <a:srgbClr val="FF0000"/>
                </a:solidFill>
                <a:latin typeface="Monotype Corsiva" pitchFamily="66" charset="0"/>
              </a:rPr>
              <a:t>DMRG</a:t>
            </a:r>
            <a:r>
              <a:rPr lang="en-US" dirty="0">
                <a:solidFill>
                  <a:srgbClr val="FFC000"/>
                </a:solidFill>
                <a:latin typeface="Monotype Corsiva" pitchFamily="66" charset="0"/>
              </a:rPr>
              <a:t>  </a:t>
            </a:r>
            <a:br>
              <a:rPr lang="en-US" dirty="0">
                <a:solidFill>
                  <a:srgbClr val="FFC000"/>
                </a:solidFill>
                <a:latin typeface="Monotype Corsiva" pitchFamily="66" charset="0"/>
              </a:rPr>
            </a:br>
            <a:endParaRPr lang="en-US" dirty="0">
              <a:solidFill>
                <a:srgbClr val="FFC000"/>
              </a:solidFill>
              <a:latin typeface="Monotype Corsiva" pitchFamily="66" charset="0"/>
            </a:endParaRPr>
          </a:p>
        </p:txBody>
      </p:sp>
      <p:sp>
        <p:nvSpPr>
          <p:cNvPr id="12291" name="Rectangle 3"/>
          <p:cNvSpPr>
            <a:spLocks noGrp="1" noChangeArrowheads="1"/>
          </p:cNvSpPr>
          <p:nvPr>
            <p:ph type="subTitle" idx="1"/>
          </p:nvPr>
        </p:nvSpPr>
        <p:spPr>
          <a:xfrm>
            <a:off x="323528" y="4869160"/>
            <a:ext cx="8280920" cy="1440160"/>
          </a:xfrm>
          <a:ln w="28575"/>
        </p:spPr>
        <p:txBody>
          <a:bodyPr/>
          <a:lstStyle/>
          <a:p>
            <a:r>
              <a:rPr lang="en-US" sz="2000" dirty="0" err="1" smtClean="0">
                <a:latin typeface="Monotype Corsiva" pitchFamily="66" charset="0"/>
              </a:rPr>
              <a:t>Servio</a:t>
            </a:r>
            <a:r>
              <a:rPr lang="en-US" sz="2000" dirty="0" smtClean="0">
                <a:latin typeface="Monotype Corsiva" pitchFamily="66" charset="0"/>
              </a:rPr>
              <a:t> </a:t>
            </a:r>
            <a:r>
              <a:rPr lang="en-US" sz="2000" dirty="0" err="1" smtClean="0">
                <a:latin typeface="Monotype Corsiva" pitchFamily="66" charset="0"/>
              </a:rPr>
              <a:t>Tulio</a:t>
            </a:r>
            <a:r>
              <a:rPr lang="en-US" sz="2000" dirty="0" smtClean="0">
                <a:latin typeface="Monotype Corsiva" pitchFamily="66" charset="0"/>
              </a:rPr>
              <a:t> </a:t>
            </a:r>
            <a:r>
              <a:rPr lang="en-US" sz="2000" dirty="0" err="1" smtClean="0">
                <a:latin typeface="Monotype Corsiva" pitchFamily="66" charset="0"/>
              </a:rPr>
              <a:t>Pérez</a:t>
            </a:r>
            <a:r>
              <a:rPr lang="en-US" sz="2000" dirty="0" smtClean="0">
                <a:latin typeface="Monotype Corsiva" pitchFamily="66" charset="0"/>
              </a:rPr>
              <a:t> M.</a:t>
            </a:r>
          </a:p>
          <a:p>
            <a:r>
              <a:rPr lang="en-US" sz="2000" dirty="0" err="1" smtClean="0">
                <a:latin typeface="Monotype Corsiva" pitchFamily="66" charset="0"/>
              </a:rPr>
              <a:t>Departamento</a:t>
            </a:r>
            <a:r>
              <a:rPr lang="en-US" sz="2000" dirty="0" smtClean="0">
                <a:latin typeface="Monotype Corsiva" pitchFamily="66" charset="0"/>
              </a:rPr>
              <a:t> de </a:t>
            </a:r>
            <a:r>
              <a:rPr lang="en-US" sz="2000" dirty="0" err="1" smtClean="0">
                <a:latin typeface="Monotype Corsiva" pitchFamily="66" charset="0"/>
              </a:rPr>
              <a:t>Física</a:t>
            </a:r>
            <a:endParaRPr lang="en-US" sz="2000" dirty="0" smtClean="0">
              <a:latin typeface="Monotype Corsiva" pitchFamily="66" charset="0"/>
            </a:endParaRPr>
          </a:p>
          <a:p>
            <a:r>
              <a:rPr lang="en-US" sz="2000" dirty="0" err="1" smtClean="0">
                <a:latin typeface="Monotype Corsiva" pitchFamily="66" charset="0"/>
              </a:rPr>
              <a:t>Facultad</a:t>
            </a:r>
            <a:r>
              <a:rPr lang="en-US" sz="2000" dirty="0" smtClean="0">
                <a:latin typeface="Monotype Corsiva" pitchFamily="66" charset="0"/>
              </a:rPr>
              <a:t> de </a:t>
            </a:r>
            <a:r>
              <a:rPr lang="en-US" sz="2000" dirty="0" err="1" smtClean="0">
                <a:latin typeface="Monotype Corsiva" pitchFamily="66" charset="0"/>
              </a:rPr>
              <a:t>Ciencias</a:t>
            </a:r>
            <a:r>
              <a:rPr lang="en-US" sz="2000" dirty="0" smtClean="0">
                <a:latin typeface="Monotype Corsiva" pitchFamily="66" charset="0"/>
              </a:rPr>
              <a:t> </a:t>
            </a:r>
            <a:r>
              <a:rPr lang="en-US" sz="2000" dirty="0" err="1" smtClean="0">
                <a:latin typeface="Monotype Corsiva" pitchFamily="66" charset="0"/>
              </a:rPr>
              <a:t>Naturales</a:t>
            </a:r>
            <a:r>
              <a:rPr lang="en-US" sz="2000" dirty="0" smtClean="0">
                <a:latin typeface="Monotype Corsiva" pitchFamily="66" charset="0"/>
              </a:rPr>
              <a:t> Exactas y de la </a:t>
            </a:r>
            <a:r>
              <a:rPr lang="en-US" sz="2000" dirty="0" err="1" smtClean="0">
                <a:latin typeface="Monotype Corsiva" pitchFamily="66" charset="0"/>
              </a:rPr>
              <a:t>Educación</a:t>
            </a:r>
            <a:endParaRPr lang="en-US" sz="2000" dirty="0" smtClean="0">
              <a:latin typeface="Monotype Corsiva" pitchFamily="66" charset="0"/>
            </a:endParaRPr>
          </a:p>
          <a:p>
            <a:r>
              <a:rPr lang="en-US" sz="2000" dirty="0" smtClean="0">
                <a:latin typeface="Monotype Corsiva" pitchFamily="66" charset="0"/>
              </a:rPr>
              <a:t>Universidad del Cauca</a:t>
            </a:r>
            <a:endParaRPr lang="en-US" sz="2000" dirty="0">
              <a:latin typeface="Monotype Corsiva" pitchFamily="66" charset="0"/>
            </a:endParaRPr>
          </a:p>
        </p:txBody>
      </p:sp>
      <p:pic>
        <p:nvPicPr>
          <p:cNvPr id="12292" name="Picture 4"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2294" name="Text Box 6"/>
          <p:cNvSpPr txBox="1">
            <a:spLocks noChangeArrowheads="1"/>
          </p:cNvSpPr>
          <p:nvPr/>
        </p:nvSpPr>
        <p:spPr bwMode="auto">
          <a:xfrm>
            <a:off x="6705600" y="304800"/>
            <a:ext cx="1401346" cy="369332"/>
          </a:xfrm>
          <a:prstGeom prst="rect">
            <a:avLst/>
          </a:prstGeom>
          <a:noFill/>
          <a:ln w="9525">
            <a:noFill/>
            <a:miter lim="800000"/>
            <a:headEnd/>
            <a:tailEnd/>
          </a:ln>
          <a:effectLst/>
        </p:spPr>
        <p:txBody>
          <a:bodyPr wrap="none">
            <a:spAutoFit/>
          </a:bodyPr>
          <a:lstStyle/>
          <a:p>
            <a:pPr algn="l"/>
            <a:r>
              <a:rPr lang="en-US" sz="1800" smtClean="0">
                <a:latin typeface="Monotype Corsiva" pitchFamily="66" charset="0"/>
              </a:rPr>
              <a:t>Popayan, 2012</a:t>
            </a:r>
            <a:endParaRPr lang="en-US" sz="1800">
              <a:latin typeface="Monotype Corsiva" pitchFamily="66" charset="0"/>
            </a:endParaRPr>
          </a:p>
        </p:txBody>
      </p:sp>
      <p:pic>
        <p:nvPicPr>
          <p:cNvPr id="14950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19287" y="2852936"/>
            <a:ext cx="5305425" cy="143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a:p>
        </p:txBody>
      </p:sp>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8" name="Text Box 4"/>
          <p:cNvSpPr txBox="1">
            <a:spLocks noChangeArrowheads="1"/>
          </p:cNvSpPr>
          <p:nvPr/>
        </p:nvSpPr>
        <p:spPr bwMode="auto">
          <a:xfrm>
            <a:off x="251520" y="980728"/>
            <a:ext cx="8496944" cy="1785104"/>
          </a:xfrm>
          <a:prstGeom prst="rect">
            <a:avLst/>
          </a:prstGeom>
          <a:noFill/>
          <a:ln w="9525">
            <a:noFill/>
            <a:miter lim="800000"/>
            <a:headEnd/>
            <a:tailEnd/>
          </a:ln>
          <a:effectLst/>
        </p:spPr>
        <p:txBody>
          <a:bodyPr wrap="square">
            <a:spAutoFit/>
          </a:bodyPr>
          <a:lstStyle/>
          <a:p>
            <a:pPr algn="just"/>
            <a:r>
              <a:rPr lang="en-US" sz="2200" dirty="0" smtClean="0">
                <a:latin typeface="Monotype Corsiva" pitchFamily="66" charset="0"/>
              </a:rPr>
              <a:t>Murray Gell-Mann and Francis E. Low in 1954 restricted the idea to scale transformations in QED,[2] which are the most physically significant, and focused on asymptotic forms of the photon propagator at high energies. They determined the variation of the electromagnetic coupling in QED, by appreciating the simplicity of the scaling structure of that theory.</a:t>
            </a:r>
            <a:endParaRPr lang="en-US" sz="2200" dirty="0">
              <a:latin typeface="Monotype Corsiva" pitchFamily="66" charset="0"/>
            </a:endParaRPr>
          </a:p>
        </p:txBody>
      </p:sp>
      <p:sp>
        <p:nvSpPr>
          <p:cNvPr id="9" name="8 Rectángulo"/>
          <p:cNvSpPr/>
          <p:nvPr/>
        </p:nvSpPr>
        <p:spPr>
          <a:xfrm>
            <a:off x="467544" y="5473005"/>
            <a:ext cx="8352928" cy="1384995"/>
          </a:xfrm>
          <a:prstGeom prst="rect">
            <a:avLst/>
          </a:prstGeom>
        </p:spPr>
        <p:txBody>
          <a:bodyPr wrap="square">
            <a:spAutoFit/>
          </a:bodyPr>
          <a:lstStyle/>
          <a:p>
            <a:pPr algn="l"/>
            <a:r>
              <a:rPr lang="es-CO" dirty="0" smtClean="0">
                <a:solidFill>
                  <a:srgbClr val="FFC000"/>
                </a:solidFill>
                <a:latin typeface="Monotype Corsiva" pitchFamily="66" charset="0"/>
              </a:rPr>
              <a:t> 2. </a:t>
            </a:r>
            <a:r>
              <a:rPr lang="es-CO" sz="2000" dirty="0" err="1" smtClean="0">
                <a:solidFill>
                  <a:srgbClr val="FFC000"/>
                </a:solidFill>
                <a:latin typeface="Monotype Corsiva" pitchFamily="66" charset="0"/>
              </a:rPr>
              <a:t>Gell</a:t>
            </a:r>
            <a:r>
              <a:rPr lang="es-CO" sz="2000" dirty="0" smtClean="0">
                <a:solidFill>
                  <a:srgbClr val="FFC000"/>
                </a:solidFill>
                <a:latin typeface="Monotype Corsiva" pitchFamily="66" charset="0"/>
              </a:rPr>
              <a:t>-Mann, M.; </a:t>
            </a:r>
            <a:r>
              <a:rPr lang="es-CO" sz="2000" dirty="0" err="1" smtClean="0">
                <a:solidFill>
                  <a:srgbClr val="FFC000"/>
                </a:solidFill>
                <a:latin typeface="Monotype Corsiva" pitchFamily="66" charset="0"/>
              </a:rPr>
              <a:t>Low</a:t>
            </a:r>
            <a:r>
              <a:rPr lang="es-CO" sz="2000" dirty="0" smtClean="0">
                <a:solidFill>
                  <a:srgbClr val="FFC000"/>
                </a:solidFill>
                <a:latin typeface="Monotype Corsiva" pitchFamily="66" charset="0"/>
              </a:rPr>
              <a:t>, F.E. (1954). "Quantum </a:t>
            </a:r>
            <a:r>
              <a:rPr lang="es-CO" sz="2000" dirty="0" err="1" smtClean="0">
                <a:solidFill>
                  <a:srgbClr val="FFC000"/>
                </a:solidFill>
                <a:latin typeface="Monotype Corsiva" pitchFamily="66" charset="0"/>
              </a:rPr>
              <a:t>Electrodynamics</a:t>
            </a:r>
            <a:r>
              <a:rPr lang="es-CO" sz="2000" dirty="0" smtClean="0">
                <a:solidFill>
                  <a:srgbClr val="FFC000"/>
                </a:solidFill>
                <a:latin typeface="Monotype Corsiva" pitchFamily="66" charset="0"/>
              </a:rPr>
              <a:t> at Small </a:t>
            </a:r>
            <a:r>
              <a:rPr lang="es-CO" sz="2000" dirty="0" err="1" smtClean="0">
                <a:solidFill>
                  <a:srgbClr val="FFC000"/>
                </a:solidFill>
                <a:latin typeface="Monotype Corsiva" pitchFamily="66" charset="0"/>
              </a:rPr>
              <a:t>Distances</a:t>
            </a:r>
            <a:r>
              <a:rPr lang="es-CO" sz="2000" dirty="0" smtClean="0">
                <a:solidFill>
                  <a:srgbClr val="FFC000"/>
                </a:solidFill>
                <a:latin typeface="Monotype Corsiva" pitchFamily="66" charset="0"/>
              </a:rPr>
              <a:t>". </a:t>
            </a:r>
            <a:r>
              <a:rPr lang="es-CO" sz="2000" dirty="0" err="1" smtClean="0">
                <a:solidFill>
                  <a:srgbClr val="FFC000"/>
                </a:solidFill>
                <a:latin typeface="Monotype Corsiva" pitchFamily="66" charset="0"/>
              </a:rPr>
              <a:t>Physical</a:t>
            </a:r>
            <a:r>
              <a:rPr lang="es-CO" sz="2000" dirty="0" smtClean="0">
                <a:solidFill>
                  <a:srgbClr val="FFC000"/>
                </a:solidFill>
                <a:latin typeface="Monotype Corsiva" pitchFamily="66" charset="0"/>
              </a:rPr>
              <a:t> </a:t>
            </a:r>
            <a:r>
              <a:rPr lang="es-CO" sz="2000" dirty="0" err="1" smtClean="0">
                <a:solidFill>
                  <a:srgbClr val="FFC000"/>
                </a:solidFill>
                <a:latin typeface="Monotype Corsiva" pitchFamily="66" charset="0"/>
              </a:rPr>
              <a:t>Review</a:t>
            </a:r>
            <a:r>
              <a:rPr lang="es-CO" sz="2000" dirty="0" smtClean="0">
                <a:solidFill>
                  <a:srgbClr val="FFC000"/>
                </a:solidFill>
                <a:latin typeface="Monotype Corsiva" pitchFamily="66" charset="0"/>
              </a:rPr>
              <a:t> 95 (5): 1300–1312. </a:t>
            </a:r>
          </a:p>
          <a:p>
            <a:pPr algn="l"/>
            <a:r>
              <a:rPr lang="en-US" sz="2000" dirty="0" smtClean="0">
                <a:solidFill>
                  <a:srgbClr val="FFC000"/>
                </a:solidFill>
                <a:latin typeface="Monotype Corsiva" pitchFamily="66" charset="0"/>
              </a:rPr>
              <a:t>3. N.N. </a:t>
            </a:r>
            <a:r>
              <a:rPr lang="en-US" sz="2000" dirty="0" err="1" smtClean="0">
                <a:solidFill>
                  <a:srgbClr val="FFC000"/>
                </a:solidFill>
                <a:latin typeface="Monotype Corsiva" pitchFamily="66" charset="0"/>
              </a:rPr>
              <a:t>Bogoliubov</a:t>
            </a:r>
            <a:r>
              <a:rPr lang="en-US" sz="2000" dirty="0" smtClean="0">
                <a:solidFill>
                  <a:srgbClr val="FFC000"/>
                </a:solidFill>
                <a:latin typeface="Monotype Corsiva" pitchFamily="66" charset="0"/>
              </a:rPr>
              <a:t>, D.V. </a:t>
            </a:r>
            <a:r>
              <a:rPr lang="en-US" sz="2000" dirty="0" err="1" smtClean="0">
                <a:solidFill>
                  <a:srgbClr val="FFC000"/>
                </a:solidFill>
                <a:latin typeface="Monotype Corsiva" pitchFamily="66" charset="0"/>
              </a:rPr>
              <a:t>Shirkov</a:t>
            </a:r>
            <a:r>
              <a:rPr lang="en-US" sz="2000" dirty="0" smtClean="0">
                <a:solidFill>
                  <a:srgbClr val="FFC000"/>
                </a:solidFill>
                <a:latin typeface="Monotype Corsiva" pitchFamily="66" charset="0"/>
              </a:rPr>
              <a:t> (1959): The Theory of Quantized Fields. New York, </a:t>
            </a:r>
            <a:r>
              <a:rPr lang="en-US" sz="2000" dirty="0" err="1" smtClean="0">
                <a:solidFill>
                  <a:srgbClr val="FFC000"/>
                </a:solidFill>
                <a:latin typeface="Monotype Corsiva" pitchFamily="66" charset="0"/>
              </a:rPr>
              <a:t>Interscience</a:t>
            </a:r>
            <a:r>
              <a:rPr lang="en-US" sz="2000" dirty="0" smtClean="0">
                <a:solidFill>
                  <a:srgbClr val="FFC000"/>
                </a:solidFill>
                <a:latin typeface="Monotype Corsiva" pitchFamily="66" charset="0"/>
              </a:rPr>
              <a:t>.</a:t>
            </a:r>
            <a:endParaRPr lang="es-CO" sz="2000" dirty="0">
              <a:solidFill>
                <a:srgbClr val="FFC000"/>
              </a:solidFill>
            </a:endParaRPr>
          </a:p>
        </p:txBody>
      </p:sp>
      <p:sp>
        <p:nvSpPr>
          <p:cNvPr id="11" name="10 Rectángulo"/>
          <p:cNvSpPr/>
          <p:nvPr/>
        </p:nvSpPr>
        <p:spPr>
          <a:xfrm>
            <a:off x="395536" y="2852936"/>
            <a:ext cx="8515200" cy="2123658"/>
          </a:xfrm>
          <a:prstGeom prst="rect">
            <a:avLst/>
          </a:prstGeom>
        </p:spPr>
        <p:txBody>
          <a:bodyPr wrap="square">
            <a:spAutoFit/>
          </a:bodyPr>
          <a:lstStyle/>
          <a:p>
            <a:pPr algn="just"/>
            <a:r>
              <a:rPr lang="en-US" sz="2200" dirty="0" smtClean="0">
                <a:latin typeface="Monotype Corsiva" pitchFamily="66" charset="0"/>
              </a:rPr>
              <a:t>The renormalization group prediction (</a:t>
            </a:r>
            <a:r>
              <a:rPr lang="en-US" sz="2200" dirty="0" err="1" smtClean="0">
                <a:latin typeface="Monotype Corsiva" pitchFamily="66" charset="0"/>
              </a:rPr>
              <a:t>cf</a:t>
            </a:r>
            <a:r>
              <a:rPr lang="en-US" sz="2200" dirty="0" smtClean="0">
                <a:latin typeface="Monotype Corsiva" pitchFamily="66" charset="0"/>
              </a:rPr>
              <a:t> </a:t>
            </a:r>
            <a:r>
              <a:rPr lang="en-US" sz="2200" dirty="0" err="1" smtClean="0">
                <a:latin typeface="Monotype Corsiva" pitchFamily="66" charset="0"/>
              </a:rPr>
              <a:t>Stueckelberg-Petermann</a:t>
            </a:r>
            <a:r>
              <a:rPr lang="en-US" sz="2200" dirty="0" smtClean="0">
                <a:latin typeface="Monotype Corsiva" pitchFamily="66" charset="0"/>
              </a:rPr>
              <a:t> and Gell-Mann-Low works) was confirmed 40 years later at the </a:t>
            </a:r>
            <a:r>
              <a:rPr lang="en-US" sz="2200" dirty="0" smtClean="0">
                <a:solidFill>
                  <a:srgbClr val="FF3300"/>
                </a:solidFill>
                <a:latin typeface="Monotype Corsiva" pitchFamily="66" charset="0"/>
              </a:rPr>
              <a:t>LEP accelerator experiments: </a:t>
            </a:r>
            <a:r>
              <a:rPr lang="en-US" sz="2200" dirty="0" smtClean="0">
                <a:latin typeface="Monotype Corsiva" pitchFamily="66" charset="0"/>
              </a:rPr>
              <a:t>the fine structure "constant" of QED was measured to be about 1/127 at energies close to 200 </a:t>
            </a:r>
            <a:r>
              <a:rPr lang="en-US" sz="2200" dirty="0" err="1" smtClean="0">
                <a:latin typeface="Monotype Corsiva" pitchFamily="66" charset="0"/>
              </a:rPr>
              <a:t>GeV</a:t>
            </a:r>
            <a:r>
              <a:rPr lang="en-US" sz="2200" dirty="0" smtClean="0">
                <a:latin typeface="Monotype Corsiva" pitchFamily="66" charset="0"/>
              </a:rPr>
              <a:t>, as opposed to the standard low-energy physics value of 1/137. (Early applications to quantum electrodynamics are discussed in the influential book of </a:t>
            </a:r>
            <a:r>
              <a:rPr lang="en-US" sz="2200" dirty="0" err="1" smtClean="0">
                <a:latin typeface="Monotype Corsiva" pitchFamily="66" charset="0"/>
              </a:rPr>
              <a:t>Nikolay</a:t>
            </a:r>
            <a:r>
              <a:rPr lang="en-US" sz="2200" dirty="0" smtClean="0">
                <a:latin typeface="Monotype Corsiva" pitchFamily="66" charset="0"/>
              </a:rPr>
              <a:t> </a:t>
            </a:r>
            <a:r>
              <a:rPr lang="en-US" sz="2200" dirty="0" err="1" smtClean="0">
                <a:latin typeface="Monotype Corsiva" pitchFamily="66" charset="0"/>
              </a:rPr>
              <a:t>Bogolyubov</a:t>
            </a:r>
            <a:r>
              <a:rPr lang="en-US" sz="2200" dirty="0" smtClean="0">
                <a:latin typeface="Monotype Corsiva" pitchFamily="66" charset="0"/>
              </a:rPr>
              <a:t> and Dmitry </a:t>
            </a:r>
            <a:r>
              <a:rPr lang="en-US" sz="2200" dirty="0" err="1" smtClean="0">
                <a:latin typeface="Monotype Corsiva" pitchFamily="66" charset="0"/>
              </a:rPr>
              <a:t>Shirkov</a:t>
            </a:r>
            <a:r>
              <a:rPr lang="en-US" sz="2200" dirty="0" smtClean="0">
                <a:latin typeface="Monotype Corsiva" pitchFamily="66" charset="0"/>
              </a:rPr>
              <a:t> in 1959.[3])</a:t>
            </a:r>
            <a:endParaRPr lang="es-CO" sz="2200" dirty="0">
              <a:latin typeface="Monotype Corsiva" pitchFamily="66" charset="0"/>
            </a:endParaRP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a:p>
        </p:txBody>
      </p:sp>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8" name="Text Box 4"/>
          <p:cNvSpPr txBox="1">
            <a:spLocks noChangeArrowheads="1"/>
          </p:cNvSpPr>
          <p:nvPr/>
        </p:nvSpPr>
        <p:spPr bwMode="auto">
          <a:xfrm>
            <a:off x="251520" y="980728"/>
            <a:ext cx="8496944" cy="4493538"/>
          </a:xfrm>
          <a:prstGeom prst="rect">
            <a:avLst/>
          </a:prstGeom>
          <a:noFill/>
          <a:ln w="9525">
            <a:noFill/>
            <a:miter lim="800000"/>
            <a:headEnd/>
            <a:tailEnd/>
          </a:ln>
          <a:effectLst/>
        </p:spPr>
        <p:txBody>
          <a:bodyPr wrap="square">
            <a:spAutoFit/>
          </a:bodyPr>
          <a:lstStyle/>
          <a:p>
            <a:pPr algn="just"/>
            <a:r>
              <a:rPr lang="en-US" sz="2200" dirty="0" smtClean="0">
                <a:latin typeface="Monotype Corsiva" pitchFamily="66" charset="0"/>
              </a:rPr>
              <a:t>A deeper understanding of the physical meaning and generalization of the renormalization process, which goes beyond the dilatation group of conventional </a:t>
            </a:r>
            <a:r>
              <a:rPr lang="en-US" sz="2200" dirty="0" err="1" smtClean="0">
                <a:latin typeface="Monotype Corsiva" pitchFamily="66" charset="0"/>
              </a:rPr>
              <a:t>renormalizable</a:t>
            </a:r>
            <a:r>
              <a:rPr lang="en-US" sz="2200" dirty="0" smtClean="0">
                <a:latin typeface="Monotype Corsiva" pitchFamily="66" charset="0"/>
              </a:rPr>
              <a:t> theories, came from condensed matter physics. Leo P. </a:t>
            </a:r>
            <a:r>
              <a:rPr lang="en-US" sz="2200" dirty="0" err="1" smtClean="0">
                <a:latin typeface="Monotype Corsiva" pitchFamily="66" charset="0"/>
              </a:rPr>
              <a:t>Kadanoff's</a:t>
            </a:r>
            <a:r>
              <a:rPr lang="en-US" sz="2200" dirty="0" smtClean="0">
                <a:latin typeface="Monotype Corsiva" pitchFamily="66" charset="0"/>
              </a:rPr>
              <a:t> paper in 1966 proposed the "block-spin" renormalization group.[4] The blocking idea is a way to define the components of the theory at large distances as aggregates of components at shorter distances.</a:t>
            </a:r>
          </a:p>
          <a:p>
            <a:pPr algn="just"/>
            <a:r>
              <a:rPr lang="en-US" sz="2200" dirty="0" smtClean="0">
                <a:latin typeface="Monotype Corsiva" pitchFamily="66" charset="0"/>
              </a:rPr>
              <a:t>This approach covered the conceptual point and was given full computational substance[5] in the extensive important contributions of Kenneth Wilson. The power of Wilson's ideas was demonstrated by a constructive iterative renormalization solution of a long-standing problem, the Kondo problem, in 1974, as well as the preceding seminal developments of his new method in the theory of second-order phase transitions and critical phenomena in 1971. He was awarded the Nobel prize for these decisive contributions in 1982.</a:t>
            </a:r>
          </a:p>
        </p:txBody>
      </p:sp>
      <p:sp>
        <p:nvSpPr>
          <p:cNvPr id="10" name="9 Rectángulo"/>
          <p:cNvSpPr/>
          <p:nvPr/>
        </p:nvSpPr>
        <p:spPr>
          <a:xfrm>
            <a:off x="251520" y="5473005"/>
            <a:ext cx="8892480" cy="1323439"/>
          </a:xfrm>
          <a:prstGeom prst="rect">
            <a:avLst/>
          </a:prstGeom>
        </p:spPr>
        <p:txBody>
          <a:bodyPr wrap="square">
            <a:spAutoFit/>
          </a:bodyPr>
          <a:lstStyle/>
          <a:p>
            <a:pPr algn="l"/>
            <a:r>
              <a:rPr lang="es-CO" sz="2000" dirty="0" smtClean="0">
                <a:solidFill>
                  <a:srgbClr val="FFC000"/>
                </a:solidFill>
                <a:latin typeface="Monotype Corsiva" pitchFamily="66" charset="0"/>
              </a:rPr>
              <a:t>4. L.P. </a:t>
            </a:r>
            <a:r>
              <a:rPr lang="es-CO" sz="2000" dirty="0" err="1" smtClean="0">
                <a:solidFill>
                  <a:srgbClr val="FFC000"/>
                </a:solidFill>
                <a:latin typeface="Monotype Corsiva" pitchFamily="66" charset="0"/>
              </a:rPr>
              <a:t>Kadanoff</a:t>
            </a:r>
            <a:r>
              <a:rPr lang="es-CO" sz="2000" dirty="0" smtClean="0">
                <a:solidFill>
                  <a:srgbClr val="FFC000"/>
                </a:solidFill>
                <a:latin typeface="Monotype Corsiva" pitchFamily="66" charset="0"/>
              </a:rPr>
              <a:t> (1966): "</a:t>
            </a:r>
            <a:r>
              <a:rPr lang="es-CO" sz="2000" dirty="0" err="1" smtClean="0">
                <a:solidFill>
                  <a:srgbClr val="FFC000"/>
                </a:solidFill>
                <a:latin typeface="Monotype Corsiva" pitchFamily="66" charset="0"/>
              </a:rPr>
              <a:t>Scaling</a:t>
            </a:r>
            <a:r>
              <a:rPr lang="es-CO" sz="2000" dirty="0" smtClean="0">
                <a:solidFill>
                  <a:srgbClr val="FFC000"/>
                </a:solidFill>
                <a:latin typeface="Monotype Corsiva" pitchFamily="66" charset="0"/>
              </a:rPr>
              <a:t> </a:t>
            </a:r>
            <a:r>
              <a:rPr lang="es-CO" sz="2000" dirty="0" err="1" smtClean="0">
                <a:solidFill>
                  <a:srgbClr val="FFC000"/>
                </a:solidFill>
                <a:latin typeface="Monotype Corsiva" pitchFamily="66" charset="0"/>
              </a:rPr>
              <a:t>laws</a:t>
            </a:r>
            <a:r>
              <a:rPr lang="es-CO" sz="2000" dirty="0" smtClean="0">
                <a:solidFill>
                  <a:srgbClr val="FFC000"/>
                </a:solidFill>
                <a:latin typeface="Monotype Corsiva" pitchFamily="66" charset="0"/>
              </a:rPr>
              <a:t> </a:t>
            </a:r>
            <a:r>
              <a:rPr lang="es-CO" sz="2000" dirty="0" err="1" smtClean="0">
                <a:solidFill>
                  <a:srgbClr val="FFC000"/>
                </a:solidFill>
                <a:latin typeface="Monotype Corsiva" pitchFamily="66" charset="0"/>
              </a:rPr>
              <a:t>for</a:t>
            </a:r>
            <a:r>
              <a:rPr lang="es-CO" sz="2000" dirty="0" smtClean="0">
                <a:solidFill>
                  <a:srgbClr val="FFC000"/>
                </a:solidFill>
                <a:latin typeface="Monotype Corsiva" pitchFamily="66" charset="0"/>
              </a:rPr>
              <a:t> </a:t>
            </a:r>
            <a:r>
              <a:rPr lang="es-CO" sz="2000" dirty="0" err="1" smtClean="0">
                <a:solidFill>
                  <a:srgbClr val="FFC000"/>
                </a:solidFill>
                <a:latin typeface="Monotype Corsiva" pitchFamily="66" charset="0"/>
              </a:rPr>
              <a:t>Ising</a:t>
            </a:r>
            <a:r>
              <a:rPr lang="es-CO" sz="2000" dirty="0" smtClean="0">
                <a:solidFill>
                  <a:srgbClr val="FFC000"/>
                </a:solidFill>
                <a:latin typeface="Monotype Corsiva" pitchFamily="66" charset="0"/>
              </a:rPr>
              <a:t> </a:t>
            </a:r>
            <a:r>
              <a:rPr lang="es-CO" sz="2000" dirty="0" err="1" smtClean="0">
                <a:solidFill>
                  <a:srgbClr val="FFC000"/>
                </a:solidFill>
                <a:latin typeface="Monotype Corsiva" pitchFamily="66" charset="0"/>
              </a:rPr>
              <a:t>models</a:t>
            </a:r>
            <a:r>
              <a:rPr lang="es-CO" sz="2000" dirty="0" smtClean="0">
                <a:solidFill>
                  <a:srgbClr val="FFC000"/>
                </a:solidFill>
                <a:latin typeface="Monotype Corsiva" pitchFamily="66" charset="0"/>
              </a:rPr>
              <a:t> </a:t>
            </a:r>
            <a:r>
              <a:rPr lang="es-CO" sz="2000" dirty="0" err="1" smtClean="0">
                <a:solidFill>
                  <a:srgbClr val="FFC000"/>
                </a:solidFill>
                <a:latin typeface="Monotype Corsiva" pitchFamily="66" charset="0"/>
              </a:rPr>
              <a:t>near</a:t>
            </a:r>
            <a:r>
              <a:rPr lang="es-CO" sz="2000" dirty="0" smtClean="0">
                <a:solidFill>
                  <a:srgbClr val="FFC000"/>
                </a:solidFill>
                <a:latin typeface="Monotype Corsiva" pitchFamily="66" charset="0"/>
              </a:rPr>
              <a:t> ", </a:t>
            </a:r>
            <a:r>
              <a:rPr lang="es-CO" sz="2000" dirty="0" err="1" smtClean="0">
                <a:solidFill>
                  <a:srgbClr val="FFC000"/>
                </a:solidFill>
                <a:latin typeface="Monotype Corsiva" pitchFamily="66" charset="0"/>
              </a:rPr>
              <a:t>Physics</a:t>
            </a:r>
            <a:r>
              <a:rPr lang="es-CO" sz="2000" dirty="0" smtClean="0">
                <a:solidFill>
                  <a:srgbClr val="FFC000"/>
                </a:solidFill>
                <a:latin typeface="Monotype Corsiva" pitchFamily="66" charset="0"/>
              </a:rPr>
              <a:t> (Long Island City, N.Y.) 2, 263.</a:t>
            </a:r>
          </a:p>
          <a:p>
            <a:pPr algn="l"/>
            <a:r>
              <a:rPr lang="es-CO" sz="2000" dirty="0" smtClean="0">
                <a:solidFill>
                  <a:srgbClr val="FFC000"/>
                </a:solidFill>
                <a:latin typeface="Monotype Corsiva" pitchFamily="66" charset="0"/>
              </a:rPr>
              <a:t>5. K.G. Wilson(1975): </a:t>
            </a:r>
            <a:r>
              <a:rPr lang="es-CO" sz="2000" dirty="0" err="1" smtClean="0">
                <a:solidFill>
                  <a:srgbClr val="FFC000"/>
                </a:solidFill>
                <a:latin typeface="Monotype Corsiva" pitchFamily="66" charset="0"/>
              </a:rPr>
              <a:t>The</a:t>
            </a:r>
            <a:r>
              <a:rPr lang="es-CO" sz="2000" dirty="0" smtClean="0">
                <a:solidFill>
                  <a:srgbClr val="FFC000"/>
                </a:solidFill>
                <a:latin typeface="Monotype Corsiva" pitchFamily="66" charset="0"/>
              </a:rPr>
              <a:t> </a:t>
            </a:r>
            <a:r>
              <a:rPr lang="es-CO" sz="2000" dirty="0" err="1" smtClean="0">
                <a:solidFill>
                  <a:srgbClr val="FFC000"/>
                </a:solidFill>
                <a:latin typeface="Monotype Corsiva" pitchFamily="66" charset="0"/>
              </a:rPr>
              <a:t>renormalization</a:t>
            </a:r>
            <a:r>
              <a:rPr lang="es-CO" sz="2000" dirty="0" smtClean="0">
                <a:solidFill>
                  <a:srgbClr val="FFC000"/>
                </a:solidFill>
                <a:latin typeface="Monotype Corsiva" pitchFamily="66" charset="0"/>
              </a:rPr>
              <a:t> </a:t>
            </a:r>
            <a:r>
              <a:rPr lang="es-CO" sz="2000" dirty="0" err="1" smtClean="0">
                <a:solidFill>
                  <a:srgbClr val="FFC000"/>
                </a:solidFill>
                <a:latin typeface="Monotype Corsiva" pitchFamily="66" charset="0"/>
              </a:rPr>
              <a:t>group</a:t>
            </a:r>
            <a:r>
              <a:rPr lang="es-CO" sz="2000" dirty="0" smtClean="0">
                <a:solidFill>
                  <a:srgbClr val="FFC000"/>
                </a:solidFill>
                <a:latin typeface="Monotype Corsiva" pitchFamily="66" charset="0"/>
              </a:rPr>
              <a:t>: </a:t>
            </a:r>
            <a:r>
              <a:rPr lang="es-CO" sz="2000" dirty="0" err="1" smtClean="0">
                <a:solidFill>
                  <a:srgbClr val="FFC000"/>
                </a:solidFill>
                <a:latin typeface="Monotype Corsiva" pitchFamily="66" charset="0"/>
              </a:rPr>
              <a:t>critical</a:t>
            </a:r>
            <a:r>
              <a:rPr lang="es-CO" sz="2000" dirty="0" smtClean="0">
                <a:solidFill>
                  <a:srgbClr val="FFC000"/>
                </a:solidFill>
                <a:latin typeface="Monotype Corsiva" pitchFamily="66" charset="0"/>
              </a:rPr>
              <a:t> </a:t>
            </a:r>
            <a:r>
              <a:rPr lang="es-CO" sz="2000" dirty="0" err="1" smtClean="0">
                <a:solidFill>
                  <a:srgbClr val="FFC000"/>
                </a:solidFill>
                <a:latin typeface="Monotype Corsiva" pitchFamily="66" charset="0"/>
              </a:rPr>
              <a:t>phenomena</a:t>
            </a:r>
            <a:r>
              <a:rPr lang="es-CO" sz="2000" dirty="0" smtClean="0">
                <a:solidFill>
                  <a:srgbClr val="FFC000"/>
                </a:solidFill>
                <a:latin typeface="Monotype Corsiva" pitchFamily="66" charset="0"/>
              </a:rPr>
              <a:t> and </a:t>
            </a:r>
            <a:r>
              <a:rPr lang="es-CO" sz="2000" dirty="0" err="1" smtClean="0">
                <a:solidFill>
                  <a:srgbClr val="FFC000"/>
                </a:solidFill>
                <a:latin typeface="Monotype Corsiva" pitchFamily="66" charset="0"/>
              </a:rPr>
              <a:t>the</a:t>
            </a:r>
            <a:r>
              <a:rPr lang="es-CO" sz="2000" dirty="0" smtClean="0">
                <a:solidFill>
                  <a:srgbClr val="FFC000"/>
                </a:solidFill>
                <a:latin typeface="Monotype Corsiva" pitchFamily="66" charset="0"/>
              </a:rPr>
              <a:t> Kondo </a:t>
            </a:r>
            <a:r>
              <a:rPr lang="es-CO" sz="2000" dirty="0" err="1" smtClean="0">
                <a:solidFill>
                  <a:srgbClr val="FFC000"/>
                </a:solidFill>
                <a:latin typeface="Monotype Corsiva" pitchFamily="66" charset="0"/>
              </a:rPr>
              <a:t>problem</a:t>
            </a:r>
            <a:r>
              <a:rPr lang="es-CO" sz="2000" dirty="0" smtClean="0">
                <a:solidFill>
                  <a:srgbClr val="FFC000"/>
                </a:solidFill>
                <a:latin typeface="Monotype Corsiva" pitchFamily="66" charset="0"/>
              </a:rPr>
              <a:t>, Rev. </a:t>
            </a:r>
            <a:r>
              <a:rPr lang="es-CO" sz="2000" dirty="0" err="1" smtClean="0">
                <a:solidFill>
                  <a:srgbClr val="FFC000"/>
                </a:solidFill>
                <a:latin typeface="Monotype Corsiva" pitchFamily="66" charset="0"/>
              </a:rPr>
              <a:t>Mod</a:t>
            </a:r>
            <a:r>
              <a:rPr lang="es-CO" sz="2000" dirty="0" smtClean="0">
                <a:solidFill>
                  <a:srgbClr val="FFC000"/>
                </a:solidFill>
                <a:latin typeface="Monotype Corsiva" pitchFamily="66" charset="0"/>
              </a:rPr>
              <a:t>. </a:t>
            </a:r>
            <a:r>
              <a:rPr lang="es-CO" sz="2000" dirty="0" err="1" smtClean="0">
                <a:solidFill>
                  <a:srgbClr val="FFC000"/>
                </a:solidFill>
                <a:latin typeface="Monotype Corsiva" pitchFamily="66" charset="0"/>
              </a:rPr>
              <a:t>Phys</a:t>
            </a:r>
            <a:r>
              <a:rPr lang="es-CO" sz="2000" dirty="0" smtClean="0">
                <a:solidFill>
                  <a:srgbClr val="FFC000"/>
                </a:solidFill>
                <a:latin typeface="Monotype Corsiva" pitchFamily="66" charset="0"/>
              </a:rPr>
              <a:t>. 47, 4, 773.</a:t>
            </a:r>
            <a:endParaRPr lang="es-CO" sz="2000" dirty="0">
              <a:solidFill>
                <a:srgbClr val="FFC000"/>
              </a:solidFill>
            </a:endParaRP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a:p>
        </p:txBody>
      </p:sp>
      <p:pic>
        <p:nvPicPr>
          <p:cNvPr id="113669" name="Picture 5" descr="\\Cabtes8\karen\ib\iblogo.gif">
            <a:hlinkClick r:id="rId2" action="ppaction://hlinksldjump"/>
          </p:cNvPr>
          <p:cNvPicPr>
            <a:picLocks noChangeAspect="1" noChangeArrowheads="1"/>
          </p:cNvPicPr>
          <p:nvPr/>
        </p:nvPicPr>
        <p:blipFill>
          <a:blip r:embed="rId3"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6" name="Rectangle 3"/>
          <p:cNvSpPr txBox="1">
            <a:spLocks noChangeArrowheads="1"/>
          </p:cNvSpPr>
          <p:nvPr/>
        </p:nvSpPr>
        <p:spPr>
          <a:xfrm>
            <a:off x="611560" y="2564904"/>
            <a:ext cx="8001000" cy="2016224"/>
          </a:xfrm>
          <a:prstGeom prst="rect">
            <a:avLst/>
          </a:prstGeom>
        </p:spPr>
        <p:txBody>
          <a:bodyP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i="0" u="none" strike="noStrike" kern="0" cap="none" spc="0" normalizeH="0" baseline="0" noProof="0" dirty="0" smtClean="0">
                <a:ln>
                  <a:noFill/>
                </a:ln>
                <a:solidFill>
                  <a:srgbClr val="FFC000"/>
                </a:solidFill>
                <a:uLnTx/>
                <a:uFillTx/>
                <a:latin typeface="Monotype Corsiva" pitchFamily="66" charset="0"/>
                <a:ea typeface="+mj-ea"/>
                <a:cs typeface="+mj-cs"/>
              </a:rPr>
              <a:t>Theoretical Aspects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i="0" u="none" strike="noStrike" kern="0" cap="none" spc="0" normalizeH="0" baseline="0" noProof="0" dirty="0" smtClean="0">
                <a:ln>
                  <a:noFill/>
                </a:ln>
                <a:solidFill>
                  <a:srgbClr val="FFC000"/>
                </a:solidFill>
                <a:uLnTx/>
                <a:uFillTx/>
                <a:latin typeface="Monotype Corsiva" pitchFamily="66" charset="0"/>
                <a:ea typeface="+mj-ea"/>
                <a:cs typeface="+mj-cs"/>
              </a:rPr>
              <a:t>of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i="0" u="none" strike="noStrike" kern="0" cap="none" spc="0" normalizeH="0" baseline="0" noProof="0" dirty="0" smtClean="0">
                <a:ln>
                  <a:noFill/>
                </a:ln>
                <a:solidFill>
                  <a:srgbClr val="FFC000"/>
                </a:solidFill>
                <a:uLnTx/>
                <a:uFillTx/>
                <a:latin typeface="Monotype Corsiva" pitchFamily="66" charset="0"/>
                <a:ea typeface="+mj-ea"/>
                <a:cs typeface="+mj-cs"/>
              </a:rPr>
              <a:t> renormalization group</a:t>
            </a:r>
            <a:endParaRPr kumimoji="0" lang="en-US" sz="4000" i="0" u="none" strike="noStrike" kern="0" cap="none" spc="0" normalizeH="0" baseline="0" noProof="0" dirty="0">
              <a:ln>
                <a:noFill/>
              </a:ln>
              <a:solidFill>
                <a:srgbClr val="FFC000"/>
              </a:solidFill>
              <a:uLnTx/>
              <a:uFillTx/>
              <a:latin typeface="Monotype Corsiva" pitchFamily="66" charset="0"/>
              <a:ea typeface="+mj-ea"/>
              <a:cs typeface="+mj-cs"/>
            </a:endParaRPr>
          </a:p>
        </p:txBody>
      </p:sp>
    </p:spTree>
    <p:extLst>
      <p:ext uri="{BB962C8B-B14F-4D97-AF65-F5344CB8AC3E}">
        <p14:creationId xmlns:p14="http://schemas.microsoft.com/office/powerpoint/2010/main" xmlns="" val="353706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a:p>
        </p:txBody>
      </p:sp>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6" name="Rectangle 3"/>
          <p:cNvSpPr txBox="1">
            <a:spLocks noChangeArrowheads="1"/>
          </p:cNvSpPr>
          <p:nvPr/>
        </p:nvSpPr>
        <p:spPr>
          <a:xfrm>
            <a:off x="611560" y="2780928"/>
            <a:ext cx="8001000" cy="936104"/>
          </a:xfrm>
          <a:prstGeom prst="rect">
            <a:avLst/>
          </a:prstGeom>
        </p:spPr>
        <p:txBody>
          <a:bodyP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i="0" u="none" strike="noStrike" kern="0" cap="none" spc="0" normalizeH="0" baseline="0" noProof="0" dirty="0" smtClean="0">
                <a:ln>
                  <a:noFill/>
                </a:ln>
                <a:solidFill>
                  <a:srgbClr val="FFC000"/>
                </a:solidFill>
                <a:uLnTx/>
                <a:uFillTx/>
                <a:latin typeface="Monotype Corsiva" pitchFamily="66" charset="0"/>
                <a:ea typeface="+mj-ea"/>
                <a:cs typeface="+mj-cs"/>
              </a:rPr>
              <a:t>Quantum Field Theory</a:t>
            </a:r>
            <a:endParaRPr kumimoji="0" lang="en-US" sz="4000" i="0" u="none" strike="noStrike" kern="0" cap="none" spc="0" normalizeH="0" baseline="0" noProof="0" dirty="0">
              <a:ln>
                <a:noFill/>
              </a:ln>
              <a:solidFill>
                <a:srgbClr val="FFC000"/>
              </a:solidFill>
              <a:uLnTx/>
              <a:uFillTx/>
              <a:latin typeface="Monotype Corsiva" pitchFamily="66" charset="0"/>
              <a:ea typeface="+mj-ea"/>
              <a:cs typeface="+mj-cs"/>
            </a:endParaRPr>
          </a:p>
        </p:txBody>
      </p:sp>
    </p:spTree>
    <p:extLst>
      <p:ext uri="{BB962C8B-B14F-4D97-AF65-F5344CB8AC3E}">
        <p14:creationId xmlns:p14="http://schemas.microsoft.com/office/powerpoint/2010/main" xmlns="" val="353706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graphicFrame>
        <p:nvGraphicFramePr>
          <p:cNvPr id="6" name="5 Diagrama"/>
          <p:cNvGraphicFramePr/>
          <p:nvPr/>
        </p:nvGraphicFramePr>
        <p:xfrm>
          <a:off x="971600" y="764704"/>
          <a:ext cx="7488832"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Text Box 4"/>
          <p:cNvSpPr txBox="1">
            <a:spLocks noChangeArrowheads="1"/>
          </p:cNvSpPr>
          <p:nvPr/>
        </p:nvSpPr>
        <p:spPr bwMode="auto">
          <a:xfrm>
            <a:off x="251520" y="476672"/>
            <a:ext cx="3312418" cy="1015663"/>
          </a:xfrm>
          <a:prstGeom prst="rect">
            <a:avLst/>
          </a:prstGeom>
          <a:solidFill>
            <a:srgbClr val="00CCFF"/>
          </a:solidFill>
          <a:ln w="9525">
            <a:noFill/>
            <a:miter lim="800000"/>
            <a:headEnd/>
            <a:tailEnd/>
          </a:ln>
          <a:effectLst>
            <a:outerShdw dist="35921" dir="2700000" algn="ctr" rotWithShape="0">
              <a:srgbClr val="808080"/>
            </a:outerShdw>
          </a:effectLst>
        </p:spPr>
        <p:txBody>
          <a:bodyPr wrap="square">
            <a:spAutoFit/>
          </a:bodyPr>
          <a:lstStyle/>
          <a:p>
            <a:pPr algn="just" fontAlgn="auto">
              <a:spcBef>
                <a:spcPct val="50000"/>
              </a:spcBef>
              <a:spcAft>
                <a:spcPts val="0"/>
              </a:spcAft>
            </a:pPr>
            <a:r>
              <a:rPr lang="en-US" sz="2000" dirty="0" smtClean="0">
                <a:solidFill>
                  <a:prstClr val="black"/>
                </a:solidFill>
                <a:latin typeface="Monotype Corsiva" pitchFamily="66" charset="0"/>
              </a:rPr>
              <a:t>The structure of a quantum field theory often simplifies when one considers processes involving</a:t>
            </a:r>
            <a:endParaRPr lang="en-US" sz="2000" dirty="0">
              <a:solidFill>
                <a:srgbClr val="FF0000"/>
              </a:solidFill>
              <a:latin typeface="Monotype Corsiva" pitchFamily="66" charset="0"/>
            </a:endParaRPr>
          </a:p>
        </p:txBody>
      </p:sp>
      <p:sp>
        <p:nvSpPr>
          <p:cNvPr id="102407" name="Text Box 7"/>
          <p:cNvSpPr txBox="1">
            <a:spLocks noChangeArrowheads="1"/>
          </p:cNvSpPr>
          <p:nvPr/>
        </p:nvSpPr>
        <p:spPr bwMode="auto">
          <a:xfrm>
            <a:off x="4427984" y="908720"/>
            <a:ext cx="3744415" cy="400110"/>
          </a:xfrm>
          <a:prstGeom prst="rect">
            <a:avLst/>
          </a:prstGeom>
          <a:gradFill flip="none" rotWithShape="1">
            <a:gsLst>
              <a:gs pos="0">
                <a:srgbClr val="0033CC">
                  <a:tint val="66000"/>
                  <a:satMod val="160000"/>
                </a:srgbClr>
              </a:gs>
              <a:gs pos="50000">
                <a:srgbClr val="0033CC">
                  <a:tint val="44500"/>
                  <a:satMod val="160000"/>
                </a:srgbClr>
              </a:gs>
              <a:gs pos="100000">
                <a:srgbClr val="0033CC">
                  <a:tint val="23500"/>
                  <a:satMod val="160000"/>
                </a:srgbClr>
              </a:gs>
            </a:gsLst>
            <a:lin ang="0" scaled="1"/>
            <a:tileRect/>
          </a:gradFill>
          <a:ln w="9525">
            <a:noFill/>
            <a:miter lim="800000"/>
            <a:headEnd/>
            <a:tailEnd/>
          </a:ln>
          <a:effectLst>
            <a:outerShdw dist="35921" dir="2700000" algn="ctr" rotWithShape="0">
              <a:srgbClr val="808080"/>
            </a:outerShdw>
          </a:effectLst>
        </p:spPr>
        <p:txBody>
          <a:bodyPr wrap="square">
            <a:spAutoFit/>
          </a:bodyPr>
          <a:lstStyle/>
          <a:p>
            <a:pPr fontAlgn="auto">
              <a:spcBef>
                <a:spcPct val="50000"/>
              </a:spcBef>
              <a:spcAft>
                <a:spcPts val="0"/>
              </a:spcAft>
            </a:pPr>
            <a:r>
              <a:rPr lang="en-US" sz="2000" dirty="0" smtClean="0">
                <a:solidFill>
                  <a:srgbClr val="FF0000"/>
                </a:solidFill>
                <a:latin typeface="Monotype Corsiva" pitchFamily="66" charset="0"/>
              </a:rPr>
              <a:t>large </a:t>
            </a:r>
            <a:r>
              <a:rPr lang="en-US" sz="2000" dirty="0" err="1" smtClean="0">
                <a:solidFill>
                  <a:srgbClr val="FF0000"/>
                </a:solidFill>
                <a:latin typeface="Monotype Corsiva" pitchFamily="66" charset="0"/>
              </a:rPr>
              <a:t>momenta</a:t>
            </a:r>
            <a:r>
              <a:rPr lang="en-US" sz="2000" dirty="0" smtClean="0">
                <a:solidFill>
                  <a:srgbClr val="FF0000"/>
                </a:solidFill>
                <a:latin typeface="Monotype Corsiva" pitchFamily="66" charset="0"/>
              </a:rPr>
              <a:t> or short distances.</a:t>
            </a:r>
            <a:endParaRPr lang="en-US" sz="2000" b="1" dirty="0" smtClean="0">
              <a:solidFill>
                <a:prstClr val="black"/>
              </a:solidFill>
              <a:latin typeface="Monotype Corsiva" pitchFamily="66" charset="0"/>
            </a:endParaRPr>
          </a:p>
        </p:txBody>
      </p:sp>
      <p:sp>
        <p:nvSpPr>
          <p:cNvPr id="102408" name="AutoShape 8"/>
          <p:cNvSpPr>
            <a:spLocks noChangeArrowheads="1"/>
          </p:cNvSpPr>
          <p:nvPr/>
        </p:nvSpPr>
        <p:spPr bwMode="auto">
          <a:xfrm>
            <a:off x="3923606" y="1556792"/>
            <a:ext cx="360362" cy="360363"/>
          </a:xfrm>
          <a:prstGeom prst="homePlate">
            <a:avLst>
              <a:gd name="adj" fmla="val 48458"/>
            </a:avLst>
          </a:prstGeom>
          <a:solidFill>
            <a:schemeClr val="folHlink"/>
          </a:solidFill>
          <a:ln w="9525">
            <a:noFill/>
            <a:miter lim="800000"/>
            <a:headEnd/>
            <a:tailEnd/>
          </a:ln>
          <a:effectLst>
            <a:prstShdw prst="shdw17" dist="17961" dir="2700000">
              <a:schemeClr val="folHlink">
                <a:gamma/>
                <a:shade val="60000"/>
                <a:invGamma/>
              </a:schemeClr>
            </a:prstShdw>
          </a:effectLst>
        </p:spPr>
        <p:txBody>
          <a:bodyPr wrap="none" anchor="ctr"/>
          <a:lstStyle/>
          <a:p>
            <a:pPr algn="l" fontAlgn="auto">
              <a:spcBef>
                <a:spcPts val="0"/>
              </a:spcBef>
              <a:spcAft>
                <a:spcPts val="0"/>
              </a:spcAft>
            </a:pPr>
            <a:endParaRPr lang="en-US" sz="2000">
              <a:solidFill>
                <a:prstClr val="black"/>
              </a:solidFill>
              <a:latin typeface="Monotype Corsiva" pitchFamily="66" charset="0"/>
            </a:endParaRPr>
          </a:p>
        </p:txBody>
      </p:sp>
      <p:sp>
        <p:nvSpPr>
          <p:cNvPr id="102409" name="Text Box 9"/>
          <p:cNvSpPr txBox="1">
            <a:spLocks noChangeArrowheads="1"/>
          </p:cNvSpPr>
          <p:nvPr/>
        </p:nvSpPr>
        <p:spPr bwMode="auto">
          <a:xfrm>
            <a:off x="251520" y="3545721"/>
            <a:ext cx="3312418" cy="1323439"/>
          </a:xfrm>
          <a:prstGeom prst="rect">
            <a:avLst/>
          </a:prstGeom>
          <a:solidFill>
            <a:srgbClr val="FFFF00"/>
          </a:solidFill>
          <a:ln w="9525">
            <a:noFill/>
            <a:miter lim="800000"/>
            <a:headEnd/>
            <a:tailEnd/>
          </a:ln>
          <a:effectLst>
            <a:outerShdw dist="35921" dir="2700000" algn="ctr" rotWithShape="0">
              <a:srgbClr val="808080"/>
            </a:outerShdw>
          </a:effectLst>
        </p:spPr>
        <p:txBody>
          <a:bodyPr wrap="square">
            <a:spAutoFit/>
          </a:bodyPr>
          <a:lstStyle/>
          <a:p>
            <a:pPr algn="just" fontAlgn="auto">
              <a:spcBef>
                <a:spcPct val="50000"/>
              </a:spcBef>
              <a:spcAft>
                <a:spcPts val="0"/>
              </a:spcAft>
            </a:pPr>
            <a:r>
              <a:rPr lang="en-US" sz="2000" dirty="0" smtClean="0">
                <a:solidFill>
                  <a:prstClr val="black"/>
                </a:solidFill>
                <a:latin typeface="Monotype Corsiva" pitchFamily="66" charset="0"/>
              </a:rPr>
              <a:t> The problem is that there are usually ultra-violet divergences caused by large fluctuations of the field(s) on short distance scales. </a:t>
            </a:r>
          </a:p>
        </p:txBody>
      </p:sp>
      <p:sp>
        <p:nvSpPr>
          <p:cNvPr id="102410" name="Text Box 10"/>
          <p:cNvSpPr txBox="1">
            <a:spLocks noChangeArrowheads="1"/>
          </p:cNvSpPr>
          <p:nvPr/>
        </p:nvSpPr>
        <p:spPr bwMode="auto">
          <a:xfrm>
            <a:off x="251520" y="5149641"/>
            <a:ext cx="3312418" cy="1015663"/>
          </a:xfrm>
          <a:prstGeom prst="rect">
            <a:avLst/>
          </a:prstGeom>
          <a:solidFill>
            <a:srgbClr val="FFFF00"/>
          </a:solidFill>
          <a:ln w="9525">
            <a:noFill/>
            <a:miter lim="800000"/>
            <a:headEnd/>
            <a:tailEnd/>
          </a:ln>
          <a:effectLst>
            <a:outerShdw dist="35921" dir="2700000" algn="ctr" rotWithShape="0">
              <a:srgbClr val="808080"/>
            </a:outerShdw>
          </a:effectLst>
        </p:spPr>
        <p:txBody>
          <a:bodyPr wrap="square">
            <a:spAutoFit/>
          </a:bodyPr>
          <a:lstStyle/>
          <a:p>
            <a:pPr algn="just" fontAlgn="auto">
              <a:spcBef>
                <a:spcPct val="50000"/>
              </a:spcBef>
              <a:spcAft>
                <a:spcPts val="0"/>
              </a:spcAft>
            </a:pPr>
            <a:r>
              <a:rPr lang="en-US" sz="2000" dirty="0" smtClean="0">
                <a:solidFill>
                  <a:prstClr val="black"/>
                </a:solidFill>
                <a:latin typeface="Monotype Corsiva" pitchFamily="66" charset="0"/>
              </a:rPr>
              <a:t>it is necessary to expose the methods to handle high-energy/short distance problems.</a:t>
            </a:r>
          </a:p>
        </p:txBody>
      </p:sp>
      <p:sp>
        <p:nvSpPr>
          <p:cNvPr id="102411" name="Text Box 11"/>
          <p:cNvSpPr txBox="1">
            <a:spLocks noChangeArrowheads="1"/>
          </p:cNvSpPr>
          <p:nvPr/>
        </p:nvSpPr>
        <p:spPr bwMode="auto">
          <a:xfrm>
            <a:off x="4427985" y="3068960"/>
            <a:ext cx="3744416"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ln w="9525">
            <a:noFill/>
            <a:miter lim="800000"/>
            <a:headEnd/>
            <a:tailEnd/>
          </a:ln>
          <a:effectLst>
            <a:outerShdw dist="35921" dir="2700000" algn="ctr" rotWithShape="0">
              <a:srgbClr val="808080"/>
            </a:outerShdw>
          </a:effectLst>
        </p:spPr>
        <p:txBody>
          <a:bodyPr wrap="square">
            <a:spAutoFit/>
          </a:bodyPr>
          <a:lstStyle/>
          <a:p>
            <a:pPr algn="just" fontAlgn="auto">
              <a:spcBef>
                <a:spcPct val="50000"/>
              </a:spcBef>
              <a:spcAft>
                <a:spcPts val="0"/>
              </a:spcAft>
            </a:pPr>
            <a:r>
              <a:rPr lang="en-US" sz="2000" dirty="0" smtClean="0">
                <a:solidFill>
                  <a:prstClr val="black"/>
                </a:solidFill>
                <a:latin typeface="Monotype Corsiva" pitchFamily="66" charset="0"/>
              </a:rPr>
              <a:t>These manifest themselves in Feynman graphs as divergences</a:t>
            </a:r>
          </a:p>
        </p:txBody>
      </p:sp>
      <p:sp>
        <p:nvSpPr>
          <p:cNvPr id="102412" name="AutoShape 12"/>
          <p:cNvSpPr>
            <a:spLocks noChangeArrowheads="1"/>
          </p:cNvSpPr>
          <p:nvPr/>
        </p:nvSpPr>
        <p:spPr bwMode="auto">
          <a:xfrm>
            <a:off x="3923606" y="4508500"/>
            <a:ext cx="360362" cy="360363"/>
          </a:xfrm>
          <a:prstGeom prst="homePlate">
            <a:avLst>
              <a:gd name="adj" fmla="val 48458"/>
            </a:avLst>
          </a:prstGeom>
          <a:solidFill>
            <a:schemeClr val="folHlink"/>
          </a:solidFill>
          <a:ln w="9525">
            <a:noFill/>
            <a:miter lim="800000"/>
            <a:headEnd/>
            <a:tailEnd/>
          </a:ln>
          <a:effectLst>
            <a:prstShdw prst="shdw17" dist="17961" dir="2700000">
              <a:schemeClr val="folHlink">
                <a:gamma/>
                <a:shade val="60000"/>
                <a:invGamma/>
              </a:schemeClr>
            </a:prstShdw>
          </a:effectLst>
        </p:spPr>
        <p:txBody>
          <a:bodyPr wrap="none" anchor="ctr"/>
          <a:lstStyle/>
          <a:p>
            <a:pPr algn="l" fontAlgn="auto">
              <a:spcBef>
                <a:spcPts val="0"/>
              </a:spcBef>
              <a:spcAft>
                <a:spcPts val="0"/>
              </a:spcAft>
            </a:pPr>
            <a:endParaRPr lang="en-US" sz="2000">
              <a:solidFill>
                <a:prstClr val="black"/>
              </a:solidFill>
              <a:latin typeface="Monotype Corsiva" pitchFamily="66" charset="0"/>
            </a:endParaRPr>
          </a:p>
        </p:txBody>
      </p:sp>
      <p:sp>
        <p:nvSpPr>
          <p:cNvPr id="102415" name="WordArt 15"/>
          <p:cNvSpPr>
            <a:spLocks noChangeArrowheads="1" noChangeShapeType="1" noTextEdit="1"/>
          </p:cNvSpPr>
          <p:nvPr/>
        </p:nvSpPr>
        <p:spPr bwMode="auto">
          <a:xfrm rot="5400000">
            <a:off x="5796156" y="3285004"/>
            <a:ext cx="5832648" cy="360000"/>
          </a:xfrm>
          <a:prstGeom prst="rect">
            <a:avLst/>
          </a:prstGeom>
        </p:spPr>
        <p:txBody>
          <a:bodyPr vert="wordArtVert" wrap="none" fromWordArt="1">
            <a:prstTxWarp prst="textPlain">
              <a:avLst>
                <a:gd name="adj" fmla="val 50000"/>
              </a:avLst>
            </a:prstTxWarp>
          </a:bodyPr>
          <a:lstStyle/>
          <a:p>
            <a:pPr fontAlgn="auto">
              <a:spcBef>
                <a:spcPts val="0"/>
              </a:spcBef>
              <a:spcAft>
                <a:spcPts val="0"/>
              </a:spcAft>
            </a:pPr>
            <a:r>
              <a:rPr lang="en-US" sz="2000" kern="10" dirty="0" err="1" smtClean="0">
                <a:ln w="9525">
                  <a:solidFill>
                    <a:srgbClr val="000000"/>
                  </a:solidFill>
                  <a:round/>
                  <a:headEnd/>
                  <a:tailEnd/>
                </a:ln>
                <a:solidFill>
                  <a:srgbClr val="000000"/>
                </a:solidFill>
                <a:latin typeface="Monotype Corsiva" pitchFamily="66" charset="0"/>
              </a:rPr>
              <a:t>Renormallization</a:t>
            </a:r>
            <a:r>
              <a:rPr lang="en-US" sz="2000" kern="10" dirty="0" smtClean="0">
                <a:ln w="9525">
                  <a:solidFill>
                    <a:srgbClr val="000000"/>
                  </a:solidFill>
                  <a:round/>
                  <a:headEnd/>
                  <a:tailEnd/>
                </a:ln>
                <a:solidFill>
                  <a:srgbClr val="000000"/>
                </a:solidFill>
                <a:latin typeface="Monotype Corsiva" pitchFamily="66" charset="0"/>
              </a:rPr>
              <a:t> is essential</a:t>
            </a:r>
            <a:endParaRPr lang="en-US" sz="2000" kern="10" dirty="0">
              <a:ln w="9525">
                <a:solidFill>
                  <a:srgbClr val="000000"/>
                </a:solidFill>
                <a:round/>
                <a:headEnd/>
                <a:tailEnd/>
              </a:ln>
              <a:solidFill>
                <a:srgbClr val="000000"/>
              </a:solidFill>
              <a:latin typeface="Monotype Corsiva" pitchFamily="66" charset="0"/>
            </a:endParaRPr>
          </a:p>
        </p:txBody>
      </p:sp>
      <p:sp>
        <p:nvSpPr>
          <p:cNvPr id="13" name="Text Box 4"/>
          <p:cNvSpPr txBox="1">
            <a:spLocks noChangeArrowheads="1"/>
          </p:cNvSpPr>
          <p:nvPr/>
        </p:nvSpPr>
        <p:spPr bwMode="auto">
          <a:xfrm>
            <a:off x="251520" y="1700808"/>
            <a:ext cx="3312418" cy="1323439"/>
          </a:xfrm>
          <a:prstGeom prst="rect">
            <a:avLst/>
          </a:prstGeom>
          <a:solidFill>
            <a:srgbClr val="00CCFF"/>
          </a:solidFill>
          <a:ln w="9525">
            <a:noFill/>
            <a:miter lim="800000"/>
            <a:headEnd/>
            <a:tailEnd/>
          </a:ln>
          <a:effectLst>
            <a:outerShdw dist="35921" dir="2700000" algn="ctr" rotWithShape="0">
              <a:srgbClr val="808080"/>
            </a:outerShdw>
          </a:effectLst>
        </p:spPr>
        <p:txBody>
          <a:bodyPr wrap="square">
            <a:spAutoFit/>
          </a:bodyPr>
          <a:lstStyle/>
          <a:p>
            <a:pPr algn="just" fontAlgn="auto">
              <a:spcBef>
                <a:spcPct val="50000"/>
              </a:spcBef>
              <a:spcAft>
                <a:spcPts val="0"/>
              </a:spcAft>
            </a:pPr>
            <a:r>
              <a:rPr lang="en-US" sz="2000" dirty="0" smtClean="0">
                <a:solidFill>
                  <a:prstClr val="black"/>
                </a:solidFill>
                <a:latin typeface="Monotype Corsiva" pitchFamily="66" charset="0"/>
              </a:rPr>
              <a:t>These simplifications are important in improving one's ability to calculate predictions from the theory</a:t>
            </a:r>
            <a:endParaRPr lang="en-US" sz="2000" dirty="0">
              <a:solidFill>
                <a:prstClr val="black"/>
              </a:solidFill>
              <a:latin typeface="Monotype Corsiva" pitchFamily="66" charset="0"/>
            </a:endParaRPr>
          </a:p>
        </p:txBody>
      </p:sp>
      <p:sp>
        <p:nvSpPr>
          <p:cNvPr id="14" name="Text Box 7"/>
          <p:cNvSpPr txBox="1">
            <a:spLocks noChangeArrowheads="1"/>
          </p:cNvSpPr>
          <p:nvPr/>
        </p:nvSpPr>
        <p:spPr bwMode="auto">
          <a:xfrm>
            <a:off x="4427985" y="1988840"/>
            <a:ext cx="3744416" cy="400110"/>
          </a:xfrm>
          <a:prstGeom prst="rect">
            <a:avLst/>
          </a:prstGeom>
          <a:gradFill flip="none" rotWithShape="1">
            <a:gsLst>
              <a:gs pos="0">
                <a:srgbClr val="0033CC">
                  <a:tint val="66000"/>
                  <a:satMod val="160000"/>
                </a:srgbClr>
              </a:gs>
              <a:gs pos="50000">
                <a:srgbClr val="0033CC">
                  <a:tint val="44500"/>
                  <a:satMod val="160000"/>
                </a:srgbClr>
              </a:gs>
              <a:gs pos="100000">
                <a:srgbClr val="0033CC">
                  <a:tint val="23500"/>
                  <a:satMod val="160000"/>
                </a:srgbClr>
              </a:gs>
            </a:gsLst>
            <a:lin ang="0" scaled="1"/>
            <a:tileRect/>
          </a:gradFill>
          <a:ln w="9525">
            <a:noFill/>
            <a:miter lim="800000"/>
            <a:headEnd/>
            <a:tailEnd/>
          </a:ln>
          <a:effectLst>
            <a:outerShdw dist="35921" dir="2700000" algn="ctr" rotWithShape="0">
              <a:srgbClr val="808080"/>
            </a:outerShdw>
          </a:effectLst>
        </p:spPr>
        <p:txBody>
          <a:bodyPr wrap="square">
            <a:spAutoFit/>
          </a:bodyPr>
          <a:lstStyle/>
          <a:p>
            <a:pPr fontAlgn="auto">
              <a:spcBef>
                <a:spcPct val="50000"/>
              </a:spcBef>
              <a:spcAft>
                <a:spcPts val="0"/>
              </a:spcAft>
            </a:pPr>
            <a:r>
              <a:rPr lang="en-US" sz="2000" b="1" dirty="0" smtClean="0">
                <a:solidFill>
                  <a:srgbClr val="FF0000"/>
                </a:solidFill>
                <a:latin typeface="Monotype Corsiva" pitchFamily="66" charset="0"/>
              </a:rPr>
              <a:t>One –dimensional Ising model</a:t>
            </a:r>
          </a:p>
        </p:txBody>
      </p:sp>
      <p:sp>
        <p:nvSpPr>
          <p:cNvPr id="15" name="Text Box 7"/>
          <p:cNvSpPr txBox="1">
            <a:spLocks noChangeArrowheads="1"/>
          </p:cNvSpPr>
          <p:nvPr/>
        </p:nvSpPr>
        <p:spPr bwMode="auto">
          <a:xfrm>
            <a:off x="4427985" y="5733256"/>
            <a:ext cx="3744416"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ln w="9525">
            <a:noFill/>
            <a:miter lim="800000"/>
            <a:headEnd/>
            <a:tailEnd/>
          </a:ln>
          <a:effectLst>
            <a:outerShdw dist="35921" dir="2700000" algn="ctr" rotWithShape="0">
              <a:srgbClr val="808080"/>
            </a:outerShdw>
          </a:effectLst>
        </p:spPr>
        <p:txBody>
          <a:bodyPr wrap="square">
            <a:spAutoFit/>
          </a:bodyPr>
          <a:lstStyle/>
          <a:p>
            <a:pPr algn="just" fontAlgn="auto">
              <a:spcBef>
                <a:spcPct val="50000"/>
              </a:spcBef>
              <a:spcAft>
                <a:spcPts val="0"/>
              </a:spcAft>
            </a:pPr>
            <a:r>
              <a:rPr lang="en-US" sz="2000" dirty="0" smtClean="0">
                <a:solidFill>
                  <a:srgbClr val="FF0000"/>
                </a:solidFill>
                <a:latin typeface="Monotype Corsiva" pitchFamily="66" charset="0"/>
              </a:rPr>
              <a:t>Consequently our first task will be to treat the ultra-violet renormalizations.</a:t>
            </a:r>
          </a:p>
        </p:txBody>
      </p:sp>
      <p:sp>
        <p:nvSpPr>
          <p:cNvPr id="17" name="Text Box 11"/>
          <p:cNvSpPr txBox="1">
            <a:spLocks noChangeArrowheads="1"/>
          </p:cNvSpPr>
          <p:nvPr/>
        </p:nvSpPr>
        <p:spPr bwMode="auto">
          <a:xfrm>
            <a:off x="4427984" y="4077072"/>
            <a:ext cx="3744416" cy="132343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ln w="9525">
            <a:noFill/>
            <a:miter lim="800000"/>
            <a:headEnd/>
            <a:tailEnd/>
          </a:ln>
          <a:effectLst>
            <a:outerShdw dist="35921" dir="2700000" algn="ctr" rotWithShape="0">
              <a:srgbClr val="808080"/>
            </a:outerShdw>
          </a:effectLst>
        </p:spPr>
        <p:txBody>
          <a:bodyPr wrap="square">
            <a:spAutoFit/>
          </a:bodyPr>
          <a:lstStyle/>
          <a:p>
            <a:pPr algn="just" fontAlgn="auto">
              <a:spcBef>
                <a:spcPct val="50000"/>
              </a:spcBef>
              <a:spcAft>
                <a:spcPts val="0"/>
              </a:spcAft>
            </a:pPr>
            <a:r>
              <a:rPr lang="en-US" sz="2000" dirty="0" smtClean="0">
                <a:solidFill>
                  <a:prstClr val="black"/>
                </a:solidFill>
                <a:latin typeface="Monotype Corsiva" pitchFamily="66" charset="0"/>
              </a:rPr>
              <a:t>The simplification is that the divergences can be cancelled by renormalizations of the parameters of the action</a:t>
            </a:r>
          </a:p>
        </p:txBody>
      </p:sp>
    </p:spTree>
    <p:extLst>
      <p:ext uri="{BB962C8B-B14F-4D97-AF65-F5344CB8AC3E}">
        <p14:creationId xmlns:p14="http://schemas.microsoft.com/office/powerpoint/2010/main" xmlns="" val="4195608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wipe(down)">
                                      <p:cBhvr>
                                        <p:cTn id="7" dur="500"/>
                                        <p:tgtEl>
                                          <p:spTgt spid="1024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24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40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2409"/>
                                        </p:tgtEl>
                                        <p:attrNameLst>
                                          <p:attrName>style.visibility</p:attrName>
                                        </p:attrNameLst>
                                      </p:cBhvr>
                                      <p:to>
                                        <p:strVal val="visible"/>
                                      </p:to>
                                    </p:set>
                                    <p:anim calcmode="lin" valueType="num">
                                      <p:cBhvr additive="base">
                                        <p:cTn id="29" dur="500" fill="hold"/>
                                        <p:tgtEl>
                                          <p:spTgt spid="102409"/>
                                        </p:tgtEl>
                                        <p:attrNameLst>
                                          <p:attrName>ppt_x</p:attrName>
                                        </p:attrNameLst>
                                      </p:cBhvr>
                                      <p:tavLst>
                                        <p:tav tm="0">
                                          <p:val>
                                            <p:strVal val="#ppt_x"/>
                                          </p:val>
                                        </p:tav>
                                        <p:tav tm="100000">
                                          <p:val>
                                            <p:strVal val="#ppt_x"/>
                                          </p:val>
                                        </p:tav>
                                      </p:tavLst>
                                    </p:anim>
                                    <p:anim calcmode="lin" valueType="num">
                                      <p:cBhvr additive="base">
                                        <p:cTn id="30" dur="500" fill="hold"/>
                                        <p:tgtEl>
                                          <p:spTgt spid="10240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410"/>
                                        </p:tgtEl>
                                        <p:attrNameLst>
                                          <p:attrName>style.visibility</p:attrName>
                                        </p:attrNameLst>
                                      </p:cBhvr>
                                      <p:to>
                                        <p:strVal val="visible"/>
                                      </p:to>
                                    </p:set>
                                    <p:anim calcmode="lin" valueType="num">
                                      <p:cBhvr additive="base">
                                        <p:cTn id="35" dur="500" fill="hold"/>
                                        <p:tgtEl>
                                          <p:spTgt spid="102410"/>
                                        </p:tgtEl>
                                        <p:attrNameLst>
                                          <p:attrName>ppt_x</p:attrName>
                                        </p:attrNameLst>
                                      </p:cBhvr>
                                      <p:tavLst>
                                        <p:tav tm="0">
                                          <p:val>
                                            <p:strVal val="#ppt_x"/>
                                          </p:val>
                                        </p:tav>
                                        <p:tav tm="100000">
                                          <p:val>
                                            <p:strVal val="#ppt_x"/>
                                          </p:val>
                                        </p:tav>
                                      </p:tavLst>
                                    </p:anim>
                                    <p:anim calcmode="lin" valueType="num">
                                      <p:cBhvr additive="base">
                                        <p:cTn id="36" dur="500" fill="hold"/>
                                        <p:tgtEl>
                                          <p:spTgt spid="1024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24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2411"/>
                                        </p:tgtEl>
                                        <p:attrNameLst>
                                          <p:attrName>style.visibility</p:attrName>
                                        </p:attrNameLst>
                                      </p:cBhvr>
                                      <p:to>
                                        <p:strVal val="visible"/>
                                      </p:to>
                                    </p:set>
                                    <p:anim calcmode="lin" valueType="num">
                                      <p:cBhvr additive="base">
                                        <p:cTn id="45" dur="500" fill="hold"/>
                                        <p:tgtEl>
                                          <p:spTgt spid="102411"/>
                                        </p:tgtEl>
                                        <p:attrNameLst>
                                          <p:attrName>ppt_x</p:attrName>
                                        </p:attrNameLst>
                                      </p:cBhvr>
                                      <p:tavLst>
                                        <p:tav tm="0">
                                          <p:val>
                                            <p:strVal val="#ppt_x"/>
                                          </p:val>
                                        </p:tav>
                                        <p:tav tm="100000">
                                          <p:val>
                                            <p:strVal val="#ppt_x"/>
                                          </p:val>
                                        </p:tav>
                                      </p:tavLst>
                                    </p:anim>
                                    <p:anim calcmode="lin" valueType="num">
                                      <p:cBhvr additive="base">
                                        <p:cTn id="46" dur="500" fill="hold"/>
                                        <p:tgtEl>
                                          <p:spTgt spid="1024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02415"/>
                                        </p:tgtEl>
                                        <p:attrNameLst>
                                          <p:attrName>style.visibility</p:attrName>
                                        </p:attrNameLst>
                                      </p:cBhvr>
                                      <p:to>
                                        <p:strVal val="visible"/>
                                      </p:to>
                                    </p:set>
                                    <p:animEffect transition="in" filter="barn(inVertical)">
                                      <p:cBhvr>
                                        <p:cTn id="63" dur="500"/>
                                        <p:tgtEl>
                                          <p:spTgt spid="102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nimBg="1"/>
      <p:bldP spid="102407" grpId="0" animBg="1"/>
      <p:bldP spid="102408" grpId="0" animBg="1"/>
      <p:bldP spid="102409" grpId="0" animBg="1"/>
      <p:bldP spid="102410" grpId="0" animBg="1"/>
      <p:bldP spid="102411" grpId="0" animBg="1"/>
      <p:bldP spid="102412" grpId="0" animBg="1"/>
      <p:bldP spid="102415" grpId="0"/>
      <p:bldP spid="13" grpId="0" animBg="1"/>
      <p:bldP spid="14" grpId="0" animBg="1"/>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graphicFrame>
        <p:nvGraphicFramePr>
          <p:cNvPr id="6" name="5 Diagrama"/>
          <p:cNvGraphicFramePr/>
          <p:nvPr/>
        </p:nvGraphicFramePr>
        <p:xfrm>
          <a:off x="1524000" y="1397000"/>
          <a:ext cx="628836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a:p>
        </p:txBody>
      </p:sp>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6" name="Text Box 4"/>
          <p:cNvSpPr txBox="1">
            <a:spLocks noChangeArrowheads="1"/>
          </p:cNvSpPr>
          <p:nvPr/>
        </p:nvSpPr>
        <p:spPr bwMode="auto">
          <a:xfrm>
            <a:off x="3131840" y="1239143"/>
            <a:ext cx="3312418" cy="461665"/>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9525">
            <a:noFill/>
            <a:miter lim="800000"/>
            <a:headEnd/>
            <a:tailEnd/>
          </a:ln>
          <a:effectLst>
            <a:outerShdw dist="35921" dir="2700000" algn="ctr" rotWithShape="0">
              <a:srgbClr val="808080"/>
            </a:outerShdw>
          </a:effectLst>
        </p:spPr>
        <p:txBody>
          <a:bodyPr wrap="square">
            <a:spAutoFit/>
          </a:bodyPr>
          <a:lstStyle/>
          <a:p>
            <a:pPr fontAlgn="auto">
              <a:spcBef>
                <a:spcPct val="50000"/>
              </a:spcBef>
              <a:spcAft>
                <a:spcPts val="0"/>
              </a:spcAft>
            </a:pPr>
            <a:r>
              <a:rPr lang="en-US" sz="2000" dirty="0" smtClean="0">
                <a:solidFill>
                  <a:prstClr val="black"/>
                </a:solidFill>
                <a:latin typeface="Monotype Corsiva" pitchFamily="66" charset="0"/>
              </a:rPr>
              <a:t> </a:t>
            </a:r>
            <a:r>
              <a:rPr lang="en-US" dirty="0" smtClean="0">
                <a:solidFill>
                  <a:prstClr val="black"/>
                </a:solidFill>
                <a:latin typeface="Monotype Corsiva" pitchFamily="66" charset="0"/>
              </a:rPr>
              <a:t>Ultra-violet divergences</a:t>
            </a:r>
            <a:endParaRPr lang="en-US" dirty="0">
              <a:solidFill>
                <a:srgbClr val="FF0000"/>
              </a:solidFill>
              <a:latin typeface="Monotype Corsiva" pitchFamily="66" charset="0"/>
            </a:endParaRPr>
          </a:p>
        </p:txBody>
      </p:sp>
      <p:sp>
        <p:nvSpPr>
          <p:cNvPr id="7" name="AutoShape 8"/>
          <p:cNvSpPr>
            <a:spLocks noChangeArrowheads="1"/>
          </p:cNvSpPr>
          <p:nvPr/>
        </p:nvSpPr>
        <p:spPr bwMode="auto">
          <a:xfrm>
            <a:off x="4571678" y="2780605"/>
            <a:ext cx="360362" cy="360363"/>
          </a:xfrm>
          <a:prstGeom prst="homePlate">
            <a:avLst>
              <a:gd name="adj" fmla="val 48458"/>
            </a:avLst>
          </a:prstGeom>
          <a:solidFill>
            <a:schemeClr val="folHlink"/>
          </a:solidFill>
          <a:ln w="9525">
            <a:noFill/>
            <a:miter lim="800000"/>
            <a:headEnd/>
            <a:tailEnd/>
          </a:ln>
          <a:effectLst>
            <a:prstShdw prst="shdw17" dist="17961" dir="2700000">
              <a:schemeClr val="folHlink">
                <a:gamma/>
                <a:shade val="60000"/>
                <a:invGamma/>
              </a:schemeClr>
            </a:prstShdw>
          </a:effectLst>
        </p:spPr>
        <p:txBody>
          <a:bodyPr wrap="none" anchor="ctr"/>
          <a:lstStyle/>
          <a:p>
            <a:pPr algn="l" fontAlgn="auto">
              <a:spcBef>
                <a:spcPts val="0"/>
              </a:spcBef>
              <a:spcAft>
                <a:spcPts val="0"/>
              </a:spcAft>
            </a:pPr>
            <a:endParaRPr lang="en-US" sz="2000">
              <a:solidFill>
                <a:prstClr val="black"/>
              </a:solidFill>
              <a:latin typeface="Monotype Corsiva" pitchFamily="66" charset="0"/>
            </a:endParaRPr>
          </a:p>
        </p:txBody>
      </p:sp>
      <p:sp>
        <p:nvSpPr>
          <p:cNvPr id="8" name="Text Box 4"/>
          <p:cNvSpPr txBox="1">
            <a:spLocks noChangeArrowheads="1"/>
          </p:cNvSpPr>
          <p:nvPr/>
        </p:nvSpPr>
        <p:spPr bwMode="auto">
          <a:xfrm>
            <a:off x="3059832" y="4797152"/>
            <a:ext cx="3312418" cy="1107996"/>
          </a:xfrm>
          <a:prstGeom prst="rect">
            <a:avLst/>
          </a:prstGeom>
          <a:solidFill>
            <a:srgbClr val="00CCFF"/>
          </a:solidFill>
          <a:ln w="9525">
            <a:noFill/>
            <a:miter lim="800000"/>
            <a:headEnd/>
            <a:tailEnd/>
          </a:ln>
          <a:effectLst>
            <a:outerShdw dist="35921" dir="2700000" algn="ctr" rotWithShape="0">
              <a:srgbClr val="808080"/>
            </a:outerShdw>
          </a:effectLst>
        </p:spPr>
        <p:txBody>
          <a:bodyPr wrap="square">
            <a:spAutoFit/>
          </a:bodyPr>
          <a:lstStyle/>
          <a:p>
            <a:pPr algn="just" fontAlgn="auto">
              <a:spcBef>
                <a:spcPct val="50000"/>
              </a:spcBef>
              <a:spcAft>
                <a:spcPts val="0"/>
              </a:spcAft>
            </a:pPr>
            <a:r>
              <a:rPr lang="en-US" sz="2200" dirty="0" smtClean="0">
                <a:solidFill>
                  <a:prstClr val="black"/>
                </a:solidFill>
                <a:latin typeface="Monotype Corsiva" pitchFamily="66" charset="0"/>
              </a:rPr>
              <a:t>Renormalization is essential, for otherwise most field theories do not exist</a:t>
            </a:r>
            <a:endParaRPr lang="en-US" sz="2200" dirty="0">
              <a:solidFill>
                <a:prstClr val="black"/>
              </a:solidFill>
              <a:latin typeface="Monotype Corsiva" pitchFamily="66" charset="0"/>
            </a:endParaRPr>
          </a:p>
        </p:txBody>
      </p:sp>
      <p:sp>
        <p:nvSpPr>
          <p:cNvPr id="9" name="Text Box 11"/>
          <p:cNvSpPr txBox="1">
            <a:spLocks noChangeArrowheads="1"/>
          </p:cNvSpPr>
          <p:nvPr/>
        </p:nvSpPr>
        <p:spPr bwMode="auto">
          <a:xfrm>
            <a:off x="395536" y="2198474"/>
            <a:ext cx="3744416" cy="1446550"/>
          </a:xfrm>
          <a:prstGeom prst="rect">
            <a:avLst/>
          </a:prstGeom>
          <a:solidFill>
            <a:srgbClr val="FF0066"/>
          </a:solidFill>
          <a:ln w="9525">
            <a:noFill/>
            <a:miter lim="800000"/>
            <a:headEnd/>
            <a:tailEnd/>
          </a:ln>
          <a:effectLst>
            <a:outerShdw dist="35921" dir="2700000" algn="ctr" rotWithShape="0">
              <a:srgbClr val="808080"/>
            </a:outerShdw>
          </a:effectLst>
        </p:spPr>
        <p:txBody>
          <a:bodyPr wrap="square">
            <a:spAutoFit/>
          </a:bodyPr>
          <a:lstStyle/>
          <a:p>
            <a:pPr algn="just" fontAlgn="auto">
              <a:spcBef>
                <a:spcPct val="50000"/>
              </a:spcBef>
              <a:spcAft>
                <a:spcPts val="0"/>
              </a:spcAft>
            </a:pPr>
            <a:r>
              <a:rPr lang="en-US" sz="2200" dirty="0" smtClean="0">
                <a:solidFill>
                  <a:srgbClr val="FFFFFF"/>
                </a:solidFill>
                <a:latin typeface="Monotype Corsiva" pitchFamily="66" charset="0"/>
              </a:rPr>
              <a:t>These manifest themselves in Feynman graphs as divergences when loop </a:t>
            </a:r>
            <a:r>
              <a:rPr lang="en-US" sz="2200" dirty="0" err="1" smtClean="0">
                <a:solidFill>
                  <a:srgbClr val="FFFFFF"/>
                </a:solidFill>
                <a:latin typeface="Monotype Corsiva" pitchFamily="66" charset="0"/>
              </a:rPr>
              <a:t>momenta</a:t>
            </a:r>
            <a:r>
              <a:rPr lang="en-US" sz="2200" dirty="0" smtClean="0">
                <a:solidFill>
                  <a:srgbClr val="FFFFFF"/>
                </a:solidFill>
                <a:latin typeface="Monotype Corsiva" pitchFamily="66" charset="0"/>
              </a:rPr>
              <a:t> go to infinity with the external </a:t>
            </a:r>
            <a:r>
              <a:rPr lang="en-US" sz="2200" dirty="0" err="1" smtClean="0">
                <a:solidFill>
                  <a:srgbClr val="FFFFFF"/>
                </a:solidFill>
                <a:latin typeface="Monotype Corsiva" pitchFamily="66" charset="0"/>
              </a:rPr>
              <a:t>momenta</a:t>
            </a:r>
            <a:r>
              <a:rPr lang="en-US" sz="2200" dirty="0" smtClean="0">
                <a:solidFill>
                  <a:srgbClr val="FFFFFF"/>
                </a:solidFill>
                <a:latin typeface="Monotype Corsiva" pitchFamily="66" charset="0"/>
              </a:rPr>
              <a:t> fixed</a:t>
            </a:r>
          </a:p>
        </p:txBody>
      </p:sp>
      <p:sp>
        <p:nvSpPr>
          <p:cNvPr id="10" name="Text Box 11"/>
          <p:cNvSpPr txBox="1">
            <a:spLocks noChangeArrowheads="1"/>
          </p:cNvSpPr>
          <p:nvPr/>
        </p:nvSpPr>
        <p:spPr bwMode="auto">
          <a:xfrm>
            <a:off x="5292080" y="2198474"/>
            <a:ext cx="3311525" cy="1446550"/>
          </a:xfrm>
          <a:prstGeom prst="rect">
            <a:avLst/>
          </a:prstGeom>
          <a:solidFill>
            <a:srgbClr val="84E084"/>
          </a:solidFill>
          <a:ln w="9525">
            <a:noFill/>
            <a:miter lim="800000"/>
            <a:headEnd/>
            <a:tailEnd/>
          </a:ln>
          <a:effectLst>
            <a:outerShdw dist="35921" dir="2700000" algn="ctr" rotWithShape="0">
              <a:srgbClr val="808080"/>
            </a:outerShdw>
          </a:effectLst>
        </p:spPr>
        <p:txBody>
          <a:bodyPr>
            <a:spAutoFit/>
          </a:bodyPr>
          <a:lstStyle/>
          <a:p>
            <a:pPr algn="just" fontAlgn="auto">
              <a:spcBef>
                <a:spcPct val="50000"/>
              </a:spcBef>
              <a:spcAft>
                <a:spcPts val="0"/>
              </a:spcAft>
            </a:pPr>
            <a:r>
              <a:rPr lang="en-US" sz="2200" dirty="0" smtClean="0">
                <a:solidFill>
                  <a:prstClr val="black"/>
                </a:solidFill>
                <a:latin typeface="Monotype Corsiva" pitchFamily="66" charset="0"/>
              </a:rPr>
              <a:t>The simplification  is that the divergences can be cancelled by renormalizations of the parameters of the action.</a:t>
            </a:r>
          </a:p>
        </p:txBody>
      </p:sp>
    </p:spTree>
    <p:extLst>
      <p:ext uri="{BB962C8B-B14F-4D97-AF65-F5344CB8AC3E}">
        <p14:creationId xmlns:p14="http://schemas.microsoft.com/office/powerpoint/2010/main" xmlns="" val="353706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s-CO" sz="2000">
              <a:latin typeface="Monotype Corsiva" pitchFamily="66" charset="0"/>
            </a:endParaRPr>
          </a:p>
        </p:txBody>
      </p:sp>
      <p:pic>
        <p:nvPicPr>
          <p:cNvPr id="28677"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7" name="6 Rectángulo"/>
          <p:cNvSpPr/>
          <p:nvPr/>
        </p:nvSpPr>
        <p:spPr>
          <a:xfrm>
            <a:off x="2857500" y="1071542"/>
            <a:ext cx="3619500" cy="571504"/>
          </a:xfrm>
          <a:prstGeom prst="rect">
            <a:avLst/>
          </a:prstGeom>
          <a:solidFill>
            <a:sysClr val="window" lastClr="FFFFFF"/>
          </a:solidFill>
          <a:ln w="25400" cap="flat" cmpd="sng" algn="ctr">
            <a:solidFill>
              <a:srgbClr val="FF3300"/>
            </a:solidFill>
            <a:prstDash val="solid"/>
          </a:ln>
          <a:effectLst>
            <a:outerShdw blurRad="50800" dist="38100" dir="5400000" algn="t" rotWithShape="0">
              <a:prstClr val="black">
                <a:alpha val="40000"/>
              </a:prstClr>
            </a:outerShdw>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dirty="0" smtClean="0">
                <a:ln>
                  <a:noFill/>
                </a:ln>
                <a:solidFill>
                  <a:prstClr val="black"/>
                </a:solidFill>
                <a:effectLst/>
                <a:uLnTx/>
                <a:uFillTx/>
                <a:latin typeface="Monotype Corsiva" pitchFamily="66" charset="0"/>
                <a:cs typeface="Calibri" pitchFamily="34" charset="0"/>
              </a:rPr>
              <a:t>Renormalization Theory</a:t>
            </a:r>
          </a:p>
        </p:txBody>
      </p:sp>
      <p:sp>
        <p:nvSpPr>
          <p:cNvPr id="8" name="7 Rectángulo"/>
          <p:cNvSpPr/>
          <p:nvPr/>
        </p:nvSpPr>
        <p:spPr>
          <a:xfrm>
            <a:off x="2184400" y="2057400"/>
            <a:ext cx="4953000" cy="571492"/>
          </a:xfrm>
          <a:prstGeom prst="rect">
            <a:avLst/>
          </a:prstGeom>
          <a:solidFill>
            <a:sysClr val="window" lastClr="FFFFFF"/>
          </a:solidFill>
          <a:ln w="25400" cap="flat" cmpd="sng" algn="ctr">
            <a:solidFill>
              <a:srgbClr val="FF3300"/>
            </a:solidFill>
            <a:prstDash val="solid"/>
          </a:ln>
          <a:effectLst>
            <a:outerShdw blurRad="50800" dist="38100" dir="5400000" algn="t" rotWithShape="0">
              <a:prstClr val="black">
                <a:alpha val="40000"/>
              </a:prstClr>
            </a:outerShdw>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smtClean="0">
                <a:ln>
                  <a:noFill/>
                </a:ln>
                <a:solidFill>
                  <a:prstClr val="black"/>
                </a:solidFill>
                <a:effectLst/>
                <a:uLnTx/>
                <a:uFillTx/>
                <a:latin typeface="Monotype Corsiva" pitchFamily="66" charset="0"/>
                <a:cs typeface="Calibri" pitchFamily="34" charset="0"/>
              </a:rPr>
              <a:t>Reparametrization</a:t>
            </a:r>
          </a:p>
        </p:txBody>
      </p:sp>
      <p:sp>
        <p:nvSpPr>
          <p:cNvPr id="9" name="8 Rectángulo"/>
          <p:cNvSpPr/>
          <p:nvPr/>
        </p:nvSpPr>
        <p:spPr>
          <a:xfrm>
            <a:off x="3084502" y="2944806"/>
            <a:ext cx="3143272" cy="357190"/>
          </a:xfrm>
          <a:prstGeom prst="rect">
            <a:avLst/>
          </a:prstGeom>
          <a:solidFill>
            <a:sysClr val="window" lastClr="FFFFFF"/>
          </a:solidFill>
          <a:ln w="25400" cap="flat" cmpd="sng" algn="ctr">
            <a:solidFill>
              <a:srgbClr val="FF3300"/>
            </a:solidFill>
            <a:prstDash val="solid"/>
          </a:ln>
          <a:effectLst>
            <a:outerShdw blurRad="50800" dist="38100" dir="5400000" algn="t" rotWithShape="0">
              <a:prstClr val="black">
                <a:alpha val="40000"/>
              </a:prstClr>
            </a:outerShdw>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smtClean="0">
                <a:ln>
                  <a:noFill/>
                </a:ln>
                <a:solidFill>
                  <a:prstClr val="black"/>
                </a:solidFill>
                <a:effectLst/>
                <a:uLnTx/>
                <a:uFillTx/>
                <a:latin typeface="Monotype Corsiva" pitchFamily="66" charset="0"/>
                <a:cs typeface="Calibri" pitchFamily="34" charset="0"/>
              </a:rPr>
              <a:t>Remove the divergences</a:t>
            </a:r>
          </a:p>
        </p:txBody>
      </p:sp>
      <p:sp>
        <p:nvSpPr>
          <p:cNvPr id="10" name="9 Rectángulo"/>
          <p:cNvSpPr/>
          <p:nvPr/>
        </p:nvSpPr>
        <p:spPr>
          <a:xfrm>
            <a:off x="5359400" y="3873500"/>
            <a:ext cx="2895600" cy="484194"/>
          </a:xfrm>
          <a:prstGeom prst="rect">
            <a:avLst/>
          </a:prstGeom>
          <a:solidFill>
            <a:sysClr val="window" lastClr="FFFFFF"/>
          </a:solidFill>
          <a:ln w="25400" cap="flat" cmpd="sng" algn="ctr">
            <a:solidFill>
              <a:srgbClr val="FF3300"/>
            </a:solidFill>
            <a:prstDash val="solid"/>
          </a:ln>
          <a:effectLst>
            <a:outerShdw blurRad="50800" dist="38100" dir="5400000" algn="t" rotWithShape="0">
              <a:prstClr val="black">
                <a:alpha val="40000"/>
              </a:prstClr>
            </a:outerShdw>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smtClean="0">
              <a:ln>
                <a:noFill/>
              </a:ln>
              <a:solidFill>
                <a:prstClr val="black"/>
              </a:solidFill>
              <a:effectLst/>
              <a:uLnTx/>
              <a:uFillTx/>
              <a:latin typeface="Monotype Corsiva" pitchFamily="66" charset="0"/>
            </a:endParaRPr>
          </a:p>
          <a:p>
            <a:pPr marL="0" marR="0" lvl="0" indent="0" defTabSz="91440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smtClean="0">
                <a:ln>
                  <a:noFill/>
                </a:ln>
                <a:solidFill>
                  <a:prstClr val="black"/>
                </a:solidFill>
                <a:effectLst/>
                <a:uLnTx/>
                <a:uFillTx/>
                <a:latin typeface="Monotype Corsiva" pitchFamily="66" charset="0"/>
                <a:cs typeface="Calibri" pitchFamily="34" charset="0"/>
              </a:rPr>
              <a:t>Feynman</a:t>
            </a:r>
          </a:p>
          <a:p>
            <a:pPr marL="0" marR="0" lvl="0" indent="0" defTabSz="914400" eaLnBrk="0"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smtClean="0">
              <a:ln>
                <a:noFill/>
              </a:ln>
              <a:solidFill>
                <a:prstClr val="black"/>
              </a:solidFill>
              <a:effectLst/>
              <a:uLnTx/>
              <a:uFillTx/>
              <a:latin typeface="Monotype Corsiva" pitchFamily="66" charset="0"/>
            </a:endParaRPr>
          </a:p>
        </p:txBody>
      </p:sp>
      <p:sp>
        <p:nvSpPr>
          <p:cNvPr id="11" name="10 Rectángulo"/>
          <p:cNvSpPr/>
          <p:nvPr/>
        </p:nvSpPr>
        <p:spPr>
          <a:xfrm>
            <a:off x="1123928" y="3848100"/>
            <a:ext cx="2927372" cy="496894"/>
          </a:xfrm>
          <a:prstGeom prst="rect">
            <a:avLst/>
          </a:prstGeom>
          <a:solidFill>
            <a:sysClr val="window" lastClr="FFFFFF"/>
          </a:solidFill>
          <a:ln w="25400" cap="flat" cmpd="sng" algn="ctr">
            <a:solidFill>
              <a:srgbClr val="FF3300"/>
            </a:solidFill>
            <a:prstDash val="solid"/>
          </a:ln>
          <a:effectLst>
            <a:outerShdw blurRad="50800" dist="38100" dir="5400000" algn="t" rotWithShape="0">
              <a:prstClr val="black">
                <a:alpha val="40000"/>
              </a:prstClr>
            </a:outerShdw>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ysClr val="windowText" lastClr="000000"/>
                </a:solidFill>
                <a:effectLst/>
                <a:uLnTx/>
                <a:uFillTx/>
                <a:latin typeface="Monotype Corsiva" pitchFamily="66" charset="0"/>
                <a:cs typeface="Calibri" pitchFamily="34" charset="0"/>
              </a:rPr>
              <a:t>Stṻckelberg</a:t>
            </a:r>
            <a:endParaRPr kumimoji="0" lang="es-CO" sz="2000" b="0" i="0" u="none" strike="noStrike" kern="0" cap="none" spc="0" normalizeH="0" baseline="0" noProof="0" dirty="0" smtClean="0">
              <a:ln>
                <a:noFill/>
              </a:ln>
              <a:solidFill>
                <a:prstClr val="black"/>
              </a:solidFill>
              <a:effectLst/>
              <a:uLnTx/>
              <a:uFillTx/>
              <a:latin typeface="Monotype Corsiva" pitchFamily="66" charset="0"/>
              <a:cs typeface="Calibri" pitchFamily="34" charset="0"/>
            </a:endParaRPr>
          </a:p>
        </p:txBody>
      </p:sp>
      <p:sp>
        <p:nvSpPr>
          <p:cNvPr id="12" name="11 Rectángulo"/>
          <p:cNvSpPr/>
          <p:nvPr/>
        </p:nvSpPr>
        <p:spPr>
          <a:xfrm>
            <a:off x="3302000" y="4857760"/>
            <a:ext cx="2984500" cy="642942"/>
          </a:xfrm>
          <a:prstGeom prst="rect">
            <a:avLst/>
          </a:prstGeom>
          <a:solidFill>
            <a:sysClr val="window" lastClr="FFFFFF"/>
          </a:solidFill>
          <a:ln w="25400" cap="flat" cmpd="sng" algn="ctr">
            <a:solidFill>
              <a:srgbClr val="FF3300"/>
            </a:solidFill>
            <a:prstDash val="solid"/>
          </a:ln>
          <a:effectLst>
            <a:outerShdw blurRad="50800" dist="38100" dir="5400000" algn="t" rotWithShape="0">
              <a:prstClr val="black">
                <a:alpha val="40000"/>
              </a:prstClr>
            </a:outerShdw>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Monotype Corsiva" pitchFamily="66" charset="0"/>
                <a:cs typeface="Calibri" pitchFamily="34" charset="0"/>
              </a:rPr>
              <a:t>Quantum electrodynamics</a:t>
            </a:r>
            <a:endParaRPr kumimoji="0" lang="es-CO" sz="2000" b="0" i="0" u="none" strike="noStrike" kern="0" cap="none" spc="0" normalizeH="0" baseline="0" noProof="0" dirty="0" smtClean="0">
              <a:ln>
                <a:noFill/>
              </a:ln>
              <a:solidFill>
                <a:sysClr val="windowText" lastClr="000000"/>
              </a:solidFill>
              <a:effectLst/>
              <a:uLnTx/>
              <a:uFillTx/>
              <a:latin typeface="Monotype Corsiva" pitchFamily="66" charset="0"/>
              <a:cs typeface="Calibri" pitchFamily="34" charset="0"/>
            </a:endParaRPr>
          </a:p>
        </p:txBody>
      </p:sp>
      <p:sp>
        <p:nvSpPr>
          <p:cNvPr id="13" name="12 Rectángulo"/>
          <p:cNvSpPr/>
          <p:nvPr/>
        </p:nvSpPr>
        <p:spPr>
          <a:xfrm>
            <a:off x="2768600" y="5715016"/>
            <a:ext cx="4038600" cy="642942"/>
          </a:xfrm>
          <a:prstGeom prst="rect">
            <a:avLst/>
          </a:prstGeom>
          <a:solidFill>
            <a:sysClr val="window" lastClr="FFFFFF"/>
          </a:solidFill>
          <a:ln w="25400" cap="flat" cmpd="sng" algn="ctr">
            <a:solidFill>
              <a:srgbClr val="FF3300"/>
            </a:solidFill>
            <a:prstDash val="solid"/>
          </a:ln>
          <a:effectLst>
            <a:outerShdw blurRad="50800" dist="38100" dir="5400000" algn="t" rotWithShape="0">
              <a:prstClr val="black">
                <a:alpha val="40000"/>
              </a:prstClr>
            </a:outerShdw>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smtClean="0">
                <a:ln>
                  <a:noFill/>
                </a:ln>
                <a:solidFill>
                  <a:sysClr val="windowText" lastClr="000000"/>
                </a:solidFill>
                <a:effectLst/>
                <a:uLnTx/>
                <a:uFillTx/>
                <a:latin typeface="Monotype Corsiva" pitchFamily="66" charset="0"/>
                <a:cs typeface="Calibri" pitchFamily="34" charset="0"/>
              </a:rPr>
              <a:t>bare parameters (masses, coupling constants)</a:t>
            </a:r>
            <a:endParaRPr kumimoji="0" lang="en-US" sz="2000" b="0" i="0" u="none" strike="noStrike" kern="0" cap="none" spc="0" normalizeH="0" baseline="0" smtClean="0">
              <a:ln>
                <a:noFill/>
              </a:ln>
              <a:solidFill>
                <a:prstClr val="black"/>
              </a:solidFill>
              <a:effectLst/>
              <a:uLnTx/>
              <a:uFillTx/>
              <a:latin typeface="Monotype Corsiva" pitchFamily="66" charset="0"/>
              <a:cs typeface="Calibri" pitchFamily="34" charset="0"/>
            </a:endParaRPr>
          </a:p>
        </p:txBody>
      </p:sp>
      <p:cxnSp>
        <p:nvCxnSpPr>
          <p:cNvPr id="14" name="13 Conector recto de flecha"/>
          <p:cNvCxnSpPr>
            <a:stCxn id="7" idx="2"/>
            <a:endCxn id="8" idx="0"/>
          </p:cNvCxnSpPr>
          <p:nvPr/>
        </p:nvCxnSpPr>
        <p:spPr>
          <a:xfrm rot="5400000">
            <a:off x="4456898" y="1847048"/>
            <a:ext cx="414354" cy="6350"/>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15" name="14 Conector recto de flecha"/>
          <p:cNvCxnSpPr>
            <a:stCxn id="8" idx="2"/>
            <a:endCxn id="9" idx="0"/>
          </p:cNvCxnSpPr>
          <p:nvPr/>
        </p:nvCxnSpPr>
        <p:spPr>
          <a:xfrm rot="5400000">
            <a:off x="4500562" y="2784468"/>
            <a:ext cx="315914" cy="4762"/>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16" name="15 Conector recto"/>
          <p:cNvCxnSpPr/>
          <p:nvPr/>
        </p:nvCxnSpPr>
        <p:spPr>
          <a:xfrm rot="16200000" flipH="1">
            <a:off x="4540251" y="3397249"/>
            <a:ext cx="197642" cy="7144"/>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7" name="16 Conector recto"/>
          <p:cNvCxnSpPr/>
          <p:nvPr/>
        </p:nvCxnSpPr>
        <p:spPr>
          <a:xfrm>
            <a:off x="2584436" y="3498848"/>
            <a:ext cx="4214842" cy="1588"/>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8" name="17 Conector recto de flecha"/>
          <p:cNvCxnSpPr>
            <a:endCxn id="10" idx="0"/>
          </p:cNvCxnSpPr>
          <p:nvPr/>
        </p:nvCxnSpPr>
        <p:spPr>
          <a:xfrm rot="5400000">
            <a:off x="6616700" y="3683000"/>
            <a:ext cx="381000" cy="1588"/>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19" name="18 Conector recto de flecha"/>
          <p:cNvCxnSpPr>
            <a:endCxn id="11" idx="0"/>
          </p:cNvCxnSpPr>
          <p:nvPr/>
        </p:nvCxnSpPr>
        <p:spPr>
          <a:xfrm rot="16200000" flipH="1">
            <a:off x="2392357" y="3652843"/>
            <a:ext cx="368300" cy="22214"/>
          </a:xfrm>
          <a:prstGeom prst="straightConnector1">
            <a:avLst/>
          </a:prstGeom>
          <a:noFill/>
          <a:ln w="25400" cap="flat" cmpd="sng" algn="ctr">
            <a:solidFill>
              <a:srgbClr val="CC0000"/>
            </a:solidFill>
            <a:prstDash val="solid"/>
            <a:tailEnd type="arrow"/>
          </a:ln>
          <a:effectLst>
            <a:outerShdw blurRad="40000" dist="20000" dir="5400000" rotWithShape="0">
              <a:srgbClr val="000000">
                <a:alpha val="38000"/>
              </a:srgbClr>
            </a:outerShdw>
          </a:effectLst>
        </p:spPr>
      </p:cxnSp>
      <p:cxnSp>
        <p:nvCxnSpPr>
          <p:cNvPr id="20" name="19 Conector recto"/>
          <p:cNvCxnSpPr/>
          <p:nvPr/>
        </p:nvCxnSpPr>
        <p:spPr>
          <a:xfrm>
            <a:off x="2500298" y="4572008"/>
            <a:ext cx="4357718" cy="1588"/>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21" name="20 Conector recto de flecha"/>
          <p:cNvCxnSpPr/>
          <p:nvPr/>
        </p:nvCxnSpPr>
        <p:spPr>
          <a:xfrm rot="5400000">
            <a:off x="6750859" y="4464851"/>
            <a:ext cx="214314" cy="1588"/>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22" name="21 Conector recto de flecha"/>
          <p:cNvCxnSpPr/>
          <p:nvPr/>
        </p:nvCxnSpPr>
        <p:spPr>
          <a:xfrm rot="5400000">
            <a:off x="2393141" y="4464851"/>
            <a:ext cx="214314" cy="1588"/>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23" name="22 Conector recto de flecha"/>
          <p:cNvCxnSpPr>
            <a:endCxn id="12" idx="0"/>
          </p:cNvCxnSpPr>
          <p:nvPr/>
        </p:nvCxnSpPr>
        <p:spPr>
          <a:xfrm rot="16200000" flipH="1">
            <a:off x="4648200" y="4711710"/>
            <a:ext cx="284958" cy="7142"/>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24" name="23 Conector recto de flecha"/>
          <p:cNvCxnSpPr>
            <a:stCxn id="12" idx="2"/>
            <a:endCxn id="13" idx="0"/>
          </p:cNvCxnSpPr>
          <p:nvPr/>
        </p:nvCxnSpPr>
        <p:spPr>
          <a:xfrm rot="5400000">
            <a:off x="4683918" y="5604684"/>
            <a:ext cx="214314" cy="6350"/>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 calcmode="lin" valueType="num">
                                      <p:cBhvr>
                                        <p:cTn id="2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9"/>
                                        </p:tgtEl>
                                        <p:attrNameLst>
                                          <p:attrName>ppt_y</p:attrName>
                                        </p:attrNameLst>
                                      </p:cBhvr>
                                      <p:tavLst>
                                        <p:tav tm="0">
                                          <p:val>
                                            <p:strVal val="#ppt_y"/>
                                          </p:val>
                                        </p:tav>
                                        <p:tav tm="100000">
                                          <p:val>
                                            <p:strVal val="#ppt_y"/>
                                          </p:val>
                                        </p:tav>
                                      </p:tavLst>
                                    </p:anim>
                                    <p:anim calcmode="lin" valueType="num">
                                      <p:cBhvr>
                                        <p:cTn id="41"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1" presetClass="entr" presetSubtype="0" fill="hold" grpId="0" nodeType="clickEffect">
                                  <p:stCondLst>
                                    <p:cond delay="0"/>
                                  </p:stCondLst>
                                  <p:iterate type="lt">
                                    <p:tmPct val="10000"/>
                                  </p:iterate>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75" dur="500" fill="hold"/>
                                        <p:tgtEl>
                                          <p:spTgt spid="11"/>
                                        </p:tgtEl>
                                        <p:attrNameLst>
                                          <p:attrName>ppt_y</p:attrName>
                                        </p:attrNameLst>
                                      </p:cBhvr>
                                      <p:tavLst>
                                        <p:tav tm="0">
                                          <p:val>
                                            <p:strVal val="#ppt_y"/>
                                          </p:val>
                                        </p:tav>
                                        <p:tav tm="100000">
                                          <p:val>
                                            <p:strVal val="#ppt_y"/>
                                          </p:val>
                                        </p:tav>
                                      </p:tavLst>
                                    </p:anim>
                                    <p:anim calcmode="lin" valueType="num">
                                      <p:cBhvr>
                                        <p:cTn id="7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7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78" dur="500" tmFilter="0,0; .5, 1; 1, 1"/>
                                        <p:tgtEl>
                                          <p:spTgt spid="11"/>
                                        </p:tgtEl>
                                      </p:cBhvr>
                                    </p:animEffect>
                                  </p:childTnLst>
                                </p:cTn>
                              </p:par>
                            </p:childTnLst>
                          </p:cTn>
                        </p:par>
                      </p:childTnLst>
                    </p:cTn>
                  </p:par>
                  <p:par>
                    <p:cTn id="79" fill="hold">
                      <p:stCondLst>
                        <p:cond delay="indefinite"/>
                      </p:stCondLst>
                      <p:childTnLst>
                        <p:par>
                          <p:cTn id="80" fill="hold">
                            <p:stCondLst>
                              <p:cond delay="0"/>
                            </p:stCondLst>
                            <p:childTnLst>
                              <p:par>
                                <p:cTn id="81" presetID="41" presetClass="entr" presetSubtype="0" fill="hold" grpId="0" nodeType="clickEffect">
                                  <p:stCondLst>
                                    <p:cond delay="0"/>
                                  </p:stCondLst>
                                  <p:iterate type="lt">
                                    <p:tmPct val="10000"/>
                                  </p:iterate>
                                  <p:childTnLst>
                                    <p:set>
                                      <p:cBhvr>
                                        <p:cTn id="82" dur="1" fill="hold">
                                          <p:stCondLst>
                                            <p:cond delay="0"/>
                                          </p:stCondLst>
                                        </p:cTn>
                                        <p:tgtEl>
                                          <p:spTgt spid="10"/>
                                        </p:tgtEl>
                                        <p:attrNameLst>
                                          <p:attrName>style.visibility</p:attrName>
                                        </p:attrNameLst>
                                      </p:cBhvr>
                                      <p:to>
                                        <p:strVal val="visible"/>
                                      </p:to>
                                    </p:set>
                                    <p:anim calcmode="lin" valueType="num">
                                      <p:cBhvr>
                                        <p:cTn id="83"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4" dur="500" fill="hold"/>
                                        <p:tgtEl>
                                          <p:spTgt spid="10"/>
                                        </p:tgtEl>
                                        <p:attrNameLst>
                                          <p:attrName>ppt_y</p:attrName>
                                        </p:attrNameLst>
                                      </p:cBhvr>
                                      <p:tavLst>
                                        <p:tav tm="0">
                                          <p:val>
                                            <p:strVal val="#ppt_y"/>
                                          </p:val>
                                        </p:tav>
                                        <p:tav tm="100000">
                                          <p:val>
                                            <p:strVal val="#ppt_y"/>
                                          </p:val>
                                        </p:tav>
                                      </p:tavLst>
                                    </p:anim>
                                    <p:anim calcmode="lin" valueType="num">
                                      <p:cBhvr>
                                        <p:cTn id="85"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86"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87" dur="500" tmFilter="0,0; .5, 1; 1, 1"/>
                                        <p:tgtEl>
                                          <p:spTgt spid="10"/>
                                        </p:tgtEl>
                                      </p:cBhvr>
                                    </p:animEffect>
                                  </p:childTnLst>
                                </p:cTn>
                              </p:par>
                            </p:childTnLst>
                          </p:cTn>
                        </p:par>
                      </p:childTnLst>
                    </p:cTn>
                  </p:par>
                  <p:par>
                    <p:cTn id="88" fill="hold">
                      <p:stCondLst>
                        <p:cond delay="indefinite"/>
                      </p:stCondLst>
                      <p:childTnLst>
                        <p:par>
                          <p:cTn id="89" fill="hold">
                            <p:stCondLst>
                              <p:cond delay="0"/>
                            </p:stCondLst>
                            <p:childTnLst>
                              <p:par>
                                <p:cTn id="90" presetID="47" presetClass="entr" presetSubtype="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1000"/>
                                        <p:tgtEl>
                                          <p:spTgt spid="21"/>
                                        </p:tgtEl>
                                      </p:cBhvr>
                                    </p:animEffect>
                                    <p:anim calcmode="lin" valueType="num">
                                      <p:cBhvr>
                                        <p:cTn id="93" dur="1000" fill="hold"/>
                                        <p:tgtEl>
                                          <p:spTgt spid="21"/>
                                        </p:tgtEl>
                                        <p:attrNameLst>
                                          <p:attrName>ppt_x</p:attrName>
                                        </p:attrNameLst>
                                      </p:cBhvr>
                                      <p:tavLst>
                                        <p:tav tm="0">
                                          <p:val>
                                            <p:strVal val="#ppt_x"/>
                                          </p:val>
                                        </p:tav>
                                        <p:tav tm="100000">
                                          <p:val>
                                            <p:strVal val="#ppt_x"/>
                                          </p:val>
                                        </p:tav>
                                      </p:tavLst>
                                    </p:anim>
                                    <p:anim calcmode="lin" valueType="num">
                                      <p:cBhvr>
                                        <p:cTn id="94" dur="1000" fill="hold"/>
                                        <p:tgtEl>
                                          <p:spTgt spid="21"/>
                                        </p:tgtEl>
                                        <p:attrNameLst>
                                          <p:attrName>ppt_y</p:attrName>
                                        </p:attrNameLst>
                                      </p:cBhvr>
                                      <p:tavLst>
                                        <p:tav tm="0">
                                          <p:val>
                                            <p:strVal val="#ppt_y-.1"/>
                                          </p:val>
                                        </p:tav>
                                        <p:tav tm="100000">
                                          <p:val>
                                            <p:strVal val="#ppt_y"/>
                                          </p:val>
                                        </p:tav>
                                      </p:tavLst>
                                    </p:anim>
                                  </p:childTnLst>
                                </p:cTn>
                              </p:par>
                              <p:par>
                                <p:cTn id="95" presetID="47"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1000"/>
                                        <p:tgtEl>
                                          <p:spTgt spid="22"/>
                                        </p:tgtEl>
                                      </p:cBhvr>
                                    </p:animEffect>
                                    <p:anim calcmode="lin" valueType="num">
                                      <p:cBhvr>
                                        <p:cTn id="98" dur="1000" fill="hold"/>
                                        <p:tgtEl>
                                          <p:spTgt spid="22"/>
                                        </p:tgtEl>
                                        <p:attrNameLst>
                                          <p:attrName>ppt_x</p:attrName>
                                        </p:attrNameLst>
                                      </p:cBhvr>
                                      <p:tavLst>
                                        <p:tav tm="0">
                                          <p:val>
                                            <p:strVal val="#ppt_x"/>
                                          </p:val>
                                        </p:tav>
                                        <p:tav tm="100000">
                                          <p:val>
                                            <p:strVal val="#ppt_x"/>
                                          </p:val>
                                        </p:tav>
                                      </p:tavLst>
                                    </p:anim>
                                    <p:anim calcmode="lin" valueType="num">
                                      <p:cBhvr>
                                        <p:cTn id="99" dur="1000" fill="hold"/>
                                        <p:tgtEl>
                                          <p:spTgt spid="22"/>
                                        </p:tgtEl>
                                        <p:attrNameLst>
                                          <p:attrName>ppt_y</p:attrName>
                                        </p:attrNameLst>
                                      </p:cBhvr>
                                      <p:tavLst>
                                        <p:tav tm="0">
                                          <p:val>
                                            <p:strVal val="#ppt_y-.1"/>
                                          </p:val>
                                        </p:tav>
                                        <p:tav tm="100000">
                                          <p:val>
                                            <p:strVal val="#ppt_y"/>
                                          </p:val>
                                        </p:tav>
                                      </p:tavLst>
                                    </p:anim>
                                  </p:childTnLst>
                                </p:cTn>
                              </p:par>
                              <p:par>
                                <p:cTn id="100" presetID="47" presetClass="entr" presetSubtype="0" fill="hold" nodeType="with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1000"/>
                                        <p:tgtEl>
                                          <p:spTgt spid="20"/>
                                        </p:tgtEl>
                                      </p:cBhvr>
                                    </p:animEffect>
                                    <p:anim calcmode="lin" valueType="num">
                                      <p:cBhvr>
                                        <p:cTn id="103" dur="1000" fill="hold"/>
                                        <p:tgtEl>
                                          <p:spTgt spid="20"/>
                                        </p:tgtEl>
                                        <p:attrNameLst>
                                          <p:attrName>ppt_x</p:attrName>
                                        </p:attrNameLst>
                                      </p:cBhvr>
                                      <p:tavLst>
                                        <p:tav tm="0">
                                          <p:val>
                                            <p:strVal val="#ppt_x"/>
                                          </p:val>
                                        </p:tav>
                                        <p:tav tm="100000">
                                          <p:val>
                                            <p:strVal val="#ppt_x"/>
                                          </p:val>
                                        </p:tav>
                                      </p:tavLst>
                                    </p:anim>
                                    <p:anim calcmode="lin" valueType="num">
                                      <p:cBhvr>
                                        <p:cTn id="104" dur="1000" fill="hold"/>
                                        <p:tgtEl>
                                          <p:spTgt spid="20"/>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1000"/>
                                        <p:tgtEl>
                                          <p:spTgt spid="23"/>
                                        </p:tgtEl>
                                      </p:cBhvr>
                                    </p:animEffect>
                                    <p:anim calcmode="lin" valueType="num">
                                      <p:cBhvr>
                                        <p:cTn id="108" dur="1000" fill="hold"/>
                                        <p:tgtEl>
                                          <p:spTgt spid="23"/>
                                        </p:tgtEl>
                                        <p:attrNameLst>
                                          <p:attrName>ppt_x</p:attrName>
                                        </p:attrNameLst>
                                      </p:cBhvr>
                                      <p:tavLst>
                                        <p:tav tm="0">
                                          <p:val>
                                            <p:strVal val="#ppt_x"/>
                                          </p:val>
                                        </p:tav>
                                        <p:tav tm="100000">
                                          <p:val>
                                            <p:strVal val="#ppt_x"/>
                                          </p:val>
                                        </p:tav>
                                      </p:tavLst>
                                    </p:anim>
                                    <p:anim calcmode="lin" valueType="num">
                                      <p:cBhvr>
                                        <p:cTn id="10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1" presetClass="entr" presetSubtype="0" fill="hold" grpId="0" nodeType="clickEffect">
                                  <p:stCondLst>
                                    <p:cond delay="0"/>
                                  </p:stCondLst>
                                  <p:iterate type="lt">
                                    <p:tmPct val="10000"/>
                                  </p:iterate>
                                  <p:childTnLst>
                                    <p:set>
                                      <p:cBhvr>
                                        <p:cTn id="113" dur="1" fill="hold">
                                          <p:stCondLst>
                                            <p:cond delay="0"/>
                                          </p:stCondLst>
                                        </p:cTn>
                                        <p:tgtEl>
                                          <p:spTgt spid="12"/>
                                        </p:tgtEl>
                                        <p:attrNameLst>
                                          <p:attrName>style.visibility</p:attrName>
                                        </p:attrNameLst>
                                      </p:cBhvr>
                                      <p:to>
                                        <p:strVal val="visible"/>
                                      </p:to>
                                    </p:set>
                                    <p:anim calcmode="lin" valueType="num">
                                      <p:cBhvr>
                                        <p:cTn id="114"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15" dur="500" fill="hold"/>
                                        <p:tgtEl>
                                          <p:spTgt spid="12"/>
                                        </p:tgtEl>
                                        <p:attrNameLst>
                                          <p:attrName>ppt_y</p:attrName>
                                        </p:attrNameLst>
                                      </p:cBhvr>
                                      <p:tavLst>
                                        <p:tav tm="0">
                                          <p:val>
                                            <p:strVal val="#ppt_y"/>
                                          </p:val>
                                        </p:tav>
                                        <p:tav tm="100000">
                                          <p:val>
                                            <p:strVal val="#ppt_y"/>
                                          </p:val>
                                        </p:tav>
                                      </p:tavLst>
                                    </p:anim>
                                    <p:anim calcmode="lin" valueType="num">
                                      <p:cBhvr>
                                        <p:cTn id="116"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17"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8" dur="500" tmFilter="0,0; .5, 1; 1, 1"/>
                                        <p:tgtEl>
                                          <p:spTgt spid="12"/>
                                        </p:tgtEl>
                                      </p:cBhvr>
                                    </p:animEffect>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nodeType="click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fade">
                                      <p:cBhvr>
                                        <p:cTn id="123" dur="1000"/>
                                        <p:tgtEl>
                                          <p:spTgt spid="24"/>
                                        </p:tgtEl>
                                      </p:cBhvr>
                                    </p:animEffect>
                                    <p:anim calcmode="lin" valueType="num">
                                      <p:cBhvr>
                                        <p:cTn id="124" dur="1000" fill="hold"/>
                                        <p:tgtEl>
                                          <p:spTgt spid="24"/>
                                        </p:tgtEl>
                                        <p:attrNameLst>
                                          <p:attrName>ppt_x</p:attrName>
                                        </p:attrNameLst>
                                      </p:cBhvr>
                                      <p:tavLst>
                                        <p:tav tm="0">
                                          <p:val>
                                            <p:strVal val="#ppt_x"/>
                                          </p:val>
                                        </p:tav>
                                        <p:tav tm="100000">
                                          <p:val>
                                            <p:strVal val="#ppt_x"/>
                                          </p:val>
                                        </p:tav>
                                      </p:tavLst>
                                    </p:anim>
                                    <p:anim calcmode="lin" valueType="num">
                                      <p:cBhvr>
                                        <p:cTn id="1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1" presetClass="entr" presetSubtype="0" fill="hold" grpId="0" nodeType="clickEffect">
                                  <p:stCondLst>
                                    <p:cond delay="0"/>
                                  </p:stCondLst>
                                  <p:iterate type="lt">
                                    <p:tmPct val="10000"/>
                                  </p:iterate>
                                  <p:childTnLst>
                                    <p:set>
                                      <p:cBhvr>
                                        <p:cTn id="129" dur="1" fill="hold">
                                          <p:stCondLst>
                                            <p:cond delay="0"/>
                                          </p:stCondLst>
                                        </p:cTn>
                                        <p:tgtEl>
                                          <p:spTgt spid="13"/>
                                        </p:tgtEl>
                                        <p:attrNameLst>
                                          <p:attrName>style.visibility</p:attrName>
                                        </p:attrNameLst>
                                      </p:cBhvr>
                                      <p:to>
                                        <p:strVal val="visible"/>
                                      </p:to>
                                    </p:set>
                                    <p:anim calcmode="lin" valueType="num">
                                      <p:cBhvr>
                                        <p:cTn id="13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31" dur="500" fill="hold"/>
                                        <p:tgtEl>
                                          <p:spTgt spid="13"/>
                                        </p:tgtEl>
                                        <p:attrNameLst>
                                          <p:attrName>ppt_y</p:attrName>
                                        </p:attrNameLst>
                                      </p:cBhvr>
                                      <p:tavLst>
                                        <p:tav tm="0">
                                          <p:val>
                                            <p:strVal val="#ppt_y"/>
                                          </p:val>
                                        </p:tav>
                                        <p:tav tm="100000">
                                          <p:val>
                                            <p:strVal val="#ppt_y"/>
                                          </p:val>
                                        </p:tav>
                                      </p:tavLst>
                                    </p:anim>
                                    <p:anim calcmode="lin" valueType="num">
                                      <p:cBhvr>
                                        <p:cTn id="13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3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34"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s-CO" sz="2000">
              <a:latin typeface="Monotype Corsiva" pitchFamily="66" charset="0"/>
            </a:endParaRPr>
          </a:p>
        </p:txBody>
      </p:sp>
      <p:pic>
        <p:nvPicPr>
          <p:cNvPr id="28677"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7" name="6 Rectángulo"/>
          <p:cNvSpPr/>
          <p:nvPr/>
        </p:nvSpPr>
        <p:spPr>
          <a:xfrm>
            <a:off x="2857500" y="1071542"/>
            <a:ext cx="3619500" cy="571504"/>
          </a:xfrm>
          <a:prstGeom prst="rect">
            <a:avLst/>
          </a:prstGeom>
          <a:solidFill>
            <a:sysClr val="window" lastClr="FFFFFF"/>
          </a:solidFill>
          <a:ln w="25400" cap="flat" cmpd="sng" algn="ctr">
            <a:solidFill>
              <a:srgbClr val="FF3300"/>
            </a:solidFill>
            <a:prstDash val="solid"/>
          </a:ln>
          <a:effectLst>
            <a:outerShdw blurRad="50800" dist="38100" dir="5400000" algn="t" rotWithShape="0">
              <a:prstClr val="black">
                <a:alpha val="40000"/>
              </a:prstClr>
            </a:outerShdw>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dirty="0" smtClean="0">
                <a:ln>
                  <a:noFill/>
                </a:ln>
                <a:solidFill>
                  <a:prstClr val="black"/>
                </a:solidFill>
                <a:effectLst/>
                <a:uLnTx/>
                <a:uFillTx/>
                <a:latin typeface="Monotype Corsiva" pitchFamily="66" charset="0"/>
                <a:cs typeface="Calibri" pitchFamily="34" charset="0"/>
              </a:rPr>
              <a:t>Lagrange Functions</a:t>
            </a:r>
          </a:p>
        </p:txBody>
      </p:sp>
      <p:sp>
        <p:nvSpPr>
          <p:cNvPr id="8" name="7 Rectángulo"/>
          <p:cNvSpPr/>
          <p:nvPr/>
        </p:nvSpPr>
        <p:spPr>
          <a:xfrm>
            <a:off x="2184400" y="2057400"/>
            <a:ext cx="4953000" cy="571492"/>
          </a:xfrm>
          <a:prstGeom prst="rect">
            <a:avLst/>
          </a:prstGeom>
          <a:solidFill>
            <a:sysClr val="window" lastClr="FFFFFF"/>
          </a:solidFill>
          <a:ln w="25400" cap="flat" cmpd="sng" algn="ctr">
            <a:solidFill>
              <a:srgbClr val="FF3300"/>
            </a:solidFill>
            <a:prstDash val="solid"/>
          </a:ln>
          <a:effectLst>
            <a:outerShdw blurRad="50800" dist="38100" dir="5400000" algn="t" rotWithShape="0">
              <a:prstClr val="black">
                <a:alpha val="40000"/>
              </a:prstClr>
            </a:outerShdw>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dirty="0" smtClean="0">
                <a:ln>
                  <a:noFill/>
                </a:ln>
                <a:solidFill>
                  <a:prstClr val="black"/>
                </a:solidFill>
                <a:effectLst/>
                <a:uLnTx/>
                <a:uFillTx/>
                <a:latin typeface="Monotype Corsiva" pitchFamily="66" charset="0"/>
                <a:cs typeface="Calibri" pitchFamily="34" charset="0"/>
              </a:rPr>
              <a:t>Physical masses and coupling coefficients</a:t>
            </a:r>
          </a:p>
        </p:txBody>
      </p:sp>
      <p:sp>
        <p:nvSpPr>
          <p:cNvPr id="9" name="8 Rectángulo"/>
          <p:cNvSpPr/>
          <p:nvPr/>
        </p:nvSpPr>
        <p:spPr>
          <a:xfrm>
            <a:off x="3084502" y="2944806"/>
            <a:ext cx="3143272" cy="357190"/>
          </a:xfrm>
          <a:prstGeom prst="rect">
            <a:avLst/>
          </a:prstGeom>
          <a:solidFill>
            <a:sysClr val="window" lastClr="FFFFFF"/>
          </a:solidFill>
          <a:ln w="25400" cap="flat" cmpd="sng" algn="ctr">
            <a:solidFill>
              <a:srgbClr val="FF3300"/>
            </a:solidFill>
            <a:prstDash val="solid"/>
          </a:ln>
          <a:effectLst>
            <a:outerShdw blurRad="50800" dist="38100" dir="5400000" algn="t" rotWithShape="0">
              <a:prstClr val="black">
                <a:alpha val="40000"/>
              </a:prstClr>
            </a:outerShdw>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dirty="0" smtClean="0">
                <a:ln>
                  <a:noFill/>
                </a:ln>
                <a:solidFill>
                  <a:prstClr val="black"/>
                </a:solidFill>
                <a:effectLst/>
                <a:uLnTx/>
                <a:uFillTx/>
                <a:latin typeface="Monotype Corsiva" pitchFamily="66" charset="0"/>
                <a:cs typeface="Calibri" pitchFamily="34" charset="0"/>
              </a:rPr>
              <a:t>Ultraviolet divergences</a:t>
            </a:r>
          </a:p>
        </p:txBody>
      </p:sp>
      <p:sp>
        <p:nvSpPr>
          <p:cNvPr id="10" name="9 Rectángulo"/>
          <p:cNvSpPr/>
          <p:nvPr/>
        </p:nvSpPr>
        <p:spPr>
          <a:xfrm>
            <a:off x="5292080" y="3873500"/>
            <a:ext cx="3013720" cy="484194"/>
          </a:xfrm>
          <a:prstGeom prst="rect">
            <a:avLst/>
          </a:prstGeom>
          <a:solidFill>
            <a:sysClr val="window" lastClr="FFFFFF"/>
          </a:solidFill>
          <a:ln w="25400" cap="flat" cmpd="sng" algn="ctr">
            <a:solidFill>
              <a:srgbClr val="FF3300"/>
            </a:solidFill>
            <a:prstDash val="solid"/>
          </a:ln>
          <a:effectLst>
            <a:outerShdw blurRad="50800" dist="38100" dir="5400000" algn="t" rotWithShape="0">
              <a:prstClr val="black">
                <a:alpha val="40000"/>
              </a:prstClr>
            </a:outerShdw>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dirty="0" smtClean="0">
                <a:ln>
                  <a:noFill/>
                </a:ln>
                <a:solidFill>
                  <a:prstClr val="black"/>
                </a:solidFill>
                <a:effectLst/>
                <a:uLnTx/>
                <a:uFillTx/>
                <a:latin typeface="Monotype Corsiva" pitchFamily="66" charset="0"/>
                <a:cs typeface="Calibri" pitchFamily="34" charset="0"/>
              </a:rPr>
              <a:t>Connection</a:t>
            </a:r>
            <a:endParaRPr kumimoji="0" lang="en-US" sz="2000" b="0" i="0" u="none" strike="noStrike" kern="0" cap="none" spc="0" normalizeH="0" baseline="0" dirty="0" smtClean="0">
              <a:ln>
                <a:noFill/>
              </a:ln>
              <a:solidFill>
                <a:prstClr val="black"/>
              </a:solidFill>
              <a:effectLst/>
              <a:uLnTx/>
              <a:uFillTx/>
              <a:latin typeface="Monotype Corsiva" pitchFamily="66" charset="0"/>
            </a:endParaRPr>
          </a:p>
        </p:txBody>
      </p:sp>
      <p:sp>
        <p:nvSpPr>
          <p:cNvPr id="11" name="10 Rectángulo"/>
          <p:cNvSpPr/>
          <p:nvPr/>
        </p:nvSpPr>
        <p:spPr>
          <a:xfrm>
            <a:off x="1123928" y="3848100"/>
            <a:ext cx="2927372" cy="496894"/>
          </a:xfrm>
          <a:prstGeom prst="rect">
            <a:avLst/>
          </a:prstGeom>
          <a:solidFill>
            <a:sysClr val="window" lastClr="FFFFFF"/>
          </a:solidFill>
          <a:ln w="25400" cap="flat" cmpd="sng" algn="ctr">
            <a:solidFill>
              <a:srgbClr val="FF3300"/>
            </a:solidFill>
            <a:prstDash val="solid"/>
          </a:ln>
          <a:effectLst>
            <a:outerShdw blurRad="50800" dist="38100" dir="5400000" algn="t" rotWithShape="0">
              <a:prstClr val="black">
                <a:alpha val="40000"/>
              </a:prstClr>
            </a:outerShdw>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r>
              <a:rPr lang="en-US" sz="2000" kern="0" noProof="0" dirty="0" smtClean="0">
                <a:solidFill>
                  <a:sysClr val="windowText" lastClr="000000"/>
                </a:solidFill>
                <a:latin typeface="Monotype Corsiva" pitchFamily="66" charset="0"/>
                <a:cs typeface="Calibri" pitchFamily="34" charset="0"/>
              </a:rPr>
              <a:t>Virtual transitions </a:t>
            </a:r>
            <a:endParaRPr kumimoji="0" lang="es-CO" sz="2000" b="0" i="0" u="none" strike="noStrike" kern="0" cap="none" spc="0" normalizeH="0" baseline="0" noProof="0" dirty="0" smtClean="0">
              <a:ln>
                <a:noFill/>
              </a:ln>
              <a:solidFill>
                <a:prstClr val="black"/>
              </a:solidFill>
              <a:effectLst/>
              <a:uLnTx/>
              <a:uFillTx/>
              <a:latin typeface="Monotype Corsiva" pitchFamily="66" charset="0"/>
              <a:cs typeface="Calibri" pitchFamily="34" charset="0"/>
            </a:endParaRPr>
          </a:p>
        </p:txBody>
      </p:sp>
      <p:sp>
        <p:nvSpPr>
          <p:cNvPr id="12" name="11 Rectángulo"/>
          <p:cNvSpPr/>
          <p:nvPr/>
        </p:nvSpPr>
        <p:spPr>
          <a:xfrm>
            <a:off x="3302000" y="4857760"/>
            <a:ext cx="2984500" cy="642942"/>
          </a:xfrm>
          <a:prstGeom prst="rect">
            <a:avLst/>
          </a:prstGeom>
          <a:solidFill>
            <a:sysClr val="window" lastClr="FFFFFF"/>
          </a:solidFill>
          <a:ln w="25400" cap="flat" cmpd="sng" algn="ctr">
            <a:solidFill>
              <a:srgbClr val="FF3300"/>
            </a:solidFill>
            <a:prstDash val="solid"/>
          </a:ln>
          <a:effectLst>
            <a:outerShdw blurRad="50800" dist="38100" dir="5400000" algn="t" rotWithShape="0">
              <a:prstClr val="black">
                <a:alpha val="40000"/>
              </a:prstClr>
            </a:outerShdw>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s-CO" sz="2000" b="0" i="0" u="none" strike="noStrike" kern="0" cap="none" spc="0" normalizeH="0" baseline="0" noProof="0" dirty="0" err="1" smtClean="0">
                <a:ln>
                  <a:noFill/>
                </a:ln>
                <a:solidFill>
                  <a:sysClr val="windowText" lastClr="000000"/>
                </a:solidFill>
                <a:effectLst/>
                <a:uLnTx/>
                <a:uFillTx/>
                <a:latin typeface="Monotype Corsiva" pitchFamily="66" charset="0"/>
                <a:cs typeface="Calibri" pitchFamily="34" charset="0"/>
              </a:rPr>
              <a:t>Bare</a:t>
            </a:r>
            <a:r>
              <a:rPr kumimoji="0" lang="es-CO" sz="2000" b="0" i="0" u="none" strike="noStrike" kern="0" cap="none" spc="0" normalizeH="0" baseline="0" noProof="0" dirty="0" smtClean="0">
                <a:ln>
                  <a:noFill/>
                </a:ln>
                <a:solidFill>
                  <a:sysClr val="windowText" lastClr="000000"/>
                </a:solidFill>
                <a:effectLst/>
                <a:uLnTx/>
                <a:uFillTx/>
                <a:latin typeface="Monotype Corsiva" pitchFamily="66" charset="0"/>
                <a:cs typeface="Calibri" pitchFamily="34" charset="0"/>
              </a:rPr>
              <a:t> and </a:t>
            </a:r>
            <a:r>
              <a:rPr kumimoji="0" lang="es-CO" sz="2000" b="0" i="0" u="none" strike="noStrike" kern="0" cap="none" spc="0" normalizeH="0" baseline="0" noProof="0" dirty="0" err="1" smtClean="0">
                <a:ln>
                  <a:noFill/>
                </a:ln>
                <a:solidFill>
                  <a:sysClr val="windowText" lastClr="000000"/>
                </a:solidFill>
                <a:effectLst/>
                <a:uLnTx/>
                <a:uFillTx/>
                <a:latin typeface="Monotype Corsiva" pitchFamily="66" charset="0"/>
                <a:cs typeface="Calibri" pitchFamily="34" charset="0"/>
              </a:rPr>
              <a:t>physical</a:t>
            </a:r>
            <a:r>
              <a:rPr kumimoji="0" lang="es-CO" sz="2000" b="0" i="0" u="none" strike="noStrike" kern="0" cap="none" spc="0" normalizeH="0" baseline="0" noProof="0" dirty="0" smtClean="0">
                <a:ln>
                  <a:noFill/>
                </a:ln>
                <a:solidFill>
                  <a:sysClr val="windowText" lastClr="000000"/>
                </a:solidFill>
                <a:effectLst/>
                <a:uLnTx/>
                <a:uFillTx/>
                <a:latin typeface="Monotype Corsiva" pitchFamily="66" charset="0"/>
                <a:cs typeface="Calibri" pitchFamily="34" charset="0"/>
              </a:rPr>
              <a:t> </a:t>
            </a:r>
            <a:r>
              <a:rPr kumimoji="0" lang="es-CO" sz="2000" b="0" i="0" u="none" strike="noStrike" kern="0" cap="none" spc="0" normalizeH="0" baseline="0" noProof="0" dirty="0" err="1" smtClean="0">
                <a:ln>
                  <a:noFill/>
                </a:ln>
                <a:solidFill>
                  <a:sysClr val="windowText" lastClr="000000"/>
                </a:solidFill>
                <a:effectLst/>
                <a:uLnTx/>
                <a:uFillTx/>
                <a:latin typeface="Monotype Corsiva" pitchFamily="66" charset="0"/>
                <a:cs typeface="Calibri" pitchFamily="34" charset="0"/>
              </a:rPr>
              <a:t>quantities</a:t>
            </a:r>
            <a:endParaRPr kumimoji="0" lang="es-CO" sz="2000" b="0" i="0" u="none" strike="noStrike" kern="0" cap="none" spc="0" normalizeH="0" baseline="0" noProof="0" dirty="0" smtClean="0">
              <a:ln>
                <a:noFill/>
              </a:ln>
              <a:solidFill>
                <a:sysClr val="windowText" lastClr="000000"/>
              </a:solidFill>
              <a:effectLst/>
              <a:uLnTx/>
              <a:uFillTx/>
              <a:latin typeface="Monotype Corsiva" pitchFamily="66" charset="0"/>
              <a:cs typeface="Calibri" pitchFamily="34" charset="0"/>
            </a:endParaRPr>
          </a:p>
        </p:txBody>
      </p:sp>
      <p:sp>
        <p:nvSpPr>
          <p:cNvPr id="13" name="12 Rectángulo"/>
          <p:cNvSpPr/>
          <p:nvPr/>
        </p:nvSpPr>
        <p:spPr>
          <a:xfrm>
            <a:off x="2768600" y="5715016"/>
            <a:ext cx="4038600" cy="642942"/>
          </a:xfrm>
          <a:prstGeom prst="rect">
            <a:avLst/>
          </a:prstGeom>
          <a:solidFill>
            <a:sysClr val="window" lastClr="FFFFFF"/>
          </a:solidFill>
          <a:ln w="25400" cap="flat" cmpd="sng" algn="ctr">
            <a:solidFill>
              <a:srgbClr val="FF3300"/>
            </a:solidFill>
            <a:prstDash val="solid"/>
          </a:ln>
          <a:effectLst>
            <a:outerShdw blurRad="50800" dist="38100" dir="5400000" algn="t" rotWithShape="0">
              <a:prstClr val="black">
                <a:alpha val="40000"/>
              </a:prstClr>
            </a:outerShdw>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dirty="0" smtClean="0">
                <a:ln>
                  <a:noFill/>
                </a:ln>
                <a:solidFill>
                  <a:prstClr val="black"/>
                </a:solidFill>
                <a:effectLst/>
                <a:uLnTx/>
                <a:uFillTx/>
                <a:latin typeface="Monotype Corsiva" pitchFamily="66" charset="0"/>
                <a:cs typeface="Calibri" pitchFamily="34" charset="0"/>
              </a:rPr>
              <a:t>Leaving the renormalized theory finite.</a:t>
            </a:r>
          </a:p>
        </p:txBody>
      </p:sp>
      <p:cxnSp>
        <p:nvCxnSpPr>
          <p:cNvPr id="14" name="13 Conector recto de flecha"/>
          <p:cNvCxnSpPr>
            <a:stCxn id="7" idx="2"/>
            <a:endCxn id="8" idx="0"/>
          </p:cNvCxnSpPr>
          <p:nvPr/>
        </p:nvCxnSpPr>
        <p:spPr>
          <a:xfrm rot="5400000">
            <a:off x="4456898" y="1847048"/>
            <a:ext cx="414354" cy="6350"/>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15" name="14 Conector recto de flecha"/>
          <p:cNvCxnSpPr>
            <a:stCxn id="8" idx="2"/>
            <a:endCxn id="9" idx="0"/>
          </p:cNvCxnSpPr>
          <p:nvPr/>
        </p:nvCxnSpPr>
        <p:spPr>
          <a:xfrm rot="5400000">
            <a:off x="4500562" y="2784468"/>
            <a:ext cx="315914" cy="4762"/>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16" name="15 Conector recto"/>
          <p:cNvCxnSpPr/>
          <p:nvPr/>
        </p:nvCxnSpPr>
        <p:spPr>
          <a:xfrm rot="16200000" flipH="1">
            <a:off x="4540251" y="3397249"/>
            <a:ext cx="197642" cy="7144"/>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7" name="16 Conector recto"/>
          <p:cNvCxnSpPr/>
          <p:nvPr/>
        </p:nvCxnSpPr>
        <p:spPr>
          <a:xfrm>
            <a:off x="2584436" y="3498848"/>
            <a:ext cx="4214842" cy="1588"/>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8" name="17 Conector recto de flecha"/>
          <p:cNvCxnSpPr>
            <a:endCxn id="10" idx="0"/>
          </p:cNvCxnSpPr>
          <p:nvPr/>
        </p:nvCxnSpPr>
        <p:spPr>
          <a:xfrm flipH="1">
            <a:off x="6798940" y="3493294"/>
            <a:ext cx="9056" cy="380206"/>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19" name="18 Conector recto de flecha"/>
          <p:cNvCxnSpPr>
            <a:endCxn id="11" idx="0"/>
          </p:cNvCxnSpPr>
          <p:nvPr/>
        </p:nvCxnSpPr>
        <p:spPr>
          <a:xfrm rot="16200000" flipH="1">
            <a:off x="2392357" y="3652843"/>
            <a:ext cx="368300" cy="22214"/>
          </a:xfrm>
          <a:prstGeom prst="straightConnector1">
            <a:avLst/>
          </a:prstGeom>
          <a:noFill/>
          <a:ln w="25400" cap="flat" cmpd="sng" algn="ctr">
            <a:solidFill>
              <a:srgbClr val="CC0000"/>
            </a:solidFill>
            <a:prstDash val="solid"/>
            <a:tailEnd type="arrow"/>
          </a:ln>
          <a:effectLst>
            <a:outerShdw blurRad="40000" dist="20000" dir="5400000" rotWithShape="0">
              <a:srgbClr val="000000">
                <a:alpha val="38000"/>
              </a:srgbClr>
            </a:outerShdw>
          </a:effectLst>
        </p:spPr>
      </p:cxnSp>
      <p:cxnSp>
        <p:nvCxnSpPr>
          <p:cNvPr id="20" name="19 Conector recto"/>
          <p:cNvCxnSpPr/>
          <p:nvPr/>
        </p:nvCxnSpPr>
        <p:spPr>
          <a:xfrm>
            <a:off x="2500298" y="4572008"/>
            <a:ext cx="4357718" cy="1588"/>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21" name="20 Conector recto de flecha"/>
          <p:cNvCxnSpPr/>
          <p:nvPr/>
        </p:nvCxnSpPr>
        <p:spPr>
          <a:xfrm rot="5400000">
            <a:off x="6750859" y="4464851"/>
            <a:ext cx="214314" cy="1588"/>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22" name="21 Conector recto de flecha"/>
          <p:cNvCxnSpPr/>
          <p:nvPr/>
        </p:nvCxnSpPr>
        <p:spPr>
          <a:xfrm rot="5400000">
            <a:off x="2393141" y="4464851"/>
            <a:ext cx="214314" cy="1588"/>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23" name="22 Conector recto de flecha"/>
          <p:cNvCxnSpPr>
            <a:endCxn id="12" idx="0"/>
          </p:cNvCxnSpPr>
          <p:nvPr/>
        </p:nvCxnSpPr>
        <p:spPr>
          <a:xfrm rot="16200000" flipH="1">
            <a:off x="4648200" y="4711710"/>
            <a:ext cx="284958" cy="7142"/>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24" name="23 Conector recto de flecha"/>
          <p:cNvCxnSpPr>
            <a:stCxn id="12" idx="2"/>
            <a:endCxn id="13" idx="0"/>
          </p:cNvCxnSpPr>
          <p:nvPr/>
        </p:nvCxnSpPr>
        <p:spPr>
          <a:xfrm rot="5400000">
            <a:off x="4683918" y="5604684"/>
            <a:ext cx="214314" cy="6350"/>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xmlns="" val="6872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 calcmode="lin" valueType="num">
                                      <p:cBhvr>
                                        <p:cTn id="2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9"/>
                                        </p:tgtEl>
                                        <p:attrNameLst>
                                          <p:attrName>ppt_y</p:attrName>
                                        </p:attrNameLst>
                                      </p:cBhvr>
                                      <p:tavLst>
                                        <p:tav tm="0">
                                          <p:val>
                                            <p:strVal val="#ppt_y"/>
                                          </p:val>
                                        </p:tav>
                                        <p:tav tm="100000">
                                          <p:val>
                                            <p:strVal val="#ppt_y"/>
                                          </p:val>
                                        </p:tav>
                                      </p:tavLst>
                                    </p:anim>
                                    <p:anim calcmode="lin" valueType="num">
                                      <p:cBhvr>
                                        <p:cTn id="41"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1" presetClass="entr" presetSubtype="0" fill="hold" grpId="0" nodeType="clickEffect">
                                  <p:stCondLst>
                                    <p:cond delay="0"/>
                                  </p:stCondLst>
                                  <p:iterate type="lt">
                                    <p:tmPct val="10000"/>
                                  </p:iterate>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75" dur="500" fill="hold"/>
                                        <p:tgtEl>
                                          <p:spTgt spid="11"/>
                                        </p:tgtEl>
                                        <p:attrNameLst>
                                          <p:attrName>ppt_y</p:attrName>
                                        </p:attrNameLst>
                                      </p:cBhvr>
                                      <p:tavLst>
                                        <p:tav tm="0">
                                          <p:val>
                                            <p:strVal val="#ppt_y"/>
                                          </p:val>
                                        </p:tav>
                                        <p:tav tm="100000">
                                          <p:val>
                                            <p:strVal val="#ppt_y"/>
                                          </p:val>
                                        </p:tav>
                                      </p:tavLst>
                                    </p:anim>
                                    <p:anim calcmode="lin" valueType="num">
                                      <p:cBhvr>
                                        <p:cTn id="7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7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78" dur="500" tmFilter="0,0; .5, 1; 1, 1"/>
                                        <p:tgtEl>
                                          <p:spTgt spid="11"/>
                                        </p:tgtEl>
                                      </p:cBhvr>
                                    </p:animEffect>
                                  </p:childTnLst>
                                </p:cTn>
                              </p:par>
                            </p:childTnLst>
                          </p:cTn>
                        </p:par>
                      </p:childTnLst>
                    </p:cTn>
                  </p:par>
                  <p:par>
                    <p:cTn id="79" fill="hold">
                      <p:stCondLst>
                        <p:cond delay="indefinite"/>
                      </p:stCondLst>
                      <p:childTnLst>
                        <p:par>
                          <p:cTn id="80" fill="hold">
                            <p:stCondLst>
                              <p:cond delay="0"/>
                            </p:stCondLst>
                            <p:childTnLst>
                              <p:par>
                                <p:cTn id="81" presetID="41" presetClass="entr" presetSubtype="0" fill="hold" grpId="0" nodeType="clickEffect">
                                  <p:stCondLst>
                                    <p:cond delay="0"/>
                                  </p:stCondLst>
                                  <p:iterate type="lt">
                                    <p:tmPct val="10000"/>
                                  </p:iterate>
                                  <p:childTnLst>
                                    <p:set>
                                      <p:cBhvr>
                                        <p:cTn id="82" dur="1" fill="hold">
                                          <p:stCondLst>
                                            <p:cond delay="0"/>
                                          </p:stCondLst>
                                        </p:cTn>
                                        <p:tgtEl>
                                          <p:spTgt spid="10"/>
                                        </p:tgtEl>
                                        <p:attrNameLst>
                                          <p:attrName>style.visibility</p:attrName>
                                        </p:attrNameLst>
                                      </p:cBhvr>
                                      <p:to>
                                        <p:strVal val="visible"/>
                                      </p:to>
                                    </p:set>
                                    <p:anim calcmode="lin" valueType="num">
                                      <p:cBhvr>
                                        <p:cTn id="83"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4" dur="500" fill="hold"/>
                                        <p:tgtEl>
                                          <p:spTgt spid="10"/>
                                        </p:tgtEl>
                                        <p:attrNameLst>
                                          <p:attrName>ppt_y</p:attrName>
                                        </p:attrNameLst>
                                      </p:cBhvr>
                                      <p:tavLst>
                                        <p:tav tm="0">
                                          <p:val>
                                            <p:strVal val="#ppt_y"/>
                                          </p:val>
                                        </p:tav>
                                        <p:tav tm="100000">
                                          <p:val>
                                            <p:strVal val="#ppt_y"/>
                                          </p:val>
                                        </p:tav>
                                      </p:tavLst>
                                    </p:anim>
                                    <p:anim calcmode="lin" valueType="num">
                                      <p:cBhvr>
                                        <p:cTn id="85"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86"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87" dur="500" tmFilter="0,0; .5, 1; 1, 1"/>
                                        <p:tgtEl>
                                          <p:spTgt spid="10"/>
                                        </p:tgtEl>
                                      </p:cBhvr>
                                    </p:animEffect>
                                  </p:childTnLst>
                                </p:cTn>
                              </p:par>
                            </p:childTnLst>
                          </p:cTn>
                        </p:par>
                      </p:childTnLst>
                    </p:cTn>
                  </p:par>
                  <p:par>
                    <p:cTn id="88" fill="hold">
                      <p:stCondLst>
                        <p:cond delay="indefinite"/>
                      </p:stCondLst>
                      <p:childTnLst>
                        <p:par>
                          <p:cTn id="89" fill="hold">
                            <p:stCondLst>
                              <p:cond delay="0"/>
                            </p:stCondLst>
                            <p:childTnLst>
                              <p:par>
                                <p:cTn id="90" presetID="47" presetClass="entr" presetSubtype="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1000"/>
                                        <p:tgtEl>
                                          <p:spTgt spid="21"/>
                                        </p:tgtEl>
                                      </p:cBhvr>
                                    </p:animEffect>
                                    <p:anim calcmode="lin" valueType="num">
                                      <p:cBhvr>
                                        <p:cTn id="93" dur="1000" fill="hold"/>
                                        <p:tgtEl>
                                          <p:spTgt spid="21"/>
                                        </p:tgtEl>
                                        <p:attrNameLst>
                                          <p:attrName>ppt_x</p:attrName>
                                        </p:attrNameLst>
                                      </p:cBhvr>
                                      <p:tavLst>
                                        <p:tav tm="0">
                                          <p:val>
                                            <p:strVal val="#ppt_x"/>
                                          </p:val>
                                        </p:tav>
                                        <p:tav tm="100000">
                                          <p:val>
                                            <p:strVal val="#ppt_x"/>
                                          </p:val>
                                        </p:tav>
                                      </p:tavLst>
                                    </p:anim>
                                    <p:anim calcmode="lin" valueType="num">
                                      <p:cBhvr>
                                        <p:cTn id="94" dur="1000" fill="hold"/>
                                        <p:tgtEl>
                                          <p:spTgt spid="21"/>
                                        </p:tgtEl>
                                        <p:attrNameLst>
                                          <p:attrName>ppt_y</p:attrName>
                                        </p:attrNameLst>
                                      </p:cBhvr>
                                      <p:tavLst>
                                        <p:tav tm="0">
                                          <p:val>
                                            <p:strVal val="#ppt_y-.1"/>
                                          </p:val>
                                        </p:tav>
                                        <p:tav tm="100000">
                                          <p:val>
                                            <p:strVal val="#ppt_y"/>
                                          </p:val>
                                        </p:tav>
                                      </p:tavLst>
                                    </p:anim>
                                  </p:childTnLst>
                                </p:cTn>
                              </p:par>
                              <p:par>
                                <p:cTn id="95" presetID="47"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1000"/>
                                        <p:tgtEl>
                                          <p:spTgt spid="22"/>
                                        </p:tgtEl>
                                      </p:cBhvr>
                                    </p:animEffect>
                                    <p:anim calcmode="lin" valueType="num">
                                      <p:cBhvr>
                                        <p:cTn id="98" dur="1000" fill="hold"/>
                                        <p:tgtEl>
                                          <p:spTgt spid="22"/>
                                        </p:tgtEl>
                                        <p:attrNameLst>
                                          <p:attrName>ppt_x</p:attrName>
                                        </p:attrNameLst>
                                      </p:cBhvr>
                                      <p:tavLst>
                                        <p:tav tm="0">
                                          <p:val>
                                            <p:strVal val="#ppt_x"/>
                                          </p:val>
                                        </p:tav>
                                        <p:tav tm="100000">
                                          <p:val>
                                            <p:strVal val="#ppt_x"/>
                                          </p:val>
                                        </p:tav>
                                      </p:tavLst>
                                    </p:anim>
                                    <p:anim calcmode="lin" valueType="num">
                                      <p:cBhvr>
                                        <p:cTn id="99" dur="1000" fill="hold"/>
                                        <p:tgtEl>
                                          <p:spTgt spid="22"/>
                                        </p:tgtEl>
                                        <p:attrNameLst>
                                          <p:attrName>ppt_y</p:attrName>
                                        </p:attrNameLst>
                                      </p:cBhvr>
                                      <p:tavLst>
                                        <p:tav tm="0">
                                          <p:val>
                                            <p:strVal val="#ppt_y-.1"/>
                                          </p:val>
                                        </p:tav>
                                        <p:tav tm="100000">
                                          <p:val>
                                            <p:strVal val="#ppt_y"/>
                                          </p:val>
                                        </p:tav>
                                      </p:tavLst>
                                    </p:anim>
                                  </p:childTnLst>
                                </p:cTn>
                              </p:par>
                              <p:par>
                                <p:cTn id="100" presetID="47" presetClass="entr" presetSubtype="0" fill="hold" nodeType="with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1000"/>
                                        <p:tgtEl>
                                          <p:spTgt spid="20"/>
                                        </p:tgtEl>
                                      </p:cBhvr>
                                    </p:animEffect>
                                    <p:anim calcmode="lin" valueType="num">
                                      <p:cBhvr>
                                        <p:cTn id="103" dur="1000" fill="hold"/>
                                        <p:tgtEl>
                                          <p:spTgt spid="20"/>
                                        </p:tgtEl>
                                        <p:attrNameLst>
                                          <p:attrName>ppt_x</p:attrName>
                                        </p:attrNameLst>
                                      </p:cBhvr>
                                      <p:tavLst>
                                        <p:tav tm="0">
                                          <p:val>
                                            <p:strVal val="#ppt_x"/>
                                          </p:val>
                                        </p:tav>
                                        <p:tav tm="100000">
                                          <p:val>
                                            <p:strVal val="#ppt_x"/>
                                          </p:val>
                                        </p:tav>
                                      </p:tavLst>
                                    </p:anim>
                                    <p:anim calcmode="lin" valueType="num">
                                      <p:cBhvr>
                                        <p:cTn id="104" dur="1000" fill="hold"/>
                                        <p:tgtEl>
                                          <p:spTgt spid="20"/>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1000"/>
                                        <p:tgtEl>
                                          <p:spTgt spid="23"/>
                                        </p:tgtEl>
                                      </p:cBhvr>
                                    </p:animEffect>
                                    <p:anim calcmode="lin" valueType="num">
                                      <p:cBhvr>
                                        <p:cTn id="108" dur="1000" fill="hold"/>
                                        <p:tgtEl>
                                          <p:spTgt spid="23"/>
                                        </p:tgtEl>
                                        <p:attrNameLst>
                                          <p:attrName>ppt_x</p:attrName>
                                        </p:attrNameLst>
                                      </p:cBhvr>
                                      <p:tavLst>
                                        <p:tav tm="0">
                                          <p:val>
                                            <p:strVal val="#ppt_x"/>
                                          </p:val>
                                        </p:tav>
                                        <p:tav tm="100000">
                                          <p:val>
                                            <p:strVal val="#ppt_x"/>
                                          </p:val>
                                        </p:tav>
                                      </p:tavLst>
                                    </p:anim>
                                    <p:anim calcmode="lin" valueType="num">
                                      <p:cBhvr>
                                        <p:cTn id="10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1" presetClass="entr" presetSubtype="0" fill="hold" grpId="0" nodeType="clickEffect">
                                  <p:stCondLst>
                                    <p:cond delay="0"/>
                                  </p:stCondLst>
                                  <p:iterate type="lt">
                                    <p:tmPct val="10000"/>
                                  </p:iterate>
                                  <p:childTnLst>
                                    <p:set>
                                      <p:cBhvr>
                                        <p:cTn id="113" dur="1" fill="hold">
                                          <p:stCondLst>
                                            <p:cond delay="0"/>
                                          </p:stCondLst>
                                        </p:cTn>
                                        <p:tgtEl>
                                          <p:spTgt spid="12"/>
                                        </p:tgtEl>
                                        <p:attrNameLst>
                                          <p:attrName>style.visibility</p:attrName>
                                        </p:attrNameLst>
                                      </p:cBhvr>
                                      <p:to>
                                        <p:strVal val="visible"/>
                                      </p:to>
                                    </p:set>
                                    <p:anim calcmode="lin" valueType="num">
                                      <p:cBhvr>
                                        <p:cTn id="114"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15" dur="500" fill="hold"/>
                                        <p:tgtEl>
                                          <p:spTgt spid="12"/>
                                        </p:tgtEl>
                                        <p:attrNameLst>
                                          <p:attrName>ppt_y</p:attrName>
                                        </p:attrNameLst>
                                      </p:cBhvr>
                                      <p:tavLst>
                                        <p:tav tm="0">
                                          <p:val>
                                            <p:strVal val="#ppt_y"/>
                                          </p:val>
                                        </p:tav>
                                        <p:tav tm="100000">
                                          <p:val>
                                            <p:strVal val="#ppt_y"/>
                                          </p:val>
                                        </p:tav>
                                      </p:tavLst>
                                    </p:anim>
                                    <p:anim calcmode="lin" valueType="num">
                                      <p:cBhvr>
                                        <p:cTn id="116"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17"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8" dur="500" tmFilter="0,0; .5, 1; 1, 1"/>
                                        <p:tgtEl>
                                          <p:spTgt spid="12"/>
                                        </p:tgtEl>
                                      </p:cBhvr>
                                    </p:animEffect>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nodeType="click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fade">
                                      <p:cBhvr>
                                        <p:cTn id="123" dur="1000"/>
                                        <p:tgtEl>
                                          <p:spTgt spid="24"/>
                                        </p:tgtEl>
                                      </p:cBhvr>
                                    </p:animEffect>
                                    <p:anim calcmode="lin" valueType="num">
                                      <p:cBhvr>
                                        <p:cTn id="124" dur="1000" fill="hold"/>
                                        <p:tgtEl>
                                          <p:spTgt spid="24"/>
                                        </p:tgtEl>
                                        <p:attrNameLst>
                                          <p:attrName>ppt_x</p:attrName>
                                        </p:attrNameLst>
                                      </p:cBhvr>
                                      <p:tavLst>
                                        <p:tav tm="0">
                                          <p:val>
                                            <p:strVal val="#ppt_x"/>
                                          </p:val>
                                        </p:tav>
                                        <p:tav tm="100000">
                                          <p:val>
                                            <p:strVal val="#ppt_x"/>
                                          </p:val>
                                        </p:tav>
                                      </p:tavLst>
                                    </p:anim>
                                    <p:anim calcmode="lin" valueType="num">
                                      <p:cBhvr>
                                        <p:cTn id="1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1" presetClass="entr" presetSubtype="0" fill="hold" grpId="0" nodeType="clickEffect">
                                  <p:stCondLst>
                                    <p:cond delay="0"/>
                                  </p:stCondLst>
                                  <p:iterate type="lt">
                                    <p:tmPct val="10000"/>
                                  </p:iterate>
                                  <p:childTnLst>
                                    <p:set>
                                      <p:cBhvr>
                                        <p:cTn id="129" dur="1" fill="hold">
                                          <p:stCondLst>
                                            <p:cond delay="0"/>
                                          </p:stCondLst>
                                        </p:cTn>
                                        <p:tgtEl>
                                          <p:spTgt spid="13"/>
                                        </p:tgtEl>
                                        <p:attrNameLst>
                                          <p:attrName>style.visibility</p:attrName>
                                        </p:attrNameLst>
                                      </p:cBhvr>
                                      <p:to>
                                        <p:strVal val="visible"/>
                                      </p:to>
                                    </p:set>
                                    <p:anim calcmode="lin" valueType="num">
                                      <p:cBhvr>
                                        <p:cTn id="13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31" dur="500" fill="hold"/>
                                        <p:tgtEl>
                                          <p:spTgt spid="13"/>
                                        </p:tgtEl>
                                        <p:attrNameLst>
                                          <p:attrName>ppt_y</p:attrName>
                                        </p:attrNameLst>
                                      </p:cBhvr>
                                      <p:tavLst>
                                        <p:tav tm="0">
                                          <p:val>
                                            <p:strVal val="#ppt_y"/>
                                          </p:val>
                                        </p:tav>
                                        <p:tav tm="100000">
                                          <p:val>
                                            <p:strVal val="#ppt_y"/>
                                          </p:val>
                                        </p:tav>
                                      </p:tavLst>
                                    </p:anim>
                                    <p:anim calcmode="lin" valueType="num">
                                      <p:cBhvr>
                                        <p:cTn id="13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3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34"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9" name="Group 9"/>
          <p:cNvGrpSpPr>
            <a:grpSpLocks/>
          </p:cNvGrpSpPr>
          <p:nvPr/>
        </p:nvGrpSpPr>
        <p:grpSpPr bwMode="auto">
          <a:xfrm>
            <a:off x="2235200" y="2032000"/>
            <a:ext cx="4648200" cy="482600"/>
            <a:chOff x="888" y="1807"/>
            <a:chExt cx="2930" cy="393"/>
          </a:xfrm>
          <a:solidFill>
            <a:srgbClr val="FFCC66"/>
          </a:solidFill>
          <a:scene3d>
            <a:camera prst="perspectiveFront"/>
            <a:lightRig rig="threePt" dir="t"/>
          </a:scene3d>
        </p:grpSpPr>
        <p:sp>
          <p:nvSpPr>
            <p:cNvPr id="66570" name="AutoShape 10"/>
            <p:cNvSpPr>
              <a:spLocks noChangeArrowheads="1"/>
            </p:cNvSpPr>
            <p:nvPr/>
          </p:nvSpPr>
          <p:spPr bwMode="gray">
            <a:xfrm>
              <a:off x="888" y="1823"/>
              <a:ext cx="2928" cy="377"/>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66571" name="AutoShape 11"/>
            <p:cNvSpPr>
              <a:spLocks noChangeArrowheads="1"/>
            </p:cNvSpPr>
            <p:nvPr/>
          </p:nvSpPr>
          <p:spPr bwMode="gray">
            <a:xfrm>
              <a:off x="888" y="1807"/>
              <a:ext cx="2930" cy="381"/>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66572" name="Oval 12"/>
            <p:cNvSpPr>
              <a:spLocks noChangeArrowheads="1"/>
            </p:cNvSpPr>
            <p:nvPr/>
          </p:nvSpPr>
          <p:spPr bwMode="gray">
            <a:xfrm rot="-2566439">
              <a:off x="904" y="1867"/>
              <a:ext cx="143" cy="89"/>
            </a:xfrm>
            <a:prstGeom prst="ellipse">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grpSp>
      <p:sp>
        <p:nvSpPr>
          <p:cNvPr id="26" name="25 CuadroTexto"/>
          <p:cNvSpPr txBox="1"/>
          <p:nvPr/>
        </p:nvSpPr>
        <p:spPr>
          <a:xfrm>
            <a:off x="2481234" y="203200"/>
            <a:ext cx="3868766" cy="707886"/>
          </a:xfrm>
          <a:prstGeom prst="rect">
            <a:avLst/>
          </a:prstGeom>
          <a:noFill/>
        </p:spPr>
        <p:txBody>
          <a:bodyPr wrap="square" rtlCol="0">
            <a:spAutoFit/>
          </a:bodyPr>
          <a:lstStyle/>
          <a:p>
            <a:pPr algn="just" eaLnBrk="0" hangingPunct="0"/>
            <a:r>
              <a:rPr lang="en-US" sz="4000" b="1" smtClean="0">
                <a:solidFill>
                  <a:srgbClr val="438086">
                    <a:lumMod val="75000"/>
                  </a:srgbClr>
                </a:solidFill>
                <a:effectLst>
                  <a:outerShdw blurRad="38100" dist="38100" dir="2700000" algn="tl">
                    <a:srgbClr val="000000">
                      <a:alpha val="43137"/>
                    </a:srgbClr>
                  </a:outerShdw>
                </a:effectLst>
                <a:latin typeface="Monotype Corsiva" pitchFamily="66" charset="0"/>
                <a:cs typeface="Agent Orange" pitchFamily="2" charset="0"/>
              </a:rPr>
              <a:t>Outline</a:t>
            </a:r>
            <a:endParaRPr lang="en-US" sz="4000" b="1">
              <a:solidFill>
                <a:srgbClr val="438086">
                  <a:lumMod val="75000"/>
                </a:srgbClr>
              </a:solidFill>
              <a:effectLst>
                <a:outerShdw blurRad="38100" dist="38100" dir="2700000" algn="tl">
                  <a:srgbClr val="000000">
                    <a:alpha val="43137"/>
                  </a:srgbClr>
                </a:outerShdw>
              </a:effectLst>
              <a:latin typeface="Monotype Corsiva" pitchFamily="66" charset="0"/>
              <a:cs typeface="Agent Orange" pitchFamily="2" charset="0"/>
            </a:endParaRPr>
          </a:p>
        </p:txBody>
      </p:sp>
      <p:grpSp>
        <p:nvGrpSpPr>
          <p:cNvPr id="40" name="Group 5"/>
          <p:cNvGrpSpPr>
            <a:grpSpLocks/>
          </p:cNvGrpSpPr>
          <p:nvPr/>
        </p:nvGrpSpPr>
        <p:grpSpPr bwMode="auto">
          <a:xfrm>
            <a:off x="2247901" y="1511300"/>
            <a:ext cx="4635500" cy="469900"/>
            <a:chOff x="880" y="1279"/>
            <a:chExt cx="2930" cy="393"/>
          </a:xfrm>
          <a:solidFill>
            <a:schemeClr val="accent2">
              <a:lumMod val="40000"/>
              <a:lumOff val="60000"/>
            </a:schemeClr>
          </a:solidFill>
          <a:scene3d>
            <a:camera prst="perspectiveFront"/>
            <a:lightRig rig="threePt" dir="t"/>
          </a:scene3d>
        </p:grpSpPr>
        <p:sp>
          <p:nvSpPr>
            <p:cNvPr id="41" name="AutoShape 6"/>
            <p:cNvSpPr>
              <a:spLocks noChangeArrowheads="1"/>
            </p:cNvSpPr>
            <p:nvPr/>
          </p:nvSpPr>
          <p:spPr bwMode="gray">
            <a:xfrm>
              <a:off x="880" y="1295"/>
              <a:ext cx="2928" cy="377"/>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42" name="AutoShape 7"/>
            <p:cNvSpPr>
              <a:spLocks noChangeArrowheads="1"/>
            </p:cNvSpPr>
            <p:nvPr/>
          </p:nvSpPr>
          <p:spPr bwMode="gray">
            <a:xfrm>
              <a:off x="880" y="1279"/>
              <a:ext cx="2930" cy="381"/>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43" name="Oval 8"/>
            <p:cNvSpPr>
              <a:spLocks noChangeArrowheads="1"/>
            </p:cNvSpPr>
            <p:nvPr/>
          </p:nvSpPr>
          <p:spPr bwMode="gray">
            <a:xfrm rot="-2566439">
              <a:off x="896" y="1339"/>
              <a:ext cx="143" cy="89"/>
            </a:xfrm>
            <a:prstGeom prst="ellipse">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grpSp>
      <p:grpSp>
        <p:nvGrpSpPr>
          <p:cNvPr id="45" name="Group 9"/>
          <p:cNvGrpSpPr>
            <a:grpSpLocks/>
          </p:cNvGrpSpPr>
          <p:nvPr/>
        </p:nvGrpSpPr>
        <p:grpSpPr bwMode="auto">
          <a:xfrm>
            <a:off x="2209800" y="3136900"/>
            <a:ext cx="4648200" cy="482600"/>
            <a:chOff x="888" y="1807"/>
            <a:chExt cx="2930" cy="393"/>
          </a:xfrm>
          <a:solidFill>
            <a:srgbClr val="FFCC66"/>
          </a:solidFill>
          <a:scene3d>
            <a:camera prst="perspectiveFront"/>
            <a:lightRig rig="threePt" dir="t"/>
          </a:scene3d>
        </p:grpSpPr>
        <p:sp>
          <p:nvSpPr>
            <p:cNvPr id="46" name="AutoShape 10"/>
            <p:cNvSpPr>
              <a:spLocks noChangeArrowheads="1"/>
            </p:cNvSpPr>
            <p:nvPr/>
          </p:nvSpPr>
          <p:spPr bwMode="gray">
            <a:xfrm>
              <a:off x="888" y="1823"/>
              <a:ext cx="2928" cy="377"/>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47" name="AutoShape 11"/>
            <p:cNvSpPr>
              <a:spLocks noChangeArrowheads="1"/>
            </p:cNvSpPr>
            <p:nvPr/>
          </p:nvSpPr>
          <p:spPr bwMode="gray">
            <a:xfrm>
              <a:off x="888" y="1807"/>
              <a:ext cx="2930" cy="381"/>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48" name="Oval 12"/>
            <p:cNvSpPr>
              <a:spLocks noChangeArrowheads="1"/>
            </p:cNvSpPr>
            <p:nvPr/>
          </p:nvSpPr>
          <p:spPr bwMode="gray">
            <a:xfrm rot="-2566439">
              <a:off x="904" y="1867"/>
              <a:ext cx="143" cy="89"/>
            </a:xfrm>
            <a:prstGeom prst="ellipse">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grpSp>
      <p:grpSp>
        <p:nvGrpSpPr>
          <p:cNvPr id="49" name="Group 5"/>
          <p:cNvGrpSpPr>
            <a:grpSpLocks/>
          </p:cNvGrpSpPr>
          <p:nvPr/>
        </p:nvGrpSpPr>
        <p:grpSpPr bwMode="auto">
          <a:xfrm>
            <a:off x="2222501" y="2590800"/>
            <a:ext cx="4635500" cy="469900"/>
            <a:chOff x="880" y="1279"/>
            <a:chExt cx="2930" cy="393"/>
          </a:xfrm>
          <a:solidFill>
            <a:schemeClr val="accent2">
              <a:lumMod val="40000"/>
              <a:lumOff val="60000"/>
            </a:schemeClr>
          </a:solidFill>
          <a:scene3d>
            <a:camera prst="perspectiveFront"/>
            <a:lightRig rig="threePt" dir="t"/>
          </a:scene3d>
        </p:grpSpPr>
        <p:sp>
          <p:nvSpPr>
            <p:cNvPr id="50" name="AutoShape 6"/>
            <p:cNvSpPr>
              <a:spLocks noChangeArrowheads="1"/>
            </p:cNvSpPr>
            <p:nvPr/>
          </p:nvSpPr>
          <p:spPr bwMode="gray">
            <a:xfrm>
              <a:off x="880" y="1295"/>
              <a:ext cx="2928" cy="377"/>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51" name="AutoShape 7"/>
            <p:cNvSpPr>
              <a:spLocks noChangeArrowheads="1"/>
            </p:cNvSpPr>
            <p:nvPr/>
          </p:nvSpPr>
          <p:spPr bwMode="gray">
            <a:xfrm>
              <a:off x="880" y="1279"/>
              <a:ext cx="2930" cy="381"/>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52" name="Oval 8"/>
            <p:cNvSpPr>
              <a:spLocks noChangeArrowheads="1"/>
            </p:cNvSpPr>
            <p:nvPr/>
          </p:nvSpPr>
          <p:spPr bwMode="gray">
            <a:xfrm rot="-2566439">
              <a:off x="896" y="1339"/>
              <a:ext cx="143" cy="89"/>
            </a:xfrm>
            <a:prstGeom prst="ellipse">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grpSp>
      <p:grpSp>
        <p:nvGrpSpPr>
          <p:cNvPr id="61" name="Group 9"/>
          <p:cNvGrpSpPr>
            <a:grpSpLocks/>
          </p:cNvGrpSpPr>
          <p:nvPr/>
        </p:nvGrpSpPr>
        <p:grpSpPr bwMode="auto">
          <a:xfrm>
            <a:off x="2235200" y="4229100"/>
            <a:ext cx="4635500" cy="482600"/>
            <a:chOff x="888" y="1807"/>
            <a:chExt cx="2930" cy="393"/>
          </a:xfrm>
          <a:solidFill>
            <a:srgbClr val="FFCC66"/>
          </a:solidFill>
          <a:scene3d>
            <a:camera prst="perspectiveFront"/>
            <a:lightRig rig="threePt" dir="t"/>
          </a:scene3d>
        </p:grpSpPr>
        <p:sp>
          <p:nvSpPr>
            <p:cNvPr id="62" name="AutoShape 10"/>
            <p:cNvSpPr>
              <a:spLocks noChangeArrowheads="1"/>
            </p:cNvSpPr>
            <p:nvPr/>
          </p:nvSpPr>
          <p:spPr bwMode="gray">
            <a:xfrm>
              <a:off x="888" y="1823"/>
              <a:ext cx="2928" cy="377"/>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63" name="AutoShape 11"/>
            <p:cNvSpPr>
              <a:spLocks noChangeArrowheads="1"/>
            </p:cNvSpPr>
            <p:nvPr/>
          </p:nvSpPr>
          <p:spPr bwMode="gray">
            <a:xfrm>
              <a:off x="888" y="1807"/>
              <a:ext cx="2930" cy="381"/>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64" name="Oval 12"/>
            <p:cNvSpPr>
              <a:spLocks noChangeArrowheads="1"/>
            </p:cNvSpPr>
            <p:nvPr/>
          </p:nvSpPr>
          <p:spPr bwMode="gray">
            <a:xfrm rot="-2566439">
              <a:off x="904" y="1867"/>
              <a:ext cx="143" cy="89"/>
            </a:xfrm>
            <a:prstGeom prst="ellipse">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grpSp>
      <p:grpSp>
        <p:nvGrpSpPr>
          <p:cNvPr id="65" name="Group 5"/>
          <p:cNvGrpSpPr>
            <a:grpSpLocks/>
          </p:cNvGrpSpPr>
          <p:nvPr/>
        </p:nvGrpSpPr>
        <p:grpSpPr bwMode="auto">
          <a:xfrm>
            <a:off x="2247901" y="3695700"/>
            <a:ext cx="4622800" cy="469900"/>
            <a:chOff x="880" y="1279"/>
            <a:chExt cx="2930" cy="393"/>
          </a:xfrm>
          <a:solidFill>
            <a:schemeClr val="accent2">
              <a:lumMod val="40000"/>
              <a:lumOff val="60000"/>
            </a:schemeClr>
          </a:solidFill>
          <a:scene3d>
            <a:camera prst="perspectiveFront"/>
            <a:lightRig rig="threePt" dir="t"/>
          </a:scene3d>
        </p:grpSpPr>
        <p:sp>
          <p:nvSpPr>
            <p:cNvPr id="66" name="AutoShape 6"/>
            <p:cNvSpPr>
              <a:spLocks noChangeArrowheads="1"/>
            </p:cNvSpPr>
            <p:nvPr/>
          </p:nvSpPr>
          <p:spPr bwMode="gray">
            <a:xfrm>
              <a:off x="880" y="1295"/>
              <a:ext cx="2928" cy="377"/>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67" name="AutoShape 7">
              <a:hlinkClick r:id="rId3" action="ppaction://hlinksldjump"/>
            </p:cNvPr>
            <p:cNvSpPr>
              <a:spLocks noChangeArrowheads="1"/>
            </p:cNvSpPr>
            <p:nvPr/>
          </p:nvSpPr>
          <p:spPr bwMode="gray">
            <a:xfrm>
              <a:off x="880" y="1279"/>
              <a:ext cx="2930" cy="381"/>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68" name="Oval 8"/>
            <p:cNvSpPr>
              <a:spLocks noChangeArrowheads="1"/>
            </p:cNvSpPr>
            <p:nvPr/>
          </p:nvSpPr>
          <p:spPr bwMode="gray">
            <a:xfrm rot="-2566439">
              <a:off x="896" y="1339"/>
              <a:ext cx="143" cy="89"/>
            </a:xfrm>
            <a:prstGeom prst="ellipse">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grpSp>
      <p:grpSp>
        <p:nvGrpSpPr>
          <p:cNvPr id="93" name="Group 9"/>
          <p:cNvGrpSpPr>
            <a:grpSpLocks/>
          </p:cNvGrpSpPr>
          <p:nvPr/>
        </p:nvGrpSpPr>
        <p:grpSpPr bwMode="auto">
          <a:xfrm>
            <a:off x="2222500" y="5826720"/>
            <a:ext cx="4648200" cy="482600"/>
            <a:chOff x="888" y="1807"/>
            <a:chExt cx="2930" cy="393"/>
          </a:xfrm>
          <a:solidFill>
            <a:srgbClr val="FFCC66"/>
          </a:solidFill>
          <a:scene3d>
            <a:camera prst="perspectiveFront"/>
            <a:lightRig rig="threePt" dir="t"/>
          </a:scene3d>
        </p:grpSpPr>
        <p:sp>
          <p:nvSpPr>
            <p:cNvPr id="94" name="AutoShape 10"/>
            <p:cNvSpPr>
              <a:spLocks noChangeArrowheads="1"/>
            </p:cNvSpPr>
            <p:nvPr/>
          </p:nvSpPr>
          <p:spPr bwMode="gray">
            <a:xfrm>
              <a:off x="888" y="1823"/>
              <a:ext cx="2928" cy="377"/>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95" name="AutoShape 11"/>
            <p:cNvSpPr>
              <a:spLocks noChangeArrowheads="1"/>
            </p:cNvSpPr>
            <p:nvPr/>
          </p:nvSpPr>
          <p:spPr bwMode="gray">
            <a:xfrm>
              <a:off x="888" y="1807"/>
              <a:ext cx="2930" cy="381"/>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96" name="Oval 12"/>
            <p:cNvSpPr>
              <a:spLocks noChangeArrowheads="1"/>
            </p:cNvSpPr>
            <p:nvPr/>
          </p:nvSpPr>
          <p:spPr bwMode="gray">
            <a:xfrm rot="-2566439">
              <a:off x="904" y="1867"/>
              <a:ext cx="143" cy="89"/>
            </a:xfrm>
            <a:prstGeom prst="ellipse">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grpSp>
      <p:grpSp>
        <p:nvGrpSpPr>
          <p:cNvPr id="97" name="Group 5"/>
          <p:cNvGrpSpPr>
            <a:grpSpLocks/>
          </p:cNvGrpSpPr>
          <p:nvPr/>
        </p:nvGrpSpPr>
        <p:grpSpPr bwMode="auto">
          <a:xfrm>
            <a:off x="2235200" y="4775200"/>
            <a:ext cx="4635499" cy="469900"/>
            <a:chOff x="880" y="1279"/>
            <a:chExt cx="2930" cy="393"/>
          </a:xfrm>
          <a:solidFill>
            <a:schemeClr val="accent2">
              <a:lumMod val="40000"/>
              <a:lumOff val="60000"/>
            </a:schemeClr>
          </a:solidFill>
          <a:scene3d>
            <a:camera prst="perspectiveFront"/>
            <a:lightRig rig="threePt" dir="t"/>
          </a:scene3d>
        </p:grpSpPr>
        <p:sp>
          <p:nvSpPr>
            <p:cNvPr id="98" name="AutoShape 6"/>
            <p:cNvSpPr>
              <a:spLocks noChangeArrowheads="1"/>
            </p:cNvSpPr>
            <p:nvPr/>
          </p:nvSpPr>
          <p:spPr bwMode="gray">
            <a:xfrm>
              <a:off x="880" y="1295"/>
              <a:ext cx="2928" cy="377"/>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99" name="AutoShape 7"/>
            <p:cNvSpPr>
              <a:spLocks noChangeArrowheads="1"/>
            </p:cNvSpPr>
            <p:nvPr/>
          </p:nvSpPr>
          <p:spPr bwMode="gray">
            <a:xfrm>
              <a:off x="880" y="1279"/>
              <a:ext cx="2930" cy="381"/>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100" name="Oval 8"/>
            <p:cNvSpPr>
              <a:spLocks noChangeArrowheads="1"/>
            </p:cNvSpPr>
            <p:nvPr/>
          </p:nvSpPr>
          <p:spPr bwMode="gray">
            <a:xfrm rot="-2566439">
              <a:off x="896" y="1339"/>
              <a:ext cx="143" cy="89"/>
            </a:xfrm>
            <a:prstGeom prst="ellipse">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grpSp>
      <p:sp>
        <p:nvSpPr>
          <p:cNvPr id="104" name="103 CuadroTexto">
            <a:hlinkClick r:id="rId4" action="ppaction://hlinksldjump"/>
          </p:cNvPr>
          <p:cNvSpPr txBox="1"/>
          <p:nvPr/>
        </p:nvSpPr>
        <p:spPr>
          <a:xfrm>
            <a:off x="3683000" y="1549400"/>
            <a:ext cx="1651000" cy="461665"/>
          </a:xfrm>
          <a:prstGeom prst="rect">
            <a:avLst/>
          </a:prstGeom>
          <a:noFill/>
        </p:spPr>
        <p:txBody>
          <a:bodyPr wrap="square" rtlCol="0">
            <a:spAutoFit/>
          </a:bodyPr>
          <a:lstStyle/>
          <a:p>
            <a:pPr eaLnBrk="0" hangingPunct="0"/>
            <a:r>
              <a:rPr lang="en-US" b="1" dirty="0" smtClean="0">
                <a:solidFill>
                  <a:schemeClr val="tx1">
                    <a:lumMod val="95000"/>
                    <a:lumOff val="5000"/>
                  </a:schemeClr>
                </a:solidFill>
                <a:effectLst>
                  <a:outerShdw blurRad="38100" dist="38100" dir="2700000" algn="tl">
                    <a:srgbClr val="000000">
                      <a:alpha val="43137"/>
                    </a:srgbClr>
                  </a:outerShdw>
                </a:effectLst>
                <a:latin typeface="Monotype Corsiva" pitchFamily="66" charset="0"/>
                <a:cs typeface="Calibri" pitchFamily="34" charset="0"/>
              </a:rPr>
              <a:t>Objectives</a:t>
            </a:r>
            <a:endParaRPr lang="en-US" b="1" dirty="0">
              <a:solidFill>
                <a:schemeClr val="tx1">
                  <a:lumMod val="95000"/>
                  <a:lumOff val="5000"/>
                </a:schemeClr>
              </a:solidFill>
              <a:effectLst>
                <a:outerShdw blurRad="38100" dist="38100" dir="2700000" algn="tl">
                  <a:srgbClr val="000000">
                    <a:alpha val="43137"/>
                  </a:srgbClr>
                </a:outerShdw>
              </a:effectLst>
              <a:latin typeface="Monotype Corsiva" pitchFamily="66" charset="0"/>
              <a:cs typeface="Calibri" pitchFamily="34" charset="0"/>
            </a:endParaRPr>
          </a:p>
        </p:txBody>
      </p:sp>
      <p:sp>
        <p:nvSpPr>
          <p:cNvPr id="105" name="104 CuadroTexto"/>
          <p:cNvSpPr txBox="1"/>
          <p:nvPr/>
        </p:nvSpPr>
        <p:spPr>
          <a:xfrm>
            <a:off x="3416300" y="2070100"/>
            <a:ext cx="2413000" cy="461665"/>
          </a:xfrm>
          <a:prstGeom prst="rect">
            <a:avLst/>
          </a:prstGeom>
          <a:noFill/>
        </p:spPr>
        <p:txBody>
          <a:bodyPr wrap="square" rtlCol="0">
            <a:spAutoFit/>
          </a:bodyPr>
          <a:lstStyle/>
          <a:p>
            <a:pPr eaLnBrk="0" hangingPunct="0"/>
            <a:r>
              <a:rPr lang="en-US" b="1" dirty="0" smtClean="0">
                <a:solidFill>
                  <a:schemeClr val="tx1">
                    <a:lumMod val="95000"/>
                    <a:lumOff val="5000"/>
                  </a:schemeClr>
                </a:solidFill>
                <a:effectLst>
                  <a:outerShdw blurRad="38100" dist="38100" dir="2700000" algn="tl">
                    <a:srgbClr val="000000">
                      <a:alpha val="43137"/>
                    </a:srgbClr>
                  </a:outerShdw>
                </a:effectLst>
                <a:latin typeface="Monotype Corsiva" pitchFamily="66" charset="0"/>
                <a:hlinkClick r:id="rId4" action="ppaction://hlinksldjump"/>
              </a:rPr>
              <a:t>Abstract</a:t>
            </a:r>
            <a:endParaRPr lang="en-US" b="1" dirty="0">
              <a:solidFill>
                <a:schemeClr val="tx1">
                  <a:lumMod val="95000"/>
                  <a:lumOff val="5000"/>
                </a:schemeClr>
              </a:solidFill>
              <a:effectLst>
                <a:outerShdw blurRad="38100" dist="38100" dir="2700000" algn="tl">
                  <a:srgbClr val="000000">
                    <a:alpha val="43137"/>
                  </a:srgbClr>
                </a:outerShdw>
              </a:effectLst>
              <a:latin typeface="Monotype Corsiva" pitchFamily="66" charset="0"/>
            </a:endParaRPr>
          </a:p>
        </p:txBody>
      </p:sp>
      <p:sp>
        <p:nvSpPr>
          <p:cNvPr id="106" name="105 CuadroTexto">
            <a:hlinkClick r:id="rId5" action="ppaction://hlinksldjump"/>
          </p:cNvPr>
          <p:cNvSpPr txBox="1"/>
          <p:nvPr/>
        </p:nvSpPr>
        <p:spPr>
          <a:xfrm>
            <a:off x="2895600" y="2641600"/>
            <a:ext cx="3822700" cy="461665"/>
          </a:xfrm>
          <a:prstGeom prst="rect">
            <a:avLst/>
          </a:prstGeom>
          <a:noFill/>
        </p:spPr>
        <p:txBody>
          <a:bodyPr wrap="square" rtlCol="0">
            <a:spAutoFit/>
          </a:bodyPr>
          <a:lstStyle/>
          <a:p>
            <a:pPr eaLnBrk="0" hangingPunct="0"/>
            <a:r>
              <a:rPr lang="en-US" b="1" dirty="0" smtClean="0">
                <a:solidFill>
                  <a:srgbClr val="00CC00"/>
                </a:solidFill>
                <a:effectLst>
                  <a:outerShdw blurRad="38100" dist="38100" dir="2700000" algn="tl">
                    <a:srgbClr val="000000">
                      <a:alpha val="43137"/>
                    </a:srgbClr>
                  </a:outerShdw>
                </a:effectLst>
                <a:latin typeface="Monotype Corsiva" pitchFamily="66" charset="0"/>
              </a:rPr>
              <a:t>Introduction</a:t>
            </a:r>
            <a:endParaRPr lang="en-US" b="1" dirty="0">
              <a:solidFill>
                <a:srgbClr val="00CC00"/>
              </a:solidFill>
              <a:effectLst>
                <a:outerShdw blurRad="38100" dist="38100" dir="2700000" algn="tl">
                  <a:srgbClr val="000000">
                    <a:alpha val="43137"/>
                  </a:srgbClr>
                </a:outerShdw>
              </a:effectLst>
              <a:latin typeface="Monotype Corsiva" pitchFamily="66" charset="0"/>
            </a:endParaRPr>
          </a:p>
        </p:txBody>
      </p:sp>
      <p:sp>
        <p:nvSpPr>
          <p:cNvPr id="107" name="106 CuadroTexto">
            <a:hlinkClick r:id="rId3" action="ppaction://hlinksldjump"/>
          </p:cNvPr>
          <p:cNvSpPr txBox="1"/>
          <p:nvPr/>
        </p:nvSpPr>
        <p:spPr>
          <a:xfrm>
            <a:off x="3238500" y="3746500"/>
            <a:ext cx="2794000" cy="461665"/>
          </a:xfrm>
          <a:prstGeom prst="rect">
            <a:avLst/>
          </a:prstGeom>
          <a:noFill/>
        </p:spPr>
        <p:txBody>
          <a:bodyPr wrap="square" rtlCol="0">
            <a:spAutoFit/>
          </a:bodyPr>
          <a:lstStyle/>
          <a:p>
            <a:pPr eaLnBrk="0" hangingPunct="0"/>
            <a:r>
              <a:rPr lang="en-US" b="1" dirty="0" smtClean="0">
                <a:solidFill>
                  <a:srgbClr val="0000FF"/>
                </a:solidFill>
                <a:effectLst>
                  <a:outerShdw blurRad="38100" dist="38100" dir="2700000" algn="tl">
                    <a:srgbClr val="000000">
                      <a:alpha val="43137"/>
                    </a:srgbClr>
                  </a:outerShdw>
                </a:effectLst>
                <a:latin typeface="Monotype Corsiva" pitchFamily="66" charset="0"/>
              </a:rPr>
              <a:t>The Method</a:t>
            </a:r>
            <a:endParaRPr lang="en-US" b="1" dirty="0">
              <a:solidFill>
                <a:srgbClr val="0000FF"/>
              </a:solidFill>
              <a:effectLst>
                <a:outerShdw blurRad="38100" dist="38100" dir="2700000" algn="tl">
                  <a:srgbClr val="000000">
                    <a:alpha val="43137"/>
                  </a:srgbClr>
                </a:outerShdw>
              </a:effectLst>
              <a:latin typeface="Monotype Corsiva" pitchFamily="66" charset="0"/>
            </a:endParaRPr>
          </a:p>
        </p:txBody>
      </p:sp>
      <p:sp>
        <p:nvSpPr>
          <p:cNvPr id="108" name="107 CuadroTexto">
            <a:hlinkClick r:id="rId6" action="ppaction://hlinksldjump"/>
          </p:cNvPr>
          <p:cNvSpPr txBox="1"/>
          <p:nvPr/>
        </p:nvSpPr>
        <p:spPr>
          <a:xfrm>
            <a:off x="3225800" y="3187700"/>
            <a:ext cx="3009900" cy="461665"/>
          </a:xfrm>
          <a:prstGeom prst="rect">
            <a:avLst/>
          </a:prstGeom>
          <a:noFill/>
        </p:spPr>
        <p:txBody>
          <a:bodyPr wrap="square" rtlCol="0">
            <a:spAutoFit/>
          </a:bodyPr>
          <a:lstStyle/>
          <a:p>
            <a:pPr eaLnBrk="0" hangingPunct="0"/>
            <a:r>
              <a:rPr lang="en-US" b="1" dirty="0" smtClean="0">
                <a:solidFill>
                  <a:srgbClr val="0000FF"/>
                </a:solidFill>
                <a:effectLst>
                  <a:outerShdw blurRad="38100" dist="38100" dir="2700000" algn="tl">
                    <a:srgbClr val="000000">
                      <a:alpha val="43137"/>
                    </a:srgbClr>
                  </a:outerShdw>
                </a:effectLst>
                <a:latin typeface="Monotype Corsiva" pitchFamily="66" charset="0"/>
              </a:rPr>
              <a:t>Theoretical Aspects</a:t>
            </a:r>
            <a:endParaRPr lang="en-US" b="1" dirty="0">
              <a:solidFill>
                <a:srgbClr val="0000FF"/>
              </a:solidFill>
              <a:effectLst>
                <a:outerShdw blurRad="38100" dist="38100" dir="2700000" algn="tl">
                  <a:srgbClr val="000000">
                    <a:alpha val="43137"/>
                  </a:srgbClr>
                </a:outerShdw>
              </a:effectLst>
              <a:latin typeface="Monotype Corsiva" pitchFamily="66" charset="0"/>
            </a:endParaRPr>
          </a:p>
        </p:txBody>
      </p:sp>
      <p:sp>
        <p:nvSpPr>
          <p:cNvPr id="109" name="108 CuadroTexto">
            <a:hlinkClick r:id="rId7" action="ppaction://hlinksldjump"/>
          </p:cNvPr>
          <p:cNvSpPr txBox="1"/>
          <p:nvPr/>
        </p:nvSpPr>
        <p:spPr>
          <a:xfrm>
            <a:off x="2806700" y="4267200"/>
            <a:ext cx="3479800" cy="461665"/>
          </a:xfrm>
          <a:prstGeom prst="rect">
            <a:avLst/>
          </a:prstGeom>
          <a:noFill/>
        </p:spPr>
        <p:txBody>
          <a:bodyPr wrap="square" rtlCol="0">
            <a:spAutoFit/>
          </a:bodyPr>
          <a:lstStyle/>
          <a:p>
            <a:pPr eaLnBrk="0" hangingPunct="0"/>
            <a:r>
              <a:rPr lang="en-US" b="1" dirty="0" smtClean="0">
                <a:solidFill>
                  <a:srgbClr val="0000FF"/>
                </a:solidFill>
                <a:effectLst>
                  <a:outerShdw blurRad="38100" dist="38100" dir="2700000" algn="tl">
                    <a:srgbClr val="000000">
                      <a:alpha val="43137"/>
                    </a:srgbClr>
                  </a:outerShdw>
                </a:effectLst>
                <a:latin typeface="Monotype Corsiva" pitchFamily="66" charset="0"/>
                <a:hlinkClick r:id="" action="ppaction://noaction"/>
              </a:rPr>
              <a:t>  </a:t>
            </a:r>
            <a:r>
              <a:rPr lang="en-US" b="1" dirty="0" smtClean="0">
                <a:solidFill>
                  <a:srgbClr val="0000FF"/>
                </a:solidFill>
                <a:effectLst>
                  <a:outerShdw blurRad="38100" dist="38100" dir="2700000" algn="tl">
                    <a:srgbClr val="000000">
                      <a:alpha val="43137"/>
                    </a:srgbClr>
                  </a:outerShdw>
                </a:effectLst>
                <a:latin typeface="Monotype Corsiva" pitchFamily="66" charset="0"/>
              </a:rPr>
              <a:t>Numerical Importance</a:t>
            </a:r>
            <a:endParaRPr lang="en-US" b="1" dirty="0">
              <a:solidFill>
                <a:srgbClr val="0000FF"/>
              </a:solidFill>
              <a:effectLst>
                <a:outerShdw blurRad="38100" dist="38100" dir="2700000" algn="tl">
                  <a:srgbClr val="000000">
                    <a:alpha val="43137"/>
                  </a:srgbClr>
                </a:outerShdw>
              </a:effectLst>
              <a:latin typeface="Monotype Corsiva" pitchFamily="66" charset="0"/>
            </a:endParaRPr>
          </a:p>
        </p:txBody>
      </p:sp>
      <p:sp>
        <p:nvSpPr>
          <p:cNvPr id="110" name="109 CuadroTexto">
            <a:hlinkClick r:id="rId8" action="ppaction://hlinksldjump"/>
          </p:cNvPr>
          <p:cNvSpPr txBox="1"/>
          <p:nvPr/>
        </p:nvSpPr>
        <p:spPr>
          <a:xfrm>
            <a:off x="2195736" y="4813300"/>
            <a:ext cx="4674964" cy="461665"/>
          </a:xfrm>
          <a:prstGeom prst="rect">
            <a:avLst/>
          </a:prstGeom>
          <a:noFill/>
        </p:spPr>
        <p:txBody>
          <a:bodyPr wrap="square" rtlCol="0">
            <a:spAutoFit/>
          </a:bodyPr>
          <a:lstStyle/>
          <a:p>
            <a:pPr eaLnBrk="0" hangingPunct="0"/>
            <a:r>
              <a:rPr lang="en-US" dirty="0" smtClean="0">
                <a:solidFill>
                  <a:srgbClr val="FF3300"/>
                </a:solidFill>
                <a:effectLst>
                  <a:outerShdw blurRad="38100" dist="38100" dir="2700000" algn="tl">
                    <a:srgbClr val="000000">
                      <a:alpha val="43137"/>
                    </a:srgbClr>
                  </a:outerShdw>
                </a:effectLst>
                <a:latin typeface="Monotype Corsiva" pitchFamily="66" charset="0"/>
              </a:rPr>
              <a:t>Uses</a:t>
            </a:r>
            <a:endParaRPr lang="en-US" dirty="0">
              <a:solidFill>
                <a:srgbClr val="FF3300"/>
              </a:solidFill>
              <a:effectLst>
                <a:outerShdw blurRad="38100" dist="38100" dir="2700000" algn="tl">
                  <a:srgbClr val="000000">
                    <a:alpha val="43137"/>
                  </a:srgbClr>
                </a:outerShdw>
              </a:effectLst>
              <a:latin typeface="Monotype Corsiva" pitchFamily="66" charset="0"/>
            </a:endParaRPr>
          </a:p>
        </p:txBody>
      </p:sp>
      <p:sp>
        <p:nvSpPr>
          <p:cNvPr id="111" name="110 CuadroTexto"/>
          <p:cNvSpPr txBox="1"/>
          <p:nvPr/>
        </p:nvSpPr>
        <p:spPr>
          <a:xfrm>
            <a:off x="3479800" y="5805264"/>
            <a:ext cx="2349500" cy="461665"/>
          </a:xfrm>
          <a:prstGeom prst="rect">
            <a:avLst/>
          </a:prstGeom>
          <a:noFill/>
        </p:spPr>
        <p:txBody>
          <a:bodyPr wrap="square" rtlCol="0">
            <a:spAutoFit/>
          </a:bodyPr>
          <a:lstStyle/>
          <a:p>
            <a:pPr eaLnBrk="0" hangingPunct="0"/>
            <a:r>
              <a:rPr lang="en-US" b="1" dirty="0" smtClean="0">
                <a:solidFill>
                  <a:schemeClr val="tx1">
                    <a:lumMod val="95000"/>
                    <a:lumOff val="5000"/>
                  </a:schemeClr>
                </a:solidFill>
                <a:effectLst>
                  <a:outerShdw blurRad="38100" dist="38100" dir="2700000" algn="tl">
                    <a:srgbClr val="000000">
                      <a:alpha val="43137"/>
                    </a:srgbClr>
                  </a:outerShdw>
                </a:effectLst>
                <a:latin typeface="Monotype Corsiva" pitchFamily="66" charset="0"/>
              </a:rPr>
              <a:t>References</a:t>
            </a:r>
            <a:endParaRPr lang="en-US" b="1" dirty="0">
              <a:solidFill>
                <a:schemeClr val="tx1">
                  <a:lumMod val="95000"/>
                  <a:lumOff val="5000"/>
                </a:schemeClr>
              </a:solidFill>
              <a:effectLst>
                <a:outerShdw blurRad="38100" dist="38100" dir="2700000" algn="tl">
                  <a:srgbClr val="000000">
                    <a:alpha val="43137"/>
                  </a:srgbClr>
                </a:outerShdw>
              </a:effectLst>
              <a:latin typeface="Monotype Corsiva" pitchFamily="66" charset="0"/>
            </a:endParaRPr>
          </a:p>
        </p:txBody>
      </p:sp>
      <p:grpSp>
        <p:nvGrpSpPr>
          <p:cNvPr id="44" name="Group 9"/>
          <p:cNvGrpSpPr>
            <a:grpSpLocks/>
          </p:cNvGrpSpPr>
          <p:nvPr/>
        </p:nvGrpSpPr>
        <p:grpSpPr bwMode="auto">
          <a:xfrm>
            <a:off x="2267744" y="5301208"/>
            <a:ext cx="4648200" cy="482600"/>
            <a:chOff x="888" y="1807"/>
            <a:chExt cx="2930" cy="393"/>
          </a:xfrm>
          <a:solidFill>
            <a:srgbClr val="FFCC66"/>
          </a:solidFill>
          <a:scene3d>
            <a:camera prst="perspectiveFront"/>
            <a:lightRig rig="threePt" dir="t"/>
          </a:scene3d>
        </p:grpSpPr>
        <p:sp>
          <p:nvSpPr>
            <p:cNvPr id="53" name="AutoShape 10"/>
            <p:cNvSpPr>
              <a:spLocks noChangeArrowheads="1"/>
            </p:cNvSpPr>
            <p:nvPr/>
          </p:nvSpPr>
          <p:spPr bwMode="gray">
            <a:xfrm>
              <a:off x="888" y="1823"/>
              <a:ext cx="2928" cy="377"/>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54" name="AutoShape 11"/>
            <p:cNvSpPr>
              <a:spLocks noChangeArrowheads="1"/>
            </p:cNvSpPr>
            <p:nvPr/>
          </p:nvSpPr>
          <p:spPr bwMode="gray">
            <a:xfrm>
              <a:off x="888" y="1807"/>
              <a:ext cx="2930" cy="381"/>
            </a:xfrm>
            <a:prstGeom prst="roundRect">
              <a:avLst>
                <a:gd name="adj" fmla="val 50000"/>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sp>
          <p:nvSpPr>
            <p:cNvPr id="55" name="Oval 12"/>
            <p:cNvSpPr>
              <a:spLocks noChangeArrowheads="1"/>
            </p:cNvSpPr>
            <p:nvPr/>
          </p:nvSpPr>
          <p:spPr bwMode="gray">
            <a:xfrm rot="-2566439">
              <a:off x="904" y="1867"/>
              <a:ext cx="143" cy="89"/>
            </a:xfrm>
            <a:prstGeom prst="ellipse">
              <a:avLst/>
            </a:prstGeom>
            <a:grpFill/>
            <a:ln w="9525">
              <a:noFill/>
              <a:round/>
              <a:headEnd/>
              <a:tailEnd/>
            </a:ln>
            <a:effectLst/>
            <a:sp3d>
              <a:bevelT/>
            </a:sp3d>
          </p:spPr>
          <p:txBody>
            <a:bodyPr wrap="none" anchor="ctr"/>
            <a:lstStyle/>
            <a:p>
              <a:pPr algn="l" eaLnBrk="0" hangingPunct="0"/>
              <a:endParaRPr lang="en-US" sz="1800">
                <a:solidFill>
                  <a:prstClr val="black"/>
                </a:solidFill>
                <a:latin typeface="Monotype Corsiva" pitchFamily="66" charset="0"/>
              </a:endParaRPr>
            </a:p>
          </p:txBody>
        </p:sp>
      </p:grpSp>
      <p:sp>
        <p:nvSpPr>
          <p:cNvPr id="56" name="55 CuadroTexto"/>
          <p:cNvSpPr txBox="1"/>
          <p:nvPr/>
        </p:nvSpPr>
        <p:spPr>
          <a:xfrm>
            <a:off x="3374628" y="5301208"/>
            <a:ext cx="2349500" cy="461665"/>
          </a:xfrm>
          <a:prstGeom prst="rect">
            <a:avLst/>
          </a:prstGeom>
          <a:noFill/>
        </p:spPr>
        <p:txBody>
          <a:bodyPr wrap="square" rtlCol="0">
            <a:spAutoFit/>
          </a:bodyPr>
          <a:lstStyle/>
          <a:p>
            <a:pPr eaLnBrk="0" hangingPunct="0"/>
            <a:r>
              <a:rPr lang="en-US" b="1" dirty="0" smtClean="0">
                <a:solidFill>
                  <a:srgbClr val="FF3300"/>
                </a:solidFill>
                <a:effectLst>
                  <a:outerShdw blurRad="38100" dist="38100" dir="2700000" algn="tl">
                    <a:srgbClr val="000000">
                      <a:alpha val="43137"/>
                    </a:srgbClr>
                  </a:outerShdw>
                </a:effectLst>
                <a:latin typeface="Monotype Corsiva" pitchFamily="66" charset="0"/>
              </a:rPr>
              <a:t>Applications</a:t>
            </a:r>
            <a:endParaRPr lang="en-US" b="1" dirty="0">
              <a:solidFill>
                <a:srgbClr val="FF3300"/>
              </a:solidFill>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p14="http://schemas.microsoft.com/office/powerpoint/2010/main" xmlns="" val="554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4"/>
                                        </p:tgtEl>
                                        <p:attrNameLst>
                                          <p:attrName>style.visibility</p:attrName>
                                        </p:attrNameLst>
                                      </p:cBhvr>
                                      <p:to>
                                        <p:strVal val="visible"/>
                                      </p:to>
                                    </p:set>
                                    <p:anim calcmode="lin" valueType="num">
                                      <p:cBhvr>
                                        <p:cTn id="12" dur="500" fill="hold"/>
                                        <p:tgtEl>
                                          <p:spTgt spid="104"/>
                                        </p:tgtEl>
                                        <p:attrNameLst>
                                          <p:attrName>ppt_w</p:attrName>
                                        </p:attrNameLst>
                                      </p:cBhvr>
                                      <p:tavLst>
                                        <p:tav tm="0">
                                          <p:val>
                                            <p:fltVal val="0"/>
                                          </p:val>
                                        </p:tav>
                                        <p:tav tm="100000">
                                          <p:val>
                                            <p:strVal val="#ppt_w"/>
                                          </p:val>
                                        </p:tav>
                                      </p:tavLst>
                                    </p:anim>
                                    <p:anim calcmode="lin" valueType="num">
                                      <p:cBhvr>
                                        <p:cTn id="13" dur="500" fill="hold"/>
                                        <p:tgtEl>
                                          <p:spTgt spid="104"/>
                                        </p:tgtEl>
                                        <p:attrNameLst>
                                          <p:attrName>ppt_h</p:attrName>
                                        </p:attrNameLst>
                                      </p:cBhvr>
                                      <p:tavLst>
                                        <p:tav tm="0">
                                          <p:val>
                                            <p:fltVal val="0"/>
                                          </p:val>
                                        </p:tav>
                                        <p:tav tm="100000">
                                          <p:val>
                                            <p:strVal val="#ppt_h"/>
                                          </p:val>
                                        </p:tav>
                                      </p:tavLst>
                                    </p:anim>
                                    <p:animEffect transition="in" filter="fade">
                                      <p:cBhvr>
                                        <p:cTn id="14" dur="500"/>
                                        <p:tgtEl>
                                          <p:spTgt spid="10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66569"/>
                                        </p:tgtEl>
                                        <p:attrNameLst>
                                          <p:attrName>style.visibility</p:attrName>
                                        </p:attrNameLst>
                                      </p:cBhvr>
                                      <p:to>
                                        <p:strVal val="visible"/>
                                      </p:to>
                                    </p:set>
                                    <p:anim calcmode="lin" valueType="num">
                                      <p:cBhvr>
                                        <p:cTn id="19" dur="500" fill="hold"/>
                                        <p:tgtEl>
                                          <p:spTgt spid="66569"/>
                                        </p:tgtEl>
                                        <p:attrNameLst>
                                          <p:attrName>ppt_w</p:attrName>
                                        </p:attrNameLst>
                                      </p:cBhvr>
                                      <p:tavLst>
                                        <p:tav tm="0">
                                          <p:val>
                                            <p:fltVal val="0"/>
                                          </p:val>
                                        </p:tav>
                                        <p:tav tm="100000">
                                          <p:val>
                                            <p:strVal val="#ppt_w"/>
                                          </p:val>
                                        </p:tav>
                                      </p:tavLst>
                                    </p:anim>
                                    <p:anim calcmode="lin" valueType="num">
                                      <p:cBhvr>
                                        <p:cTn id="20" dur="500" fill="hold"/>
                                        <p:tgtEl>
                                          <p:spTgt spid="66569"/>
                                        </p:tgtEl>
                                        <p:attrNameLst>
                                          <p:attrName>ppt_h</p:attrName>
                                        </p:attrNameLst>
                                      </p:cBhvr>
                                      <p:tavLst>
                                        <p:tav tm="0">
                                          <p:val>
                                            <p:fltVal val="0"/>
                                          </p:val>
                                        </p:tav>
                                        <p:tav tm="100000">
                                          <p:val>
                                            <p:strVal val="#ppt_h"/>
                                          </p:val>
                                        </p:tav>
                                      </p:tavLst>
                                    </p:anim>
                                    <p:animEffect transition="in" filter="fade">
                                      <p:cBhvr>
                                        <p:cTn id="21" dur="500"/>
                                        <p:tgtEl>
                                          <p:spTgt spid="66569"/>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05"/>
                                        </p:tgtEl>
                                        <p:attrNameLst>
                                          <p:attrName>style.visibility</p:attrName>
                                        </p:attrNameLst>
                                      </p:cBhvr>
                                      <p:to>
                                        <p:strVal val="visible"/>
                                      </p:to>
                                    </p:set>
                                    <p:anim calcmode="lin" valueType="num">
                                      <p:cBhvr>
                                        <p:cTn id="24" dur="500" fill="hold"/>
                                        <p:tgtEl>
                                          <p:spTgt spid="105"/>
                                        </p:tgtEl>
                                        <p:attrNameLst>
                                          <p:attrName>ppt_w</p:attrName>
                                        </p:attrNameLst>
                                      </p:cBhvr>
                                      <p:tavLst>
                                        <p:tav tm="0">
                                          <p:val>
                                            <p:fltVal val="0"/>
                                          </p:val>
                                        </p:tav>
                                        <p:tav tm="100000">
                                          <p:val>
                                            <p:strVal val="#ppt_w"/>
                                          </p:val>
                                        </p:tav>
                                      </p:tavLst>
                                    </p:anim>
                                    <p:anim calcmode="lin" valueType="num">
                                      <p:cBhvr>
                                        <p:cTn id="25" dur="500" fill="hold"/>
                                        <p:tgtEl>
                                          <p:spTgt spid="105"/>
                                        </p:tgtEl>
                                        <p:attrNameLst>
                                          <p:attrName>ppt_h</p:attrName>
                                        </p:attrNameLst>
                                      </p:cBhvr>
                                      <p:tavLst>
                                        <p:tav tm="0">
                                          <p:val>
                                            <p:fltVal val="0"/>
                                          </p:val>
                                        </p:tav>
                                        <p:tav tm="100000">
                                          <p:val>
                                            <p:strVal val="#ppt_h"/>
                                          </p:val>
                                        </p:tav>
                                      </p:tavLst>
                                    </p:anim>
                                    <p:animEffect transition="in" filter="fade">
                                      <p:cBhvr>
                                        <p:cTn id="26" dur="500"/>
                                        <p:tgtEl>
                                          <p:spTgt spid="10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06"/>
                                        </p:tgtEl>
                                        <p:attrNameLst>
                                          <p:attrName>style.visibility</p:attrName>
                                        </p:attrNameLst>
                                      </p:cBhvr>
                                      <p:to>
                                        <p:strVal val="visible"/>
                                      </p:to>
                                    </p:set>
                                    <p:anim calcmode="lin" valueType="num">
                                      <p:cBhvr>
                                        <p:cTn id="36" dur="500" fill="hold"/>
                                        <p:tgtEl>
                                          <p:spTgt spid="106"/>
                                        </p:tgtEl>
                                        <p:attrNameLst>
                                          <p:attrName>ppt_w</p:attrName>
                                        </p:attrNameLst>
                                      </p:cBhvr>
                                      <p:tavLst>
                                        <p:tav tm="0">
                                          <p:val>
                                            <p:fltVal val="0"/>
                                          </p:val>
                                        </p:tav>
                                        <p:tav tm="100000">
                                          <p:val>
                                            <p:strVal val="#ppt_w"/>
                                          </p:val>
                                        </p:tav>
                                      </p:tavLst>
                                    </p:anim>
                                    <p:anim calcmode="lin" valueType="num">
                                      <p:cBhvr>
                                        <p:cTn id="37" dur="500" fill="hold"/>
                                        <p:tgtEl>
                                          <p:spTgt spid="106"/>
                                        </p:tgtEl>
                                        <p:attrNameLst>
                                          <p:attrName>ppt_h</p:attrName>
                                        </p:attrNameLst>
                                      </p:cBhvr>
                                      <p:tavLst>
                                        <p:tav tm="0">
                                          <p:val>
                                            <p:fltVal val="0"/>
                                          </p:val>
                                        </p:tav>
                                        <p:tav tm="100000">
                                          <p:val>
                                            <p:strVal val="#ppt_h"/>
                                          </p:val>
                                        </p:tav>
                                      </p:tavLst>
                                    </p:anim>
                                    <p:animEffect transition="in" filter="fade">
                                      <p:cBhvr>
                                        <p:cTn id="38" dur="500"/>
                                        <p:tgtEl>
                                          <p:spTgt spid="10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500" fill="hold"/>
                                        <p:tgtEl>
                                          <p:spTgt spid="45"/>
                                        </p:tgtEl>
                                        <p:attrNameLst>
                                          <p:attrName>ppt_w</p:attrName>
                                        </p:attrNameLst>
                                      </p:cBhvr>
                                      <p:tavLst>
                                        <p:tav tm="0">
                                          <p:val>
                                            <p:fltVal val="0"/>
                                          </p:val>
                                        </p:tav>
                                        <p:tav tm="100000">
                                          <p:val>
                                            <p:strVal val="#ppt_w"/>
                                          </p:val>
                                        </p:tav>
                                      </p:tavLst>
                                    </p:anim>
                                    <p:anim calcmode="lin" valueType="num">
                                      <p:cBhvr>
                                        <p:cTn id="44" dur="500" fill="hold"/>
                                        <p:tgtEl>
                                          <p:spTgt spid="45"/>
                                        </p:tgtEl>
                                        <p:attrNameLst>
                                          <p:attrName>ppt_h</p:attrName>
                                        </p:attrNameLst>
                                      </p:cBhvr>
                                      <p:tavLst>
                                        <p:tav tm="0">
                                          <p:val>
                                            <p:fltVal val="0"/>
                                          </p:val>
                                        </p:tav>
                                        <p:tav tm="100000">
                                          <p:val>
                                            <p:strVal val="#ppt_h"/>
                                          </p:val>
                                        </p:tav>
                                      </p:tavLst>
                                    </p:anim>
                                    <p:animEffect transition="in" filter="fade">
                                      <p:cBhvr>
                                        <p:cTn id="45" dur="500"/>
                                        <p:tgtEl>
                                          <p:spTgt spid="45"/>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108"/>
                                        </p:tgtEl>
                                        <p:attrNameLst>
                                          <p:attrName>style.visibility</p:attrName>
                                        </p:attrNameLst>
                                      </p:cBhvr>
                                      <p:to>
                                        <p:strVal val="visible"/>
                                      </p:to>
                                    </p:set>
                                    <p:anim calcmode="lin" valueType="num">
                                      <p:cBhvr>
                                        <p:cTn id="48" dur="500" fill="hold"/>
                                        <p:tgtEl>
                                          <p:spTgt spid="108"/>
                                        </p:tgtEl>
                                        <p:attrNameLst>
                                          <p:attrName>ppt_w</p:attrName>
                                        </p:attrNameLst>
                                      </p:cBhvr>
                                      <p:tavLst>
                                        <p:tav tm="0">
                                          <p:val>
                                            <p:fltVal val="0"/>
                                          </p:val>
                                        </p:tav>
                                        <p:tav tm="100000">
                                          <p:val>
                                            <p:strVal val="#ppt_w"/>
                                          </p:val>
                                        </p:tav>
                                      </p:tavLst>
                                    </p:anim>
                                    <p:anim calcmode="lin" valueType="num">
                                      <p:cBhvr>
                                        <p:cTn id="49" dur="500" fill="hold"/>
                                        <p:tgtEl>
                                          <p:spTgt spid="108"/>
                                        </p:tgtEl>
                                        <p:attrNameLst>
                                          <p:attrName>ppt_h</p:attrName>
                                        </p:attrNameLst>
                                      </p:cBhvr>
                                      <p:tavLst>
                                        <p:tav tm="0">
                                          <p:val>
                                            <p:fltVal val="0"/>
                                          </p:val>
                                        </p:tav>
                                        <p:tav tm="100000">
                                          <p:val>
                                            <p:strVal val="#ppt_h"/>
                                          </p:val>
                                        </p:tav>
                                      </p:tavLst>
                                    </p:anim>
                                    <p:animEffect transition="in" filter="fade">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par>
                                <p:cTn id="58" presetID="53" presetClass="entr" presetSubtype="0" fill="hold" grpId="0" nodeType="withEffect">
                                  <p:stCondLst>
                                    <p:cond delay="0"/>
                                  </p:stCondLst>
                                  <p:childTnLst>
                                    <p:set>
                                      <p:cBhvr>
                                        <p:cTn id="59" dur="1" fill="hold">
                                          <p:stCondLst>
                                            <p:cond delay="0"/>
                                          </p:stCondLst>
                                        </p:cTn>
                                        <p:tgtEl>
                                          <p:spTgt spid="107"/>
                                        </p:tgtEl>
                                        <p:attrNameLst>
                                          <p:attrName>style.visibility</p:attrName>
                                        </p:attrNameLst>
                                      </p:cBhvr>
                                      <p:to>
                                        <p:strVal val="visible"/>
                                      </p:to>
                                    </p:set>
                                    <p:anim calcmode="lin" valueType="num">
                                      <p:cBhvr>
                                        <p:cTn id="60" dur="500" fill="hold"/>
                                        <p:tgtEl>
                                          <p:spTgt spid="107"/>
                                        </p:tgtEl>
                                        <p:attrNameLst>
                                          <p:attrName>ppt_w</p:attrName>
                                        </p:attrNameLst>
                                      </p:cBhvr>
                                      <p:tavLst>
                                        <p:tav tm="0">
                                          <p:val>
                                            <p:fltVal val="0"/>
                                          </p:val>
                                        </p:tav>
                                        <p:tav tm="100000">
                                          <p:val>
                                            <p:strVal val="#ppt_w"/>
                                          </p:val>
                                        </p:tav>
                                      </p:tavLst>
                                    </p:anim>
                                    <p:anim calcmode="lin" valueType="num">
                                      <p:cBhvr>
                                        <p:cTn id="61" dur="500" fill="hold"/>
                                        <p:tgtEl>
                                          <p:spTgt spid="107"/>
                                        </p:tgtEl>
                                        <p:attrNameLst>
                                          <p:attrName>ppt_h</p:attrName>
                                        </p:attrNameLst>
                                      </p:cBhvr>
                                      <p:tavLst>
                                        <p:tav tm="0">
                                          <p:val>
                                            <p:fltVal val="0"/>
                                          </p:val>
                                        </p:tav>
                                        <p:tav tm="100000">
                                          <p:val>
                                            <p:strVal val="#ppt_h"/>
                                          </p:val>
                                        </p:tav>
                                      </p:tavLst>
                                    </p:anim>
                                    <p:animEffect transition="in" filter="fade">
                                      <p:cBhvr>
                                        <p:cTn id="62" dur="500"/>
                                        <p:tgtEl>
                                          <p:spTgt spid="10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109"/>
                                        </p:tgtEl>
                                        <p:attrNameLst>
                                          <p:attrName>style.visibility</p:attrName>
                                        </p:attrNameLst>
                                      </p:cBhvr>
                                      <p:to>
                                        <p:strVal val="visible"/>
                                      </p:to>
                                    </p:set>
                                    <p:anim calcmode="lin" valueType="num">
                                      <p:cBhvr>
                                        <p:cTn id="72" dur="500" fill="hold"/>
                                        <p:tgtEl>
                                          <p:spTgt spid="109"/>
                                        </p:tgtEl>
                                        <p:attrNameLst>
                                          <p:attrName>ppt_w</p:attrName>
                                        </p:attrNameLst>
                                      </p:cBhvr>
                                      <p:tavLst>
                                        <p:tav tm="0">
                                          <p:val>
                                            <p:fltVal val="0"/>
                                          </p:val>
                                        </p:tav>
                                        <p:tav tm="100000">
                                          <p:val>
                                            <p:strVal val="#ppt_w"/>
                                          </p:val>
                                        </p:tav>
                                      </p:tavLst>
                                    </p:anim>
                                    <p:anim calcmode="lin" valueType="num">
                                      <p:cBhvr>
                                        <p:cTn id="73" dur="500" fill="hold"/>
                                        <p:tgtEl>
                                          <p:spTgt spid="109"/>
                                        </p:tgtEl>
                                        <p:attrNameLst>
                                          <p:attrName>ppt_h</p:attrName>
                                        </p:attrNameLst>
                                      </p:cBhvr>
                                      <p:tavLst>
                                        <p:tav tm="0">
                                          <p:val>
                                            <p:fltVal val="0"/>
                                          </p:val>
                                        </p:tav>
                                        <p:tav tm="100000">
                                          <p:val>
                                            <p:strVal val="#ppt_h"/>
                                          </p:val>
                                        </p:tav>
                                      </p:tavLst>
                                    </p:anim>
                                    <p:animEffect transition="in" filter="fade">
                                      <p:cBhvr>
                                        <p:cTn id="74" dur="500"/>
                                        <p:tgtEl>
                                          <p:spTgt spid="10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nodeType="clickEffect">
                                  <p:stCondLst>
                                    <p:cond delay="0"/>
                                  </p:stCondLst>
                                  <p:childTnLst>
                                    <p:set>
                                      <p:cBhvr>
                                        <p:cTn id="78" dur="1" fill="hold">
                                          <p:stCondLst>
                                            <p:cond delay="0"/>
                                          </p:stCondLst>
                                        </p:cTn>
                                        <p:tgtEl>
                                          <p:spTgt spid="97"/>
                                        </p:tgtEl>
                                        <p:attrNameLst>
                                          <p:attrName>style.visibility</p:attrName>
                                        </p:attrNameLst>
                                      </p:cBhvr>
                                      <p:to>
                                        <p:strVal val="visible"/>
                                      </p:to>
                                    </p:set>
                                    <p:anim calcmode="lin" valueType="num">
                                      <p:cBhvr>
                                        <p:cTn id="79" dur="500" fill="hold"/>
                                        <p:tgtEl>
                                          <p:spTgt spid="97"/>
                                        </p:tgtEl>
                                        <p:attrNameLst>
                                          <p:attrName>ppt_w</p:attrName>
                                        </p:attrNameLst>
                                      </p:cBhvr>
                                      <p:tavLst>
                                        <p:tav tm="0">
                                          <p:val>
                                            <p:fltVal val="0"/>
                                          </p:val>
                                        </p:tav>
                                        <p:tav tm="100000">
                                          <p:val>
                                            <p:strVal val="#ppt_w"/>
                                          </p:val>
                                        </p:tav>
                                      </p:tavLst>
                                    </p:anim>
                                    <p:anim calcmode="lin" valueType="num">
                                      <p:cBhvr>
                                        <p:cTn id="80" dur="500" fill="hold"/>
                                        <p:tgtEl>
                                          <p:spTgt spid="97"/>
                                        </p:tgtEl>
                                        <p:attrNameLst>
                                          <p:attrName>ppt_h</p:attrName>
                                        </p:attrNameLst>
                                      </p:cBhvr>
                                      <p:tavLst>
                                        <p:tav tm="0">
                                          <p:val>
                                            <p:fltVal val="0"/>
                                          </p:val>
                                        </p:tav>
                                        <p:tav tm="100000">
                                          <p:val>
                                            <p:strVal val="#ppt_h"/>
                                          </p:val>
                                        </p:tav>
                                      </p:tavLst>
                                    </p:anim>
                                    <p:animEffect transition="in" filter="fade">
                                      <p:cBhvr>
                                        <p:cTn id="81" dur="500"/>
                                        <p:tgtEl>
                                          <p:spTgt spid="97"/>
                                        </p:tgtEl>
                                      </p:cBhvr>
                                    </p:animEffect>
                                  </p:childTnLst>
                                </p:cTn>
                              </p:par>
                              <p:par>
                                <p:cTn id="82" presetID="53" presetClass="entr" presetSubtype="0" fill="hold" grpId="0" nodeType="withEffect">
                                  <p:stCondLst>
                                    <p:cond delay="0"/>
                                  </p:stCondLst>
                                  <p:childTnLst>
                                    <p:set>
                                      <p:cBhvr>
                                        <p:cTn id="83" dur="1" fill="hold">
                                          <p:stCondLst>
                                            <p:cond delay="0"/>
                                          </p:stCondLst>
                                        </p:cTn>
                                        <p:tgtEl>
                                          <p:spTgt spid="110"/>
                                        </p:tgtEl>
                                        <p:attrNameLst>
                                          <p:attrName>style.visibility</p:attrName>
                                        </p:attrNameLst>
                                      </p:cBhvr>
                                      <p:to>
                                        <p:strVal val="visible"/>
                                      </p:to>
                                    </p:set>
                                    <p:anim calcmode="lin" valueType="num">
                                      <p:cBhvr>
                                        <p:cTn id="84" dur="500" fill="hold"/>
                                        <p:tgtEl>
                                          <p:spTgt spid="110"/>
                                        </p:tgtEl>
                                        <p:attrNameLst>
                                          <p:attrName>ppt_w</p:attrName>
                                        </p:attrNameLst>
                                      </p:cBhvr>
                                      <p:tavLst>
                                        <p:tav tm="0">
                                          <p:val>
                                            <p:fltVal val="0"/>
                                          </p:val>
                                        </p:tav>
                                        <p:tav tm="100000">
                                          <p:val>
                                            <p:strVal val="#ppt_w"/>
                                          </p:val>
                                        </p:tav>
                                      </p:tavLst>
                                    </p:anim>
                                    <p:anim calcmode="lin" valueType="num">
                                      <p:cBhvr>
                                        <p:cTn id="85" dur="500" fill="hold"/>
                                        <p:tgtEl>
                                          <p:spTgt spid="110"/>
                                        </p:tgtEl>
                                        <p:attrNameLst>
                                          <p:attrName>ppt_h</p:attrName>
                                        </p:attrNameLst>
                                      </p:cBhvr>
                                      <p:tavLst>
                                        <p:tav tm="0">
                                          <p:val>
                                            <p:fltVal val="0"/>
                                          </p:val>
                                        </p:tav>
                                        <p:tav tm="100000">
                                          <p:val>
                                            <p:strVal val="#ppt_h"/>
                                          </p:val>
                                        </p:tav>
                                      </p:tavLst>
                                    </p:anim>
                                    <p:animEffect transition="in" filter="fade">
                                      <p:cBhvr>
                                        <p:cTn id="86" dur="500"/>
                                        <p:tgtEl>
                                          <p:spTgt spid="110"/>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32" fill="hold" nodeType="click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box(out)">
                                      <p:cBhvr>
                                        <p:cTn id="91" dur="500"/>
                                        <p:tgtEl>
                                          <p:spTgt spid="44"/>
                                        </p:tgtEl>
                                      </p:cBhvr>
                                    </p:animEffect>
                                  </p:childTnLst>
                                </p:cTn>
                              </p:par>
                              <p:par>
                                <p:cTn id="92" presetID="4" presetClass="entr" presetSubtype="16" fill="hold" grpId="0" nodeType="with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box(in)">
                                      <p:cBhvr>
                                        <p:cTn id="94" dur="500"/>
                                        <p:tgtEl>
                                          <p:spTgt spid="56"/>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0" fill="hold" nodeType="clickEffect">
                                  <p:stCondLst>
                                    <p:cond delay="0"/>
                                  </p:stCondLst>
                                  <p:childTnLst>
                                    <p:set>
                                      <p:cBhvr>
                                        <p:cTn id="98" dur="1" fill="hold">
                                          <p:stCondLst>
                                            <p:cond delay="0"/>
                                          </p:stCondLst>
                                        </p:cTn>
                                        <p:tgtEl>
                                          <p:spTgt spid="93"/>
                                        </p:tgtEl>
                                        <p:attrNameLst>
                                          <p:attrName>style.visibility</p:attrName>
                                        </p:attrNameLst>
                                      </p:cBhvr>
                                      <p:to>
                                        <p:strVal val="visible"/>
                                      </p:to>
                                    </p:set>
                                    <p:anim calcmode="lin" valueType="num">
                                      <p:cBhvr>
                                        <p:cTn id="99" dur="500" fill="hold"/>
                                        <p:tgtEl>
                                          <p:spTgt spid="93"/>
                                        </p:tgtEl>
                                        <p:attrNameLst>
                                          <p:attrName>ppt_w</p:attrName>
                                        </p:attrNameLst>
                                      </p:cBhvr>
                                      <p:tavLst>
                                        <p:tav tm="0">
                                          <p:val>
                                            <p:fltVal val="0"/>
                                          </p:val>
                                        </p:tav>
                                        <p:tav tm="100000">
                                          <p:val>
                                            <p:strVal val="#ppt_w"/>
                                          </p:val>
                                        </p:tav>
                                      </p:tavLst>
                                    </p:anim>
                                    <p:anim calcmode="lin" valueType="num">
                                      <p:cBhvr>
                                        <p:cTn id="100" dur="500" fill="hold"/>
                                        <p:tgtEl>
                                          <p:spTgt spid="93"/>
                                        </p:tgtEl>
                                        <p:attrNameLst>
                                          <p:attrName>ppt_h</p:attrName>
                                        </p:attrNameLst>
                                      </p:cBhvr>
                                      <p:tavLst>
                                        <p:tav tm="0">
                                          <p:val>
                                            <p:fltVal val="0"/>
                                          </p:val>
                                        </p:tav>
                                        <p:tav tm="100000">
                                          <p:val>
                                            <p:strVal val="#ppt_h"/>
                                          </p:val>
                                        </p:tav>
                                      </p:tavLst>
                                    </p:anim>
                                    <p:animEffect transition="in" filter="fade">
                                      <p:cBhvr>
                                        <p:cTn id="101" dur="500"/>
                                        <p:tgtEl>
                                          <p:spTgt spid="93"/>
                                        </p:tgtEl>
                                      </p:cBhvr>
                                    </p:animEffect>
                                  </p:childTnLst>
                                </p:cTn>
                              </p:par>
                              <p:par>
                                <p:cTn id="102" presetID="53" presetClass="entr" presetSubtype="0" fill="hold" grpId="0" nodeType="withEffect">
                                  <p:stCondLst>
                                    <p:cond delay="0"/>
                                  </p:stCondLst>
                                  <p:childTnLst>
                                    <p:set>
                                      <p:cBhvr>
                                        <p:cTn id="103" dur="1" fill="hold">
                                          <p:stCondLst>
                                            <p:cond delay="0"/>
                                          </p:stCondLst>
                                        </p:cTn>
                                        <p:tgtEl>
                                          <p:spTgt spid="111"/>
                                        </p:tgtEl>
                                        <p:attrNameLst>
                                          <p:attrName>style.visibility</p:attrName>
                                        </p:attrNameLst>
                                      </p:cBhvr>
                                      <p:to>
                                        <p:strVal val="visible"/>
                                      </p:to>
                                    </p:set>
                                    <p:anim calcmode="lin" valueType="num">
                                      <p:cBhvr>
                                        <p:cTn id="104" dur="500" fill="hold"/>
                                        <p:tgtEl>
                                          <p:spTgt spid="111"/>
                                        </p:tgtEl>
                                        <p:attrNameLst>
                                          <p:attrName>ppt_w</p:attrName>
                                        </p:attrNameLst>
                                      </p:cBhvr>
                                      <p:tavLst>
                                        <p:tav tm="0">
                                          <p:val>
                                            <p:fltVal val="0"/>
                                          </p:val>
                                        </p:tav>
                                        <p:tav tm="100000">
                                          <p:val>
                                            <p:strVal val="#ppt_w"/>
                                          </p:val>
                                        </p:tav>
                                      </p:tavLst>
                                    </p:anim>
                                    <p:anim calcmode="lin" valueType="num">
                                      <p:cBhvr>
                                        <p:cTn id="105" dur="500" fill="hold"/>
                                        <p:tgtEl>
                                          <p:spTgt spid="111"/>
                                        </p:tgtEl>
                                        <p:attrNameLst>
                                          <p:attrName>ppt_h</p:attrName>
                                        </p:attrNameLst>
                                      </p:cBhvr>
                                      <p:tavLst>
                                        <p:tav tm="0">
                                          <p:val>
                                            <p:fltVal val="0"/>
                                          </p:val>
                                        </p:tav>
                                        <p:tav tm="100000">
                                          <p:val>
                                            <p:strVal val="#ppt_h"/>
                                          </p:val>
                                        </p:tav>
                                      </p:tavLst>
                                    </p:anim>
                                    <p:animEffect transition="in" filter="fade">
                                      <p:cBhvr>
                                        <p:cTn id="106"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5" grpId="0"/>
      <p:bldP spid="106" grpId="0"/>
      <p:bldP spid="107" grpId="0"/>
      <p:bldP spid="108" grpId="0"/>
      <p:bldP spid="109" grpId="0"/>
      <p:bldP spid="110" grpId="0"/>
      <p:bldP spid="111" grpId="0"/>
      <p:bldP spid="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latin typeface="Monotype Corsiva" pitchFamily="66" charset="0"/>
            </a:endParaRPr>
          </a:p>
        </p:txBody>
      </p:sp>
      <p:pic>
        <p:nvPicPr>
          <p:cNvPr id="372738" name="Picture 2" descr="http://upload.wikimedia.org/wikipedia/commons/thumb/2/26/Renormalized-vertex.png/300px-Renormalized-vertex.png"/>
          <p:cNvPicPr>
            <a:picLocks noChangeAspect="1" noChangeArrowheads="1"/>
          </p:cNvPicPr>
          <p:nvPr/>
        </p:nvPicPr>
        <p:blipFill>
          <a:blip r:embed="rId3" cstate="print"/>
          <a:srcRect/>
          <a:stretch>
            <a:fillRect/>
          </a:stretch>
        </p:blipFill>
        <p:spPr bwMode="auto">
          <a:xfrm>
            <a:off x="2987824" y="1268760"/>
            <a:ext cx="4095240" cy="2880320"/>
          </a:xfrm>
          <a:prstGeom prst="rect">
            <a:avLst/>
          </a:prstGeom>
          <a:noFill/>
        </p:spPr>
      </p:pic>
      <p:sp>
        <p:nvSpPr>
          <p:cNvPr id="7" name="6 Rectángulo"/>
          <p:cNvSpPr/>
          <p:nvPr/>
        </p:nvSpPr>
        <p:spPr>
          <a:xfrm>
            <a:off x="1475656" y="4437112"/>
            <a:ext cx="6768752" cy="1569660"/>
          </a:xfrm>
          <a:prstGeom prst="rect">
            <a:avLst/>
          </a:prstGeom>
        </p:spPr>
        <p:txBody>
          <a:bodyPr wrap="square">
            <a:spAutoFit/>
          </a:bodyPr>
          <a:lstStyle/>
          <a:p>
            <a:pPr algn="just"/>
            <a:r>
              <a:rPr lang="en-US" dirty="0" smtClean="0">
                <a:solidFill>
                  <a:srgbClr val="FF0000"/>
                </a:solidFill>
                <a:latin typeface="Monotype Corsiva" pitchFamily="66" charset="0"/>
              </a:rPr>
              <a:t>Figure 1.</a:t>
            </a:r>
            <a:r>
              <a:rPr lang="en-US" dirty="0" smtClean="0">
                <a:latin typeface="Monotype Corsiva" pitchFamily="66" charset="0"/>
              </a:rPr>
              <a:t> Renormalization in quantum electrodynamics: The simple electron-photon interaction that determines the electron's charge at one renormalization point is revealed to consist of more complicated interactions at another.</a:t>
            </a:r>
            <a:endParaRPr lang="es-CO" dirty="0">
              <a:latin typeface="Monotype Corsiva" pitchFamily="66" charset="0"/>
            </a:endParaRPr>
          </a:p>
        </p:txBody>
      </p:sp>
    </p:spTree>
    <p:extLst>
      <p:ext uri="{BB962C8B-B14F-4D97-AF65-F5344CB8AC3E}">
        <p14:creationId xmlns:p14="http://schemas.microsoft.com/office/powerpoint/2010/main" xmlns="" val="188032207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latin typeface="Monotype Corsiva" pitchFamily="66" charset="0"/>
            </a:endParaRPr>
          </a:p>
        </p:txBody>
      </p:sp>
      <p:sp>
        <p:nvSpPr>
          <p:cNvPr id="6" name="5 Rectángulo"/>
          <p:cNvSpPr/>
          <p:nvPr/>
        </p:nvSpPr>
        <p:spPr>
          <a:xfrm>
            <a:off x="2411760" y="4892967"/>
            <a:ext cx="5184576" cy="1200329"/>
          </a:xfrm>
          <a:prstGeom prst="rect">
            <a:avLst/>
          </a:prstGeom>
        </p:spPr>
        <p:txBody>
          <a:bodyPr wrap="square">
            <a:spAutoFit/>
          </a:bodyPr>
          <a:lstStyle/>
          <a:p>
            <a:pPr algn="just"/>
            <a:r>
              <a:rPr lang="en-US" dirty="0" smtClean="0">
                <a:solidFill>
                  <a:srgbClr val="FF0000"/>
                </a:solidFill>
                <a:latin typeface="Monotype Corsiva" pitchFamily="66" charset="0"/>
              </a:rPr>
              <a:t>Figure 2. </a:t>
            </a:r>
            <a:r>
              <a:rPr lang="en-US" dirty="0" smtClean="0">
                <a:latin typeface="Monotype Corsiva" pitchFamily="66" charset="0"/>
              </a:rPr>
              <a:t>A diagram contributing to electron-electron scattering in QED. The loop has an ultraviolet divergence.</a:t>
            </a:r>
            <a:endParaRPr lang="es-CO" dirty="0">
              <a:latin typeface="Monotype Corsiva" pitchFamily="66" charset="0"/>
            </a:endParaRPr>
          </a:p>
        </p:txBody>
      </p:sp>
      <p:pic>
        <p:nvPicPr>
          <p:cNvPr id="374786" name="Picture 2" descr="File:Loop-diagram.png"/>
          <p:cNvPicPr>
            <a:picLocks noChangeAspect="1" noChangeArrowheads="1"/>
          </p:cNvPicPr>
          <p:nvPr/>
        </p:nvPicPr>
        <p:blipFill>
          <a:blip r:embed="rId3" cstate="print"/>
          <a:srcRect/>
          <a:stretch>
            <a:fillRect/>
          </a:stretch>
        </p:blipFill>
        <p:spPr bwMode="auto">
          <a:xfrm>
            <a:off x="2771800" y="764704"/>
            <a:ext cx="4086063" cy="3960440"/>
          </a:xfrm>
          <a:prstGeom prst="rect">
            <a:avLst/>
          </a:prstGeom>
          <a:noFill/>
        </p:spPr>
      </p:pic>
    </p:spTree>
    <p:extLst>
      <p:ext uri="{BB962C8B-B14F-4D97-AF65-F5344CB8AC3E}">
        <p14:creationId xmlns:p14="http://schemas.microsoft.com/office/powerpoint/2010/main" xmlns="" val="188032207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latin typeface="Monotype Corsiva" pitchFamily="66" charset="0"/>
            </a:endParaRPr>
          </a:p>
        </p:txBody>
      </p:sp>
      <p:pic>
        <p:nvPicPr>
          <p:cNvPr id="244738" name="Picture 2" descr="http://upload.wikimedia.org/wikipedia/commons/thumb/4/48/Counterterm.png/250px-Counterterm.png"/>
          <p:cNvPicPr>
            <a:picLocks noChangeAspect="1" noChangeArrowheads="1"/>
          </p:cNvPicPr>
          <p:nvPr/>
        </p:nvPicPr>
        <p:blipFill>
          <a:blip r:embed="rId3" cstate="print"/>
          <a:srcRect/>
          <a:stretch>
            <a:fillRect/>
          </a:stretch>
        </p:blipFill>
        <p:spPr bwMode="auto">
          <a:xfrm>
            <a:off x="3131839" y="1052736"/>
            <a:ext cx="3600401" cy="3485187"/>
          </a:xfrm>
          <a:prstGeom prst="rect">
            <a:avLst/>
          </a:prstGeom>
          <a:noFill/>
        </p:spPr>
      </p:pic>
      <p:sp>
        <p:nvSpPr>
          <p:cNvPr id="6" name="5 Rectángulo"/>
          <p:cNvSpPr/>
          <p:nvPr/>
        </p:nvSpPr>
        <p:spPr>
          <a:xfrm>
            <a:off x="2411760" y="4653136"/>
            <a:ext cx="5184576" cy="830997"/>
          </a:xfrm>
          <a:prstGeom prst="rect">
            <a:avLst/>
          </a:prstGeom>
        </p:spPr>
        <p:txBody>
          <a:bodyPr wrap="square">
            <a:spAutoFit/>
          </a:bodyPr>
          <a:lstStyle/>
          <a:p>
            <a:pPr algn="just"/>
            <a:r>
              <a:rPr lang="en-US" dirty="0" smtClean="0">
                <a:solidFill>
                  <a:srgbClr val="FF0000"/>
                </a:solidFill>
                <a:latin typeface="Monotype Corsiva" pitchFamily="66" charset="0"/>
              </a:rPr>
              <a:t>Figure 3. </a:t>
            </a:r>
            <a:r>
              <a:rPr lang="en-US" dirty="0" smtClean="0">
                <a:solidFill>
                  <a:srgbClr val="FFFFFF"/>
                </a:solidFill>
                <a:latin typeface="Monotype Corsiva" pitchFamily="66" charset="0"/>
              </a:rPr>
              <a:t>The vertex corresponding to the Z1 </a:t>
            </a:r>
            <a:r>
              <a:rPr lang="en-US" dirty="0" err="1" smtClean="0">
                <a:solidFill>
                  <a:srgbClr val="FFFFFF"/>
                </a:solidFill>
                <a:latin typeface="Monotype Corsiva" pitchFamily="66" charset="0"/>
              </a:rPr>
              <a:t>counterterm</a:t>
            </a:r>
            <a:r>
              <a:rPr lang="en-US" dirty="0" smtClean="0">
                <a:solidFill>
                  <a:srgbClr val="FFFFFF"/>
                </a:solidFill>
                <a:latin typeface="Monotype Corsiva" pitchFamily="66" charset="0"/>
              </a:rPr>
              <a:t> cancels the divergence in Figure 2.</a:t>
            </a:r>
            <a:endParaRPr lang="es-CO" dirty="0">
              <a:solidFill>
                <a:srgbClr val="FFFFFF"/>
              </a:solidFill>
              <a:latin typeface="Monotype Corsiva" pitchFamily="66" charset="0"/>
            </a:endParaRPr>
          </a:p>
        </p:txBody>
      </p:sp>
    </p:spTree>
    <p:extLst>
      <p:ext uri="{BB962C8B-B14F-4D97-AF65-F5344CB8AC3E}">
        <p14:creationId xmlns:p14="http://schemas.microsoft.com/office/powerpoint/2010/main" xmlns="" val="188032207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title"/>
          </p:nvPr>
        </p:nvSpPr>
        <p:spPr>
          <a:xfrm>
            <a:off x="539750" y="260648"/>
            <a:ext cx="8001000" cy="684213"/>
          </a:xfrm>
        </p:spPr>
        <p:txBody>
          <a:bodyPr>
            <a:noAutofit/>
          </a:bodyPr>
          <a:lstStyle/>
          <a:p>
            <a:r>
              <a:rPr lang="en-US" sz="4000" b="1" dirty="0" smtClean="0">
                <a:solidFill>
                  <a:srgbClr val="000099"/>
                </a:solidFill>
                <a:effectLst>
                  <a:outerShdw blurRad="38100" dist="38100" dir="2700000" algn="tl">
                    <a:srgbClr val="C0C0C0"/>
                  </a:outerShdw>
                </a:effectLst>
                <a:latin typeface="Monotype Corsiva" pitchFamily="66" charset="0"/>
              </a:rPr>
              <a:t>Advantages</a:t>
            </a:r>
            <a:endParaRPr lang="en-US" sz="4000" b="1" dirty="0">
              <a:solidFill>
                <a:srgbClr val="000099"/>
              </a:solidFill>
              <a:effectLst>
                <a:outerShdw blurRad="38100" dist="38100" dir="2700000" algn="tl">
                  <a:srgbClr val="C0C0C0"/>
                </a:outerShdw>
              </a:effectLst>
              <a:latin typeface="Monotype Corsiva" pitchFamily="66" charset="0"/>
            </a:endParaRPr>
          </a:p>
        </p:txBody>
      </p:sp>
      <p:sp>
        <p:nvSpPr>
          <p:cNvPr id="102404" name="Text Box 4"/>
          <p:cNvSpPr txBox="1">
            <a:spLocks noChangeArrowheads="1"/>
          </p:cNvSpPr>
          <p:nvPr/>
        </p:nvSpPr>
        <p:spPr bwMode="auto">
          <a:xfrm>
            <a:off x="251520" y="1052736"/>
            <a:ext cx="3312418" cy="707886"/>
          </a:xfrm>
          <a:prstGeom prst="rect">
            <a:avLst/>
          </a:prstGeom>
          <a:solidFill>
            <a:srgbClr val="00CCFF"/>
          </a:solidFill>
          <a:ln w="9525">
            <a:noFill/>
            <a:miter lim="800000"/>
            <a:headEnd/>
            <a:tailEnd/>
          </a:ln>
          <a:effectLst>
            <a:outerShdw dist="35921" dir="2700000" algn="ctr" rotWithShape="0">
              <a:srgbClr val="808080"/>
            </a:outerShdw>
          </a:effectLst>
        </p:spPr>
        <p:txBody>
          <a:bodyPr wrap="square">
            <a:spAutoFit/>
          </a:bodyPr>
          <a:lstStyle/>
          <a:p>
            <a:pPr algn="just" fontAlgn="auto">
              <a:spcBef>
                <a:spcPct val="50000"/>
              </a:spcBef>
              <a:spcAft>
                <a:spcPts val="0"/>
              </a:spcAft>
            </a:pPr>
            <a:r>
              <a:rPr lang="en-US" sz="2000" dirty="0" smtClean="0">
                <a:solidFill>
                  <a:prstClr val="black"/>
                </a:solidFill>
                <a:latin typeface="Monotype Corsiva" pitchFamily="66" charset="0"/>
              </a:rPr>
              <a:t>The new coupling constants could be smaller. </a:t>
            </a:r>
            <a:endParaRPr lang="en-US" sz="2000" dirty="0">
              <a:solidFill>
                <a:prstClr val="black"/>
              </a:solidFill>
              <a:latin typeface="Monotype Corsiva" pitchFamily="66" charset="0"/>
            </a:endParaRPr>
          </a:p>
        </p:txBody>
      </p:sp>
      <p:sp>
        <p:nvSpPr>
          <p:cNvPr id="102407" name="Text Box 7"/>
          <p:cNvSpPr txBox="1">
            <a:spLocks noChangeArrowheads="1"/>
          </p:cNvSpPr>
          <p:nvPr/>
        </p:nvSpPr>
        <p:spPr bwMode="auto">
          <a:xfrm>
            <a:off x="4572843" y="1484784"/>
            <a:ext cx="3311525" cy="400110"/>
          </a:xfrm>
          <a:prstGeom prst="rect">
            <a:avLst/>
          </a:prstGeom>
          <a:solidFill>
            <a:srgbClr val="84E084"/>
          </a:solidFill>
          <a:ln w="9525">
            <a:noFill/>
            <a:miter lim="800000"/>
            <a:headEnd/>
            <a:tailEnd/>
          </a:ln>
          <a:effectLst>
            <a:outerShdw dist="35921" dir="2700000" algn="ctr" rotWithShape="0">
              <a:srgbClr val="808080"/>
            </a:outerShdw>
          </a:effectLst>
        </p:spPr>
        <p:txBody>
          <a:bodyPr>
            <a:spAutoFit/>
          </a:bodyPr>
          <a:lstStyle/>
          <a:p>
            <a:pPr fontAlgn="auto">
              <a:spcBef>
                <a:spcPct val="50000"/>
              </a:spcBef>
              <a:spcAft>
                <a:spcPts val="0"/>
              </a:spcAft>
            </a:pPr>
            <a:r>
              <a:rPr lang="en-US" sz="2000" b="1" dirty="0" smtClean="0">
                <a:solidFill>
                  <a:prstClr val="black"/>
                </a:solidFill>
                <a:latin typeface="Monotype Corsiva" pitchFamily="66" charset="0"/>
              </a:rPr>
              <a:t>Free theory without interactions</a:t>
            </a:r>
          </a:p>
        </p:txBody>
      </p:sp>
      <p:sp>
        <p:nvSpPr>
          <p:cNvPr id="102408" name="AutoShape 8"/>
          <p:cNvSpPr>
            <a:spLocks noChangeArrowheads="1"/>
          </p:cNvSpPr>
          <p:nvPr/>
        </p:nvSpPr>
        <p:spPr bwMode="auto">
          <a:xfrm>
            <a:off x="3923606" y="1988840"/>
            <a:ext cx="360362" cy="360363"/>
          </a:xfrm>
          <a:prstGeom prst="homePlate">
            <a:avLst>
              <a:gd name="adj" fmla="val 48458"/>
            </a:avLst>
          </a:prstGeom>
          <a:solidFill>
            <a:schemeClr val="folHlink"/>
          </a:solidFill>
          <a:ln w="9525">
            <a:noFill/>
            <a:miter lim="800000"/>
            <a:headEnd/>
            <a:tailEnd/>
          </a:ln>
          <a:effectLst>
            <a:prstShdw prst="shdw17" dist="17961" dir="2700000">
              <a:schemeClr val="folHlink">
                <a:gamma/>
                <a:shade val="60000"/>
                <a:invGamma/>
              </a:schemeClr>
            </a:prstShdw>
          </a:effectLst>
        </p:spPr>
        <p:txBody>
          <a:bodyPr wrap="none" anchor="ctr"/>
          <a:lstStyle/>
          <a:p>
            <a:pPr algn="l" fontAlgn="auto">
              <a:spcBef>
                <a:spcPts val="0"/>
              </a:spcBef>
              <a:spcAft>
                <a:spcPts val="0"/>
              </a:spcAft>
            </a:pPr>
            <a:endParaRPr lang="en-US" sz="2000">
              <a:solidFill>
                <a:prstClr val="black"/>
              </a:solidFill>
              <a:latin typeface="Monotype Corsiva" pitchFamily="66" charset="0"/>
            </a:endParaRPr>
          </a:p>
        </p:txBody>
      </p:sp>
      <p:sp>
        <p:nvSpPr>
          <p:cNvPr id="102409" name="Text Box 9"/>
          <p:cNvSpPr txBox="1">
            <a:spLocks noChangeArrowheads="1"/>
          </p:cNvSpPr>
          <p:nvPr/>
        </p:nvSpPr>
        <p:spPr bwMode="auto">
          <a:xfrm>
            <a:off x="251520" y="3429000"/>
            <a:ext cx="3312418" cy="1015663"/>
          </a:xfrm>
          <a:prstGeom prst="rect">
            <a:avLst/>
          </a:prstGeom>
          <a:solidFill>
            <a:srgbClr val="FFFF00"/>
          </a:solidFill>
          <a:ln w="9525">
            <a:noFill/>
            <a:miter lim="800000"/>
            <a:headEnd/>
            <a:tailEnd/>
          </a:ln>
          <a:effectLst>
            <a:outerShdw dist="35921" dir="2700000" algn="ctr" rotWithShape="0">
              <a:srgbClr val="808080"/>
            </a:outerShdw>
          </a:effectLst>
        </p:spPr>
        <p:txBody>
          <a:bodyPr wrap="square">
            <a:spAutoFit/>
          </a:bodyPr>
          <a:lstStyle/>
          <a:p>
            <a:pPr algn="just" fontAlgn="auto">
              <a:spcBef>
                <a:spcPct val="50000"/>
              </a:spcBef>
              <a:spcAft>
                <a:spcPts val="0"/>
              </a:spcAft>
            </a:pPr>
            <a:r>
              <a:rPr lang="en-US" sz="2000" dirty="0" smtClean="0">
                <a:solidFill>
                  <a:prstClr val="black"/>
                </a:solidFill>
                <a:latin typeface="Monotype Corsiva" pitchFamily="66" charset="0"/>
              </a:rPr>
              <a:t>The successively  interacted coupling coefficients “parameter flow” fixed point</a:t>
            </a:r>
          </a:p>
        </p:txBody>
      </p:sp>
      <p:sp>
        <p:nvSpPr>
          <p:cNvPr id="102410" name="Text Box 10"/>
          <p:cNvSpPr txBox="1">
            <a:spLocks noChangeArrowheads="1"/>
          </p:cNvSpPr>
          <p:nvPr/>
        </p:nvSpPr>
        <p:spPr bwMode="auto">
          <a:xfrm>
            <a:off x="251520" y="4509120"/>
            <a:ext cx="3312418" cy="2246769"/>
          </a:xfrm>
          <a:prstGeom prst="rect">
            <a:avLst/>
          </a:prstGeom>
          <a:solidFill>
            <a:srgbClr val="FFFF00"/>
          </a:solidFill>
          <a:ln w="9525">
            <a:noFill/>
            <a:miter lim="800000"/>
            <a:headEnd/>
            <a:tailEnd/>
          </a:ln>
          <a:effectLst>
            <a:outerShdw dist="35921" dir="2700000" algn="ctr" rotWithShape="0">
              <a:srgbClr val="808080"/>
            </a:outerShdw>
          </a:effectLst>
        </p:spPr>
        <p:txBody>
          <a:bodyPr wrap="square">
            <a:spAutoFit/>
          </a:bodyPr>
          <a:lstStyle/>
          <a:p>
            <a:pPr algn="just" fontAlgn="auto">
              <a:spcBef>
                <a:spcPct val="50000"/>
              </a:spcBef>
              <a:spcAft>
                <a:spcPts val="0"/>
              </a:spcAft>
            </a:pPr>
            <a:r>
              <a:rPr lang="en-US" sz="2000" dirty="0" smtClean="0">
                <a:solidFill>
                  <a:prstClr val="black"/>
                </a:solidFill>
                <a:latin typeface="Monotype Corsiva" pitchFamily="66" charset="0"/>
              </a:rPr>
              <a:t>Elimination of degrees of freedom is accompanied by a change of the underlying lattice spacing  o length scale , one can anticipate that the fixed points are under certain circumstances related to </a:t>
            </a:r>
            <a:r>
              <a:rPr lang="en-US" sz="2000" dirty="0" smtClean="0">
                <a:solidFill>
                  <a:srgbClr val="FF0000"/>
                </a:solidFill>
                <a:latin typeface="Monotype Corsiva" pitchFamily="66" charset="0"/>
              </a:rPr>
              <a:t>Critical point</a:t>
            </a:r>
            <a:r>
              <a:rPr lang="en-US" sz="2000" dirty="0" smtClean="0">
                <a:solidFill>
                  <a:prstClr val="black"/>
                </a:solidFill>
                <a:latin typeface="Monotype Corsiva" pitchFamily="66" charset="0"/>
              </a:rPr>
              <a:t>.</a:t>
            </a:r>
          </a:p>
        </p:txBody>
      </p:sp>
      <p:sp>
        <p:nvSpPr>
          <p:cNvPr id="102411" name="Text Box 11"/>
          <p:cNvSpPr txBox="1">
            <a:spLocks noChangeArrowheads="1"/>
          </p:cNvSpPr>
          <p:nvPr/>
        </p:nvSpPr>
        <p:spPr bwMode="auto">
          <a:xfrm>
            <a:off x="4572843" y="3573016"/>
            <a:ext cx="3311525" cy="1631216"/>
          </a:xfrm>
          <a:prstGeom prst="rect">
            <a:avLst/>
          </a:prstGeom>
          <a:solidFill>
            <a:srgbClr val="84E084"/>
          </a:solidFill>
          <a:ln w="9525">
            <a:noFill/>
            <a:miter lim="800000"/>
            <a:headEnd/>
            <a:tailEnd/>
          </a:ln>
          <a:effectLst>
            <a:outerShdw dist="35921" dir="2700000" algn="ctr" rotWithShape="0">
              <a:srgbClr val="808080"/>
            </a:outerShdw>
          </a:effectLst>
        </p:spPr>
        <p:txBody>
          <a:bodyPr>
            <a:spAutoFit/>
          </a:bodyPr>
          <a:lstStyle/>
          <a:p>
            <a:pPr algn="just" fontAlgn="auto">
              <a:spcBef>
                <a:spcPct val="50000"/>
              </a:spcBef>
              <a:spcAft>
                <a:spcPts val="0"/>
              </a:spcAft>
            </a:pPr>
            <a:r>
              <a:rPr lang="en-US" sz="2000" dirty="0" smtClean="0">
                <a:solidFill>
                  <a:prstClr val="black"/>
                </a:solidFill>
                <a:latin typeface="Monotype Corsiva" pitchFamily="66" charset="0"/>
              </a:rPr>
              <a:t>Flow in the </a:t>
            </a:r>
            <a:r>
              <a:rPr lang="en-US" sz="2000" dirty="0">
                <a:solidFill>
                  <a:prstClr val="black"/>
                </a:solidFill>
                <a:latin typeface="Monotype Corsiva" pitchFamily="66" charset="0"/>
              </a:rPr>
              <a:t>v</a:t>
            </a:r>
            <a:r>
              <a:rPr lang="en-US" sz="2000" dirty="0" smtClean="0">
                <a:solidFill>
                  <a:prstClr val="black"/>
                </a:solidFill>
                <a:latin typeface="Monotype Corsiva" pitchFamily="66" charset="0"/>
              </a:rPr>
              <a:t>icinity of these fixed point can yield information about the universal quantities in the neighborhood of the critical points.. </a:t>
            </a:r>
          </a:p>
        </p:txBody>
      </p:sp>
      <p:sp>
        <p:nvSpPr>
          <p:cNvPr id="102412" name="AutoShape 12"/>
          <p:cNvSpPr>
            <a:spLocks noChangeArrowheads="1"/>
          </p:cNvSpPr>
          <p:nvPr/>
        </p:nvSpPr>
        <p:spPr bwMode="auto">
          <a:xfrm>
            <a:off x="3923606" y="4508500"/>
            <a:ext cx="360362" cy="360363"/>
          </a:xfrm>
          <a:prstGeom prst="homePlate">
            <a:avLst>
              <a:gd name="adj" fmla="val 48458"/>
            </a:avLst>
          </a:prstGeom>
          <a:solidFill>
            <a:schemeClr val="folHlink"/>
          </a:solidFill>
          <a:ln w="9525">
            <a:noFill/>
            <a:miter lim="800000"/>
            <a:headEnd/>
            <a:tailEnd/>
          </a:ln>
          <a:effectLst>
            <a:prstShdw prst="shdw17" dist="17961" dir="2700000">
              <a:schemeClr val="folHlink">
                <a:gamma/>
                <a:shade val="60000"/>
                <a:invGamma/>
              </a:schemeClr>
            </a:prstShdw>
          </a:effectLst>
        </p:spPr>
        <p:txBody>
          <a:bodyPr wrap="none" anchor="ctr"/>
          <a:lstStyle/>
          <a:p>
            <a:pPr algn="l" fontAlgn="auto">
              <a:spcBef>
                <a:spcPts val="0"/>
              </a:spcBef>
              <a:spcAft>
                <a:spcPts val="0"/>
              </a:spcAft>
            </a:pPr>
            <a:endParaRPr lang="en-US" sz="2000">
              <a:solidFill>
                <a:prstClr val="black"/>
              </a:solidFill>
              <a:latin typeface="Monotype Corsiva" pitchFamily="66" charset="0"/>
            </a:endParaRPr>
          </a:p>
        </p:txBody>
      </p:sp>
      <p:sp>
        <p:nvSpPr>
          <p:cNvPr id="102415" name="WordArt 15"/>
          <p:cNvSpPr>
            <a:spLocks noChangeArrowheads="1" noChangeShapeType="1" noTextEdit="1"/>
          </p:cNvSpPr>
          <p:nvPr/>
        </p:nvSpPr>
        <p:spPr bwMode="auto">
          <a:xfrm rot="5400000">
            <a:off x="5796156" y="3429020"/>
            <a:ext cx="5544616" cy="360000"/>
          </a:xfrm>
          <a:prstGeom prst="rect">
            <a:avLst/>
          </a:prstGeom>
        </p:spPr>
        <p:txBody>
          <a:bodyPr vert="wordArtVert" wrap="none" fromWordArt="1">
            <a:prstTxWarp prst="textPlain">
              <a:avLst>
                <a:gd name="adj" fmla="val 50000"/>
              </a:avLst>
            </a:prstTxWarp>
          </a:bodyPr>
          <a:lstStyle/>
          <a:p>
            <a:pPr fontAlgn="auto">
              <a:spcBef>
                <a:spcPts val="0"/>
              </a:spcBef>
              <a:spcAft>
                <a:spcPts val="0"/>
              </a:spcAft>
            </a:pPr>
            <a:r>
              <a:rPr lang="en-US" sz="2000" kern="10" dirty="0" err="1" smtClean="0">
                <a:ln w="9525">
                  <a:solidFill>
                    <a:srgbClr val="000000"/>
                  </a:solidFill>
                  <a:round/>
                  <a:headEnd/>
                  <a:tailEnd/>
                </a:ln>
                <a:solidFill>
                  <a:srgbClr val="000000"/>
                </a:solidFill>
                <a:latin typeface="Monotype Corsiva" pitchFamily="66" charset="0"/>
              </a:rPr>
              <a:t>Renormallization</a:t>
            </a:r>
            <a:r>
              <a:rPr lang="en-US" sz="2000" kern="10" dirty="0" smtClean="0">
                <a:ln w="9525">
                  <a:solidFill>
                    <a:srgbClr val="000000"/>
                  </a:solidFill>
                  <a:round/>
                  <a:headEnd/>
                  <a:tailEnd/>
                </a:ln>
                <a:solidFill>
                  <a:srgbClr val="000000"/>
                </a:solidFill>
                <a:latin typeface="Monotype Corsiva" pitchFamily="66" charset="0"/>
              </a:rPr>
              <a:t> Group</a:t>
            </a:r>
            <a:endParaRPr lang="en-US" sz="2000" kern="10" dirty="0">
              <a:ln w="9525">
                <a:solidFill>
                  <a:srgbClr val="000000"/>
                </a:solidFill>
                <a:round/>
                <a:headEnd/>
                <a:tailEnd/>
              </a:ln>
              <a:solidFill>
                <a:srgbClr val="000000"/>
              </a:solidFill>
              <a:latin typeface="Monotype Corsiva" pitchFamily="66" charset="0"/>
            </a:endParaRPr>
          </a:p>
        </p:txBody>
      </p:sp>
      <p:sp>
        <p:nvSpPr>
          <p:cNvPr id="13" name="Text Box 4"/>
          <p:cNvSpPr txBox="1">
            <a:spLocks noChangeArrowheads="1"/>
          </p:cNvSpPr>
          <p:nvPr/>
        </p:nvSpPr>
        <p:spPr bwMode="auto">
          <a:xfrm>
            <a:off x="251520" y="1988840"/>
            <a:ext cx="3312418" cy="1015663"/>
          </a:xfrm>
          <a:prstGeom prst="rect">
            <a:avLst/>
          </a:prstGeom>
          <a:solidFill>
            <a:srgbClr val="00CCFF"/>
          </a:solidFill>
          <a:ln w="9525">
            <a:noFill/>
            <a:miter lim="800000"/>
            <a:headEnd/>
            <a:tailEnd/>
          </a:ln>
          <a:effectLst>
            <a:outerShdw dist="35921" dir="2700000" algn="ctr" rotWithShape="0">
              <a:srgbClr val="808080"/>
            </a:outerShdw>
          </a:effectLst>
        </p:spPr>
        <p:txBody>
          <a:bodyPr wrap="square">
            <a:spAutoFit/>
          </a:bodyPr>
          <a:lstStyle/>
          <a:p>
            <a:pPr algn="just" fontAlgn="auto">
              <a:spcBef>
                <a:spcPct val="50000"/>
              </a:spcBef>
              <a:spcAft>
                <a:spcPts val="0"/>
              </a:spcAft>
            </a:pPr>
            <a:r>
              <a:rPr lang="en-US" sz="2000" dirty="0" smtClean="0">
                <a:solidFill>
                  <a:prstClr val="black"/>
                </a:solidFill>
                <a:latin typeface="Monotype Corsiva" pitchFamily="66" charset="0"/>
              </a:rPr>
              <a:t>By repeated applications of the renormalization procedure, one could thus finally obtain</a:t>
            </a:r>
            <a:endParaRPr lang="en-US" sz="2000" dirty="0">
              <a:solidFill>
                <a:prstClr val="black"/>
              </a:solidFill>
              <a:latin typeface="Monotype Corsiva" pitchFamily="66" charset="0"/>
            </a:endParaRPr>
          </a:p>
        </p:txBody>
      </p:sp>
      <p:sp>
        <p:nvSpPr>
          <p:cNvPr id="14" name="Text Box 7"/>
          <p:cNvSpPr txBox="1">
            <a:spLocks noChangeArrowheads="1"/>
          </p:cNvSpPr>
          <p:nvPr/>
        </p:nvSpPr>
        <p:spPr bwMode="auto">
          <a:xfrm>
            <a:off x="4572843" y="2420888"/>
            <a:ext cx="3311525" cy="400110"/>
          </a:xfrm>
          <a:prstGeom prst="rect">
            <a:avLst/>
          </a:prstGeom>
          <a:solidFill>
            <a:srgbClr val="84E084"/>
          </a:solidFill>
          <a:ln w="9525">
            <a:noFill/>
            <a:miter lim="800000"/>
            <a:headEnd/>
            <a:tailEnd/>
          </a:ln>
          <a:effectLst>
            <a:outerShdw dist="35921" dir="2700000" algn="ctr" rotWithShape="0">
              <a:srgbClr val="808080"/>
            </a:outerShdw>
          </a:effectLst>
        </p:spPr>
        <p:txBody>
          <a:bodyPr>
            <a:spAutoFit/>
          </a:bodyPr>
          <a:lstStyle/>
          <a:p>
            <a:pPr fontAlgn="auto">
              <a:spcBef>
                <a:spcPct val="50000"/>
              </a:spcBef>
              <a:spcAft>
                <a:spcPts val="0"/>
              </a:spcAft>
            </a:pPr>
            <a:r>
              <a:rPr lang="en-US" sz="2000" b="1" dirty="0" smtClean="0">
                <a:solidFill>
                  <a:srgbClr val="FF0000"/>
                </a:solidFill>
                <a:latin typeface="Monotype Corsiva" pitchFamily="66" charset="0"/>
              </a:rPr>
              <a:t>One –dimensional Ising model</a:t>
            </a:r>
          </a:p>
        </p:txBody>
      </p:sp>
      <p:sp>
        <p:nvSpPr>
          <p:cNvPr id="15" name="Text Box 7"/>
          <p:cNvSpPr txBox="1">
            <a:spLocks noChangeArrowheads="1"/>
          </p:cNvSpPr>
          <p:nvPr/>
        </p:nvSpPr>
        <p:spPr bwMode="auto">
          <a:xfrm>
            <a:off x="4572843" y="5837202"/>
            <a:ext cx="3311525" cy="400110"/>
          </a:xfrm>
          <a:prstGeom prst="rect">
            <a:avLst/>
          </a:prstGeom>
          <a:solidFill>
            <a:srgbClr val="84E084"/>
          </a:solidFill>
          <a:ln w="9525">
            <a:noFill/>
            <a:miter lim="800000"/>
            <a:headEnd/>
            <a:tailEnd/>
          </a:ln>
          <a:effectLst>
            <a:outerShdw dist="35921" dir="2700000" algn="ctr" rotWithShape="0">
              <a:srgbClr val="808080"/>
            </a:outerShdw>
          </a:effectLst>
        </p:spPr>
        <p:txBody>
          <a:bodyPr>
            <a:spAutoFit/>
          </a:bodyPr>
          <a:lstStyle/>
          <a:p>
            <a:pPr fontAlgn="auto">
              <a:spcBef>
                <a:spcPct val="50000"/>
              </a:spcBef>
              <a:spcAft>
                <a:spcPts val="0"/>
              </a:spcAft>
            </a:pPr>
            <a:r>
              <a:rPr lang="en-US" sz="2000" b="1" dirty="0" smtClean="0">
                <a:solidFill>
                  <a:srgbClr val="FF0000"/>
                </a:solidFill>
                <a:latin typeface="Monotype Corsiva" pitchFamily="66" charset="0"/>
              </a:rPr>
              <a:t>Two –dimensional Ising model</a:t>
            </a:r>
          </a:p>
        </p:txBody>
      </p:sp>
    </p:spTree>
    <p:extLst>
      <p:ext uri="{BB962C8B-B14F-4D97-AF65-F5344CB8AC3E}">
        <p14:creationId xmlns:p14="http://schemas.microsoft.com/office/powerpoint/2010/main" xmlns="" val="4195608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2404"/>
                                        </p:tgtEl>
                                        <p:attrNameLst>
                                          <p:attrName>style.visibility</p:attrName>
                                        </p:attrNameLst>
                                      </p:cBhvr>
                                      <p:to>
                                        <p:strVal val="visible"/>
                                      </p:to>
                                    </p:set>
                                    <p:animEffect transition="in" filter="wipe(down)">
                                      <p:cBhvr>
                                        <p:cTn id="11" dur="500"/>
                                        <p:tgtEl>
                                          <p:spTgt spid="10240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4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240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2409"/>
                                        </p:tgtEl>
                                        <p:attrNameLst>
                                          <p:attrName>style.visibility</p:attrName>
                                        </p:attrNameLst>
                                      </p:cBhvr>
                                      <p:to>
                                        <p:strVal val="visible"/>
                                      </p:to>
                                    </p:set>
                                    <p:anim calcmode="lin" valueType="num">
                                      <p:cBhvr additive="base">
                                        <p:cTn id="33" dur="500" fill="hold"/>
                                        <p:tgtEl>
                                          <p:spTgt spid="102409"/>
                                        </p:tgtEl>
                                        <p:attrNameLst>
                                          <p:attrName>ppt_x</p:attrName>
                                        </p:attrNameLst>
                                      </p:cBhvr>
                                      <p:tavLst>
                                        <p:tav tm="0">
                                          <p:val>
                                            <p:strVal val="#ppt_x"/>
                                          </p:val>
                                        </p:tav>
                                        <p:tav tm="100000">
                                          <p:val>
                                            <p:strVal val="#ppt_x"/>
                                          </p:val>
                                        </p:tav>
                                      </p:tavLst>
                                    </p:anim>
                                    <p:anim calcmode="lin" valueType="num">
                                      <p:cBhvr additive="base">
                                        <p:cTn id="34" dur="500" fill="hold"/>
                                        <p:tgtEl>
                                          <p:spTgt spid="10240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2410"/>
                                        </p:tgtEl>
                                        <p:attrNameLst>
                                          <p:attrName>style.visibility</p:attrName>
                                        </p:attrNameLst>
                                      </p:cBhvr>
                                      <p:to>
                                        <p:strVal val="visible"/>
                                      </p:to>
                                    </p:set>
                                    <p:anim calcmode="lin" valueType="num">
                                      <p:cBhvr additive="base">
                                        <p:cTn id="39" dur="500" fill="hold"/>
                                        <p:tgtEl>
                                          <p:spTgt spid="102410"/>
                                        </p:tgtEl>
                                        <p:attrNameLst>
                                          <p:attrName>ppt_x</p:attrName>
                                        </p:attrNameLst>
                                      </p:cBhvr>
                                      <p:tavLst>
                                        <p:tav tm="0">
                                          <p:val>
                                            <p:strVal val="#ppt_x"/>
                                          </p:val>
                                        </p:tav>
                                        <p:tav tm="100000">
                                          <p:val>
                                            <p:strVal val="#ppt_x"/>
                                          </p:val>
                                        </p:tav>
                                      </p:tavLst>
                                    </p:anim>
                                    <p:anim calcmode="lin" valueType="num">
                                      <p:cBhvr additive="base">
                                        <p:cTn id="40" dur="500" fill="hold"/>
                                        <p:tgtEl>
                                          <p:spTgt spid="1024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24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2411"/>
                                        </p:tgtEl>
                                        <p:attrNameLst>
                                          <p:attrName>style.visibility</p:attrName>
                                        </p:attrNameLst>
                                      </p:cBhvr>
                                      <p:to>
                                        <p:strVal val="visible"/>
                                      </p:to>
                                    </p:set>
                                    <p:anim calcmode="lin" valueType="num">
                                      <p:cBhvr additive="base">
                                        <p:cTn id="49" dur="500" fill="hold"/>
                                        <p:tgtEl>
                                          <p:spTgt spid="102411"/>
                                        </p:tgtEl>
                                        <p:attrNameLst>
                                          <p:attrName>ppt_x</p:attrName>
                                        </p:attrNameLst>
                                      </p:cBhvr>
                                      <p:tavLst>
                                        <p:tav tm="0">
                                          <p:val>
                                            <p:strVal val="#ppt_x"/>
                                          </p:val>
                                        </p:tav>
                                        <p:tav tm="100000">
                                          <p:val>
                                            <p:strVal val="#ppt_x"/>
                                          </p:val>
                                        </p:tav>
                                      </p:tavLst>
                                    </p:anim>
                                    <p:anim calcmode="lin" valueType="num">
                                      <p:cBhvr additive="base">
                                        <p:cTn id="50" dur="500" fill="hold"/>
                                        <p:tgtEl>
                                          <p:spTgt spid="1024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2415"/>
                                        </p:tgtEl>
                                        <p:attrNameLst>
                                          <p:attrName>style.visibility</p:attrName>
                                        </p:attrNameLst>
                                      </p:cBhvr>
                                      <p:to>
                                        <p:strVal val="visible"/>
                                      </p:to>
                                    </p:set>
                                    <p:animEffect transition="in" filter="barn(inVertical)">
                                      <p:cBhvr>
                                        <p:cTn id="61" dur="500"/>
                                        <p:tgtEl>
                                          <p:spTgt spid="102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P spid="102404" grpId="0" animBg="1"/>
      <p:bldP spid="102407" grpId="0" animBg="1"/>
      <p:bldP spid="102408" grpId="0" animBg="1"/>
      <p:bldP spid="102409" grpId="0" animBg="1"/>
      <p:bldP spid="102410" grpId="0" animBg="1"/>
      <p:bldP spid="102411" grpId="0" animBg="1"/>
      <p:bldP spid="102412" grpId="0" animBg="1"/>
      <p:bldP spid="102415" grpId="0"/>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79" name="Text Box 15"/>
          <p:cNvSpPr txBox="1">
            <a:spLocks noChangeArrowheads="1"/>
          </p:cNvSpPr>
          <p:nvPr/>
        </p:nvSpPr>
        <p:spPr bwMode="auto">
          <a:xfrm>
            <a:off x="251520" y="1476067"/>
            <a:ext cx="8640960" cy="1569660"/>
          </a:xfrm>
          <a:prstGeom prst="rect">
            <a:avLst/>
          </a:prstGeom>
          <a:noFill/>
          <a:ln w="19050">
            <a:solidFill>
              <a:srgbClr val="FFC000"/>
            </a:solidFill>
            <a:miter lim="800000"/>
            <a:headEnd/>
            <a:tailEnd/>
          </a:ln>
          <a:effectLst/>
        </p:spPr>
        <p:txBody>
          <a:bodyPr wrap="square">
            <a:spAutoFit/>
          </a:bodyPr>
          <a:lstStyle/>
          <a:p>
            <a:pPr algn="just"/>
            <a:r>
              <a:rPr lang="en-US" dirty="0" smtClean="0">
                <a:latin typeface="Monotype Corsiva" pitchFamily="66" charset="0"/>
              </a:rPr>
              <a:t>Finally</a:t>
            </a:r>
            <a:r>
              <a:rPr lang="en-US" dirty="0">
                <a:latin typeface="Monotype Corsiva" pitchFamily="66" charset="0"/>
              </a:rPr>
              <a:t>, the </a:t>
            </a:r>
            <a:r>
              <a:rPr lang="en-US" dirty="0" smtClean="0">
                <a:latin typeface="Monotype Corsiva" pitchFamily="66" charset="0"/>
              </a:rPr>
              <a:t>general structure </a:t>
            </a:r>
            <a:r>
              <a:rPr lang="en-US" dirty="0">
                <a:latin typeface="Monotype Corsiva" pitchFamily="66" charset="0"/>
              </a:rPr>
              <a:t>of such transformations will </a:t>
            </a:r>
            <a:r>
              <a:rPr lang="en-US" dirty="0" smtClean="0">
                <a:latin typeface="Monotype Corsiva" pitchFamily="66" charset="0"/>
              </a:rPr>
              <a:t>be discussed </a:t>
            </a:r>
            <a:r>
              <a:rPr lang="en-US" dirty="0">
                <a:latin typeface="Monotype Corsiva" pitchFamily="66" charset="0"/>
              </a:rPr>
              <a:t>with the </a:t>
            </a:r>
            <a:r>
              <a:rPr lang="en-US" dirty="0" smtClean="0">
                <a:latin typeface="Monotype Corsiva" pitchFamily="66" charset="0"/>
              </a:rPr>
              <a:t>derivation of </a:t>
            </a:r>
            <a:r>
              <a:rPr lang="en-US" dirty="0">
                <a:latin typeface="Monotype Corsiva" pitchFamily="66" charset="0"/>
              </a:rPr>
              <a:t>scaling laws. A brief schematic treatment of continuous </a:t>
            </a:r>
            <a:r>
              <a:rPr lang="en-US" dirty="0" smtClean="0">
                <a:latin typeface="Monotype Corsiva" pitchFamily="66" charset="0"/>
              </a:rPr>
              <a:t>field-theoretical formulations </a:t>
            </a:r>
            <a:r>
              <a:rPr lang="en-US" dirty="0">
                <a:latin typeface="Monotype Corsiva" pitchFamily="66" charset="0"/>
              </a:rPr>
              <a:t>will be undertaken following the </a:t>
            </a:r>
            <a:r>
              <a:rPr lang="en-US" dirty="0" err="1">
                <a:latin typeface="Monotype Corsiva" pitchFamily="66" charset="0"/>
              </a:rPr>
              <a:t>Ginzburg</a:t>
            </a:r>
            <a:r>
              <a:rPr lang="en-US" dirty="0">
                <a:latin typeface="Monotype Corsiva" pitchFamily="66" charset="0"/>
              </a:rPr>
              <a:t>–Landau theory.</a:t>
            </a:r>
          </a:p>
        </p:txBody>
      </p:sp>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latin typeface="Monotype Corsiva" pitchFamily="66" charset="0"/>
            </a:endParaRPr>
          </a:p>
        </p:txBody>
      </p:sp>
    </p:spTree>
    <p:extLst>
      <p:ext uri="{BB962C8B-B14F-4D97-AF65-F5344CB8AC3E}">
        <p14:creationId xmlns:p14="http://schemas.microsoft.com/office/powerpoint/2010/main" xmlns="" val="188032207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a:p>
        </p:txBody>
      </p:sp>
      <p:pic>
        <p:nvPicPr>
          <p:cNvPr id="113669" name="Picture 5" descr="\\Cabtes8\karen\ib\iblogo.gif">
            <a:hlinkClick r:id="rId2" action="ppaction://hlinksldjump"/>
          </p:cNvPr>
          <p:cNvPicPr>
            <a:picLocks noChangeAspect="1" noChangeArrowheads="1"/>
          </p:cNvPicPr>
          <p:nvPr/>
        </p:nvPicPr>
        <p:blipFill>
          <a:blip r:embed="rId3"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7" name="Text Box 2"/>
          <p:cNvSpPr txBox="1">
            <a:spLocks noChangeArrowheads="1"/>
          </p:cNvSpPr>
          <p:nvPr/>
        </p:nvSpPr>
        <p:spPr bwMode="auto">
          <a:xfrm>
            <a:off x="1069138" y="2895600"/>
            <a:ext cx="7031254"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algn="ctr"/>
            <a:r>
              <a:rPr lang="en-US" sz="3200" dirty="0" smtClean="0">
                <a:solidFill>
                  <a:srgbClr val="FFC000"/>
                </a:solidFill>
                <a:latin typeface="Monotype Corsiva" pitchFamily="66" charset="0"/>
              </a:rPr>
              <a:t>The Method</a:t>
            </a:r>
          </a:p>
          <a:p>
            <a:pPr algn="ctr"/>
            <a:r>
              <a:rPr lang="en-US" sz="3200" dirty="0" smtClean="0">
                <a:solidFill>
                  <a:srgbClr val="CC00CC"/>
                </a:solidFill>
                <a:latin typeface="Monotype Corsiva" pitchFamily="66" charset="0"/>
              </a:rPr>
              <a:t>             </a:t>
            </a:r>
            <a:endParaRPr lang="en-US" sz="3200" dirty="0">
              <a:solidFill>
                <a:srgbClr val="CC00CC"/>
              </a:solidFill>
              <a:latin typeface="Monotype Corsiva" pitchFamily="66" charset="0"/>
            </a:endParaRPr>
          </a:p>
        </p:txBody>
      </p:sp>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a:p>
        </p:txBody>
      </p:sp>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7" name="Text Box 3"/>
          <p:cNvSpPr txBox="1">
            <a:spLocks noChangeArrowheads="1"/>
          </p:cNvSpPr>
          <p:nvPr/>
        </p:nvSpPr>
        <p:spPr bwMode="auto">
          <a:xfrm>
            <a:off x="179512" y="1066800"/>
            <a:ext cx="8712968" cy="1785104"/>
          </a:xfrm>
          <a:prstGeom prst="rect">
            <a:avLst/>
          </a:prstGeom>
          <a:noFill/>
          <a:ln w="9525">
            <a:noFill/>
            <a:miter lim="800000"/>
            <a:headEnd/>
            <a:tailEnd/>
          </a:ln>
          <a:effectLst/>
        </p:spPr>
        <p:txBody>
          <a:bodyPr wrap="square">
            <a:spAutoFit/>
          </a:bodyPr>
          <a:lstStyle/>
          <a:p>
            <a:pPr algn="just"/>
            <a:r>
              <a:rPr lang="en-US" sz="2200" dirty="0">
                <a:latin typeface="Monotype Corsiva" pitchFamily="66" charset="0"/>
              </a:rPr>
              <a:t>Density matrix renormalization group (DMRG) is a </a:t>
            </a:r>
            <a:r>
              <a:rPr lang="en-US" sz="2200" dirty="0" smtClean="0">
                <a:latin typeface="Monotype Corsiva" pitchFamily="66" charset="0"/>
              </a:rPr>
              <a:t>numerical technique </a:t>
            </a:r>
            <a:r>
              <a:rPr lang="en-US" sz="2200" dirty="0">
                <a:latin typeface="Monotype Corsiva" pitchFamily="66" charset="0"/>
              </a:rPr>
              <a:t>for finding accurate approximations of the ground </a:t>
            </a:r>
            <a:r>
              <a:rPr lang="en-US" sz="2200" dirty="0" smtClean="0">
                <a:latin typeface="Monotype Corsiva" pitchFamily="66" charset="0"/>
              </a:rPr>
              <a:t> state </a:t>
            </a:r>
            <a:r>
              <a:rPr lang="en-US" sz="2200" dirty="0">
                <a:latin typeface="Monotype Corsiva" pitchFamily="66" charset="0"/>
              </a:rPr>
              <a:t>and the low-energy excited states of strongly </a:t>
            </a:r>
            <a:r>
              <a:rPr lang="en-US" sz="2200" dirty="0" smtClean="0">
                <a:latin typeface="Monotype Corsiva" pitchFamily="66" charset="0"/>
              </a:rPr>
              <a:t>interacting quantum </a:t>
            </a:r>
            <a:r>
              <a:rPr lang="en-US" sz="2200" dirty="0">
                <a:latin typeface="Monotype Corsiva" pitchFamily="66" charset="0"/>
              </a:rPr>
              <a:t>systems. Its accuracy is remarkable for one-dimensional  systems with very </a:t>
            </a:r>
            <a:r>
              <a:rPr lang="en-US" sz="2200" dirty="0" smtClean="0">
                <a:latin typeface="Monotype Corsiva" pitchFamily="66" charset="0"/>
              </a:rPr>
              <a:t>little amount </a:t>
            </a:r>
            <a:r>
              <a:rPr lang="en-US" sz="2200" dirty="0">
                <a:latin typeface="Monotype Corsiva" pitchFamily="66" charset="0"/>
              </a:rPr>
              <a:t>of computational effort. It is however limited by the dimensionality or range of interactions.</a:t>
            </a:r>
          </a:p>
        </p:txBody>
      </p:sp>
      <p:sp>
        <p:nvSpPr>
          <p:cNvPr id="8" name="Text Box 4"/>
          <p:cNvSpPr txBox="1">
            <a:spLocks noChangeArrowheads="1"/>
          </p:cNvSpPr>
          <p:nvPr/>
        </p:nvSpPr>
        <p:spPr bwMode="auto">
          <a:xfrm>
            <a:off x="179512" y="3068960"/>
            <a:ext cx="8712968" cy="1107996"/>
          </a:xfrm>
          <a:prstGeom prst="rect">
            <a:avLst/>
          </a:prstGeom>
          <a:noFill/>
          <a:ln w="9525">
            <a:noFill/>
            <a:miter lim="800000"/>
            <a:headEnd/>
            <a:tailEnd/>
          </a:ln>
          <a:effectLst/>
        </p:spPr>
        <p:txBody>
          <a:bodyPr wrap="square">
            <a:spAutoFit/>
          </a:bodyPr>
          <a:lstStyle/>
          <a:p>
            <a:pPr algn="just"/>
            <a:r>
              <a:rPr lang="en-US" sz="2200" dirty="0">
                <a:latin typeface="Monotype Corsiva" pitchFamily="66" charset="0"/>
              </a:rPr>
              <a:t>The method is kind of “iterative method” and is based on </a:t>
            </a:r>
            <a:r>
              <a:rPr lang="en-US" sz="2200" dirty="0" smtClean="0">
                <a:latin typeface="Monotype Corsiva" pitchFamily="66" charset="0"/>
              </a:rPr>
              <a:t>the truncation </a:t>
            </a:r>
            <a:r>
              <a:rPr lang="en-US" sz="2200" dirty="0">
                <a:latin typeface="Monotype Corsiva" pitchFamily="66" charset="0"/>
              </a:rPr>
              <a:t>of the Hilbert </a:t>
            </a:r>
            <a:r>
              <a:rPr lang="en-US" sz="2200" dirty="0" smtClean="0">
                <a:latin typeface="Monotype Corsiva" pitchFamily="66" charset="0"/>
              </a:rPr>
              <a:t>space used </a:t>
            </a:r>
            <a:r>
              <a:rPr lang="en-US" sz="2200" dirty="0">
                <a:latin typeface="Monotype Corsiva" pitchFamily="66" charset="0"/>
              </a:rPr>
              <a:t>to represent the </a:t>
            </a:r>
            <a:r>
              <a:rPr lang="en-US" sz="2200" dirty="0" smtClean="0">
                <a:latin typeface="Monotype Corsiva" pitchFamily="66" charset="0"/>
              </a:rPr>
              <a:t>Hamiltonian in </a:t>
            </a:r>
            <a:r>
              <a:rPr lang="en-US" sz="2200" dirty="0">
                <a:latin typeface="Monotype Corsiva" pitchFamily="66" charset="0"/>
              </a:rPr>
              <a:t>a controlled way, keeping the most probable </a:t>
            </a:r>
            <a:r>
              <a:rPr lang="en-US" sz="2200" dirty="0" err="1">
                <a:latin typeface="Monotype Corsiva" pitchFamily="66" charset="0"/>
              </a:rPr>
              <a:t>eigenstates</a:t>
            </a:r>
            <a:r>
              <a:rPr lang="en-US" sz="2200" dirty="0">
                <a:latin typeface="Monotype Corsiva" pitchFamily="66" charset="0"/>
              </a:rPr>
              <a:t>!</a:t>
            </a:r>
          </a:p>
        </p:txBody>
      </p:sp>
      <p:sp>
        <p:nvSpPr>
          <p:cNvPr id="9" name="Text Box 5"/>
          <p:cNvSpPr txBox="1">
            <a:spLocks noChangeArrowheads="1"/>
          </p:cNvSpPr>
          <p:nvPr/>
        </p:nvSpPr>
        <p:spPr bwMode="auto">
          <a:xfrm>
            <a:off x="251520" y="4509120"/>
            <a:ext cx="8568952" cy="1107996"/>
          </a:xfrm>
          <a:prstGeom prst="rect">
            <a:avLst/>
          </a:prstGeom>
          <a:noFill/>
          <a:ln w="9525">
            <a:noFill/>
            <a:miter lim="800000"/>
            <a:headEnd/>
            <a:tailEnd/>
          </a:ln>
          <a:effectLst/>
        </p:spPr>
        <p:txBody>
          <a:bodyPr wrap="square">
            <a:spAutoFit/>
          </a:bodyPr>
          <a:lstStyle/>
          <a:p>
            <a:pPr algn="just"/>
            <a:r>
              <a:rPr lang="en-US" sz="2200" dirty="0">
                <a:latin typeface="Monotype Corsiva" pitchFamily="66" charset="0"/>
              </a:rPr>
              <a:t>The physical understanding of quantum many-body systems is hindered </a:t>
            </a:r>
            <a:r>
              <a:rPr lang="en-US" sz="2200" dirty="0" smtClean="0">
                <a:latin typeface="Monotype Corsiva" pitchFamily="66" charset="0"/>
              </a:rPr>
              <a:t> by </a:t>
            </a:r>
            <a:r>
              <a:rPr lang="en-US" sz="2200" dirty="0">
                <a:latin typeface="Monotype Corsiva" pitchFamily="66" charset="0"/>
              </a:rPr>
              <a:t>the fact that the number of parameters describing the physical states </a:t>
            </a:r>
            <a:r>
              <a:rPr lang="en-US" sz="2200" dirty="0" smtClean="0">
                <a:latin typeface="Monotype Corsiva" pitchFamily="66" charset="0"/>
              </a:rPr>
              <a:t> grows </a:t>
            </a:r>
            <a:r>
              <a:rPr lang="en-US" sz="2200" dirty="0">
                <a:latin typeface="Monotype Corsiva" pitchFamily="66" charset="0"/>
              </a:rPr>
              <a:t>exponentially with the number of particles, or size of the system.</a:t>
            </a:r>
          </a:p>
        </p:txBody>
      </p:sp>
      <p:sp>
        <p:nvSpPr>
          <p:cNvPr id="10" name="Text Box 2"/>
          <p:cNvSpPr txBox="1">
            <a:spLocks noChangeArrowheads="1"/>
          </p:cNvSpPr>
          <p:nvPr/>
        </p:nvSpPr>
        <p:spPr bwMode="auto">
          <a:xfrm>
            <a:off x="3389288" y="332656"/>
            <a:ext cx="1827744" cy="584775"/>
          </a:xfrm>
          <a:prstGeom prst="rect">
            <a:avLst/>
          </a:prstGeom>
          <a:noFill/>
          <a:ln w="9525">
            <a:noFill/>
            <a:miter lim="800000"/>
            <a:headEnd/>
            <a:tailEnd/>
          </a:ln>
          <a:effectLst/>
        </p:spPr>
        <p:txBody>
          <a:bodyPr wrap="none">
            <a:spAutoFit/>
          </a:bodyPr>
          <a:lstStyle/>
          <a:p>
            <a:r>
              <a:rPr lang="en-US" sz="3200" b="1" u="sng" dirty="0">
                <a:solidFill>
                  <a:srgbClr val="CC00CC"/>
                </a:solidFill>
                <a:latin typeface="Monotype Corsiva" pitchFamily="66" charset="0"/>
              </a:rPr>
              <a:t>What is it?</a:t>
            </a: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sz="2000">
              <a:latin typeface="Monotype Corsiva" pitchFamily="66" charset="0"/>
            </a:endParaRPr>
          </a:p>
        </p:txBody>
      </p:sp>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11" name="Text Box 2"/>
          <p:cNvSpPr txBox="1">
            <a:spLocks noChangeArrowheads="1"/>
          </p:cNvSpPr>
          <p:nvPr/>
        </p:nvSpPr>
        <p:spPr bwMode="auto">
          <a:xfrm>
            <a:off x="1547664" y="350838"/>
            <a:ext cx="6020378" cy="523220"/>
          </a:xfrm>
          <a:prstGeom prst="rect">
            <a:avLst/>
          </a:prstGeom>
          <a:noFill/>
          <a:ln w="9525">
            <a:noFill/>
            <a:miter lim="800000"/>
            <a:headEnd/>
            <a:tailEnd/>
          </a:ln>
          <a:effectLst/>
        </p:spPr>
        <p:txBody>
          <a:bodyPr wrap="square">
            <a:spAutoFit/>
          </a:bodyPr>
          <a:lstStyle/>
          <a:p>
            <a:r>
              <a:rPr lang="en-US" sz="2800" dirty="0">
                <a:solidFill>
                  <a:srgbClr val="FFC000"/>
                </a:solidFill>
                <a:latin typeface="Monotype Corsiva" pitchFamily="66" charset="0"/>
              </a:rPr>
              <a:t>More formally in a nutshell: DMRG method</a:t>
            </a:r>
          </a:p>
        </p:txBody>
      </p:sp>
      <p:sp>
        <p:nvSpPr>
          <p:cNvPr id="12" name="Text Box 4"/>
          <p:cNvSpPr txBox="1">
            <a:spLocks noChangeArrowheads="1"/>
          </p:cNvSpPr>
          <p:nvPr/>
        </p:nvSpPr>
        <p:spPr bwMode="auto">
          <a:xfrm>
            <a:off x="395536" y="1221720"/>
            <a:ext cx="5658505" cy="1631216"/>
          </a:xfrm>
          <a:prstGeom prst="rect">
            <a:avLst/>
          </a:prstGeom>
          <a:noFill/>
          <a:ln w="9525">
            <a:noFill/>
            <a:miter lim="800000"/>
            <a:headEnd/>
            <a:tailEnd/>
          </a:ln>
          <a:effectLst/>
        </p:spPr>
        <p:txBody>
          <a:bodyPr wrap="square">
            <a:spAutoFit/>
          </a:bodyPr>
          <a:lstStyle/>
          <a:p>
            <a:pPr algn="just">
              <a:buClr>
                <a:srgbClr val="FF0000"/>
              </a:buClr>
              <a:buFont typeface="Wingdings" pitchFamily="2" charset="2"/>
              <a:buChar char="Ø"/>
            </a:pPr>
            <a:r>
              <a:rPr lang="en-US" sz="2000" dirty="0" smtClean="0">
                <a:latin typeface="Monotype Corsiva" pitchFamily="66" charset="0"/>
              </a:rPr>
              <a:t> For </a:t>
            </a:r>
            <a:r>
              <a:rPr lang="en-US" sz="2000" dirty="0">
                <a:latin typeface="Monotype Corsiva" pitchFamily="66" charset="0"/>
              </a:rPr>
              <a:t>large systems </a:t>
            </a:r>
            <a:endParaRPr lang="en-US" sz="2000" dirty="0" smtClean="0">
              <a:latin typeface="Monotype Corsiva" pitchFamily="66" charset="0"/>
            </a:endParaRPr>
          </a:p>
          <a:p>
            <a:pPr algn="just">
              <a:buClr>
                <a:srgbClr val="FF0000"/>
              </a:buClr>
              <a:buFont typeface="Wingdings" pitchFamily="2" charset="2"/>
              <a:buChar char="Ø"/>
            </a:pPr>
            <a:r>
              <a:rPr lang="en-US" sz="2000" dirty="0" smtClean="0">
                <a:latin typeface="Monotype Corsiva" pitchFamily="66" charset="0"/>
              </a:rPr>
              <a:t>Accuracy </a:t>
            </a:r>
            <a:r>
              <a:rPr lang="en-US" sz="2000" dirty="0">
                <a:latin typeface="Monotype Corsiva" pitchFamily="66" charset="0"/>
              </a:rPr>
              <a:t>comparable to exact </a:t>
            </a:r>
            <a:r>
              <a:rPr lang="en-US" sz="2000" dirty="0" smtClean="0">
                <a:latin typeface="Monotype Corsiva" pitchFamily="66" charset="0"/>
              </a:rPr>
              <a:t>results</a:t>
            </a:r>
          </a:p>
          <a:p>
            <a:pPr algn="just">
              <a:buClr>
                <a:srgbClr val="FF0000"/>
              </a:buClr>
              <a:buFont typeface="Wingdings" pitchFamily="2" charset="2"/>
              <a:buChar char="Ø"/>
            </a:pPr>
            <a:r>
              <a:rPr lang="en-US" sz="2000" dirty="0" err="1" smtClean="0">
                <a:latin typeface="Monotype Corsiva" pitchFamily="66" charset="0"/>
              </a:rPr>
              <a:t>Variational</a:t>
            </a:r>
            <a:r>
              <a:rPr lang="en-US" sz="2000" dirty="0" smtClean="0">
                <a:latin typeface="Monotype Corsiva" pitchFamily="66" charset="0"/>
              </a:rPr>
              <a:t> </a:t>
            </a:r>
            <a:r>
              <a:rPr lang="en-US" sz="2000" dirty="0">
                <a:latin typeface="Monotype Corsiva" pitchFamily="66" charset="0"/>
              </a:rPr>
              <a:t>and </a:t>
            </a:r>
            <a:r>
              <a:rPr lang="en-US" sz="2000" dirty="0" smtClean="0">
                <a:latin typeface="Monotype Corsiva" pitchFamily="66" charset="0"/>
              </a:rPr>
              <a:t>non-</a:t>
            </a:r>
            <a:r>
              <a:rPr lang="en-US" sz="2000" dirty="0" err="1" smtClean="0">
                <a:latin typeface="Monotype Corsiva" pitchFamily="66" charset="0"/>
              </a:rPr>
              <a:t>Perturbative</a:t>
            </a:r>
            <a:endParaRPr lang="en-US" sz="2000" dirty="0" smtClean="0">
              <a:latin typeface="Monotype Corsiva" pitchFamily="66" charset="0"/>
            </a:endParaRPr>
          </a:p>
          <a:p>
            <a:pPr algn="just">
              <a:buClr>
                <a:srgbClr val="FF0000"/>
              </a:buClr>
              <a:buFont typeface="Wingdings" pitchFamily="2" charset="2"/>
              <a:buChar char="Ø"/>
            </a:pPr>
            <a:r>
              <a:rPr lang="en-US" sz="2000" dirty="0" smtClean="0">
                <a:latin typeface="Monotype Corsiva" pitchFamily="66" charset="0"/>
              </a:rPr>
              <a:t>No </a:t>
            </a:r>
            <a:r>
              <a:rPr lang="en-US" sz="2000" dirty="0">
                <a:latin typeface="Monotype Corsiva" pitchFamily="66" charset="0"/>
              </a:rPr>
              <a:t>problems with frustration or fermions </a:t>
            </a:r>
          </a:p>
          <a:p>
            <a:pPr>
              <a:buFont typeface="Wingdings" pitchFamily="2" charset="2"/>
              <a:buChar char="Ø"/>
            </a:pPr>
            <a:endParaRPr lang="en-US" sz="2000" dirty="0">
              <a:latin typeface="Monotype Corsiva" pitchFamily="66" charset="0"/>
            </a:endParaRPr>
          </a:p>
        </p:txBody>
      </p:sp>
      <p:sp>
        <p:nvSpPr>
          <p:cNvPr id="13" name="Text Box 5"/>
          <p:cNvSpPr txBox="1">
            <a:spLocks noChangeArrowheads="1"/>
          </p:cNvSpPr>
          <p:nvPr/>
        </p:nvSpPr>
        <p:spPr bwMode="auto">
          <a:xfrm>
            <a:off x="457200" y="2838415"/>
            <a:ext cx="8686800" cy="2308324"/>
          </a:xfrm>
          <a:prstGeom prst="rect">
            <a:avLst/>
          </a:prstGeom>
          <a:noFill/>
          <a:ln w="9525">
            <a:noFill/>
            <a:miter lim="800000"/>
            <a:headEnd/>
            <a:tailEnd/>
          </a:ln>
          <a:effectLst/>
        </p:spPr>
        <p:txBody>
          <a:bodyPr>
            <a:spAutoFit/>
          </a:bodyPr>
          <a:lstStyle/>
          <a:p>
            <a:r>
              <a:rPr lang="en-US" u="sng" dirty="0">
                <a:solidFill>
                  <a:srgbClr val="FFC000"/>
                </a:solidFill>
                <a:latin typeface="Monotype Corsiva" pitchFamily="66" charset="0"/>
              </a:rPr>
              <a:t>It can calculate:</a:t>
            </a:r>
            <a:r>
              <a:rPr lang="en-US" dirty="0">
                <a:solidFill>
                  <a:srgbClr val="FFC000"/>
                </a:solidFill>
                <a:latin typeface="Monotype Corsiva" pitchFamily="66" charset="0"/>
              </a:rPr>
              <a:t> </a:t>
            </a:r>
          </a:p>
          <a:p>
            <a:pPr algn="just"/>
            <a:endParaRPr lang="en-US" sz="2000" dirty="0">
              <a:latin typeface="Monotype Corsiva" pitchFamily="66" charset="0"/>
            </a:endParaRPr>
          </a:p>
          <a:p>
            <a:pPr algn="just">
              <a:buClr>
                <a:srgbClr val="FF3300"/>
              </a:buClr>
              <a:buFont typeface="Wingdings" pitchFamily="2" charset="2"/>
              <a:buChar char="ü"/>
            </a:pPr>
            <a:r>
              <a:rPr lang="en-US" sz="2000" dirty="0" smtClean="0">
                <a:latin typeface="Monotype Corsiva" pitchFamily="66" charset="0"/>
              </a:rPr>
              <a:t> All </a:t>
            </a:r>
            <a:r>
              <a:rPr lang="en-US" sz="2000" dirty="0">
                <a:latin typeface="Monotype Corsiva" pitchFamily="66" charset="0"/>
              </a:rPr>
              <a:t>ground state properties (energies, correlation functions, gaps, moments) </a:t>
            </a:r>
            <a:endParaRPr lang="en-US" sz="2000" dirty="0" smtClean="0">
              <a:latin typeface="Monotype Corsiva" pitchFamily="66" charset="0"/>
            </a:endParaRPr>
          </a:p>
          <a:p>
            <a:pPr algn="just">
              <a:buClr>
                <a:srgbClr val="FF3300"/>
              </a:buClr>
              <a:buFont typeface="Wingdings" pitchFamily="2" charset="2"/>
              <a:buChar char="ü"/>
            </a:pPr>
            <a:r>
              <a:rPr lang="en-US" sz="2000" dirty="0" smtClean="0">
                <a:latin typeface="Monotype Corsiva" pitchFamily="66" charset="0"/>
              </a:rPr>
              <a:t> Finite </a:t>
            </a:r>
            <a:r>
              <a:rPr lang="en-US" sz="2000" dirty="0">
                <a:latin typeface="Monotype Corsiva" pitchFamily="66" charset="0"/>
              </a:rPr>
              <a:t>temperature </a:t>
            </a:r>
            <a:r>
              <a:rPr lang="en-US" sz="2000" dirty="0" smtClean="0">
                <a:latin typeface="Monotype Corsiva" pitchFamily="66" charset="0"/>
              </a:rPr>
              <a:t>properties</a:t>
            </a:r>
          </a:p>
          <a:p>
            <a:pPr algn="just">
              <a:buClr>
                <a:srgbClr val="FF3300"/>
              </a:buClr>
              <a:buFont typeface="Wingdings" pitchFamily="2" charset="2"/>
              <a:buChar char="ü"/>
            </a:pPr>
            <a:r>
              <a:rPr lang="en-US" sz="2000" dirty="0" smtClean="0">
                <a:latin typeface="Monotype Corsiva" pitchFamily="66" charset="0"/>
              </a:rPr>
              <a:t> Classical </a:t>
            </a:r>
            <a:r>
              <a:rPr lang="en-US" sz="2000" dirty="0">
                <a:latin typeface="Monotype Corsiva" pitchFamily="66" charset="0"/>
              </a:rPr>
              <a:t>systems at finite </a:t>
            </a:r>
            <a:r>
              <a:rPr lang="en-US" sz="2000" dirty="0" smtClean="0">
                <a:latin typeface="Monotype Corsiva" pitchFamily="66" charset="0"/>
              </a:rPr>
              <a:t>temperature</a:t>
            </a:r>
          </a:p>
          <a:p>
            <a:pPr algn="just">
              <a:buClr>
                <a:srgbClr val="FF3300"/>
              </a:buClr>
              <a:buFont typeface="Wingdings" pitchFamily="2" charset="2"/>
              <a:buChar char="ü"/>
            </a:pPr>
            <a:r>
              <a:rPr lang="en-US" sz="2000" dirty="0" smtClean="0">
                <a:latin typeface="Monotype Corsiva" pitchFamily="66" charset="0"/>
              </a:rPr>
              <a:t> Dynamical </a:t>
            </a:r>
            <a:r>
              <a:rPr lang="en-US" sz="2000" dirty="0">
                <a:latin typeface="Monotype Corsiva" pitchFamily="66" charset="0"/>
              </a:rPr>
              <a:t>quantities (frequency </a:t>
            </a:r>
            <a:r>
              <a:rPr lang="en-US" sz="2000" dirty="0" smtClean="0">
                <a:latin typeface="Monotype Corsiva" pitchFamily="66" charset="0"/>
              </a:rPr>
              <a:t>dependent)</a:t>
            </a:r>
          </a:p>
          <a:p>
            <a:pPr algn="just">
              <a:buClr>
                <a:srgbClr val="FF3300"/>
              </a:buClr>
              <a:buFont typeface="Wingdings" pitchFamily="2" charset="2"/>
              <a:buChar char="ü"/>
            </a:pPr>
            <a:r>
              <a:rPr lang="en-US" sz="2000" dirty="0" smtClean="0">
                <a:latin typeface="Monotype Corsiva" pitchFamily="66" charset="0"/>
              </a:rPr>
              <a:t> Time </a:t>
            </a:r>
            <a:r>
              <a:rPr lang="en-US" sz="2000" dirty="0">
                <a:latin typeface="Monotype Corsiva" pitchFamily="66" charset="0"/>
              </a:rPr>
              <a:t>evolution</a:t>
            </a:r>
          </a:p>
        </p:txBody>
      </p:sp>
      <p:sp>
        <p:nvSpPr>
          <p:cNvPr id="14" name="Text Box 6"/>
          <p:cNvSpPr txBox="1">
            <a:spLocks noChangeArrowheads="1"/>
          </p:cNvSpPr>
          <p:nvPr/>
        </p:nvSpPr>
        <p:spPr bwMode="auto">
          <a:xfrm>
            <a:off x="304800" y="5638800"/>
            <a:ext cx="8229600" cy="707886"/>
          </a:xfrm>
          <a:prstGeom prst="rect">
            <a:avLst/>
          </a:prstGeom>
          <a:noFill/>
          <a:ln w="9525">
            <a:noFill/>
            <a:miter lim="800000"/>
            <a:headEnd/>
            <a:tailEnd/>
          </a:ln>
          <a:effectLst/>
        </p:spPr>
        <p:txBody>
          <a:bodyPr>
            <a:spAutoFit/>
          </a:bodyPr>
          <a:lstStyle/>
          <a:p>
            <a:pPr algn="just"/>
            <a:r>
              <a:rPr lang="en-US" sz="2000" dirty="0">
                <a:latin typeface="Monotype Corsiva" pitchFamily="66" charset="0"/>
              </a:rPr>
              <a:t>Convergence depends on details of the system (dimensionality, boundary conditions, range of interactions) and efficient programming is very complicated.</a:t>
            </a:r>
          </a:p>
        </p:txBody>
      </p:sp>
      <p:sp>
        <p:nvSpPr>
          <p:cNvPr id="15" name="Rectangle 7"/>
          <p:cNvSpPr>
            <a:spLocks noChangeArrowheads="1"/>
          </p:cNvSpPr>
          <p:nvPr/>
        </p:nvSpPr>
        <p:spPr bwMode="auto">
          <a:xfrm>
            <a:off x="642453" y="5108575"/>
            <a:ext cx="1380506" cy="400110"/>
          </a:xfrm>
          <a:prstGeom prst="rect">
            <a:avLst/>
          </a:prstGeom>
          <a:noFill/>
          <a:ln w="9525">
            <a:noFill/>
            <a:miter lim="800000"/>
            <a:headEnd/>
            <a:tailEnd/>
          </a:ln>
          <a:effectLst/>
        </p:spPr>
        <p:txBody>
          <a:bodyPr wrap="none">
            <a:spAutoFit/>
          </a:bodyPr>
          <a:lstStyle/>
          <a:p>
            <a:r>
              <a:rPr lang="en-US" sz="2000" b="1" u="sng" dirty="0">
                <a:solidFill>
                  <a:srgbClr val="FFC000"/>
                </a:solidFill>
                <a:latin typeface="Monotype Corsiva" pitchFamily="66" charset="0"/>
              </a:rPr>
              <a:t>Limitations:</a:t>
            </a:r>
            <a:r>
              <a:rPr lang="en-US" sz="2000" b="1" dirty="0">
                <a:solidFill>
                  <a:srgbClr val="FFC000"/>
                </a:solidFill>
                <a:latin typeface="Monotype Corsiva" pitchFamily="66" charset="0"/>
              </a:rPr>
              <a:t> </a:t>
            </a: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sz="2000">
              <a:latin typeface="Monotype Corsiva" pitchFamily="66" charset="0"/>
            </a:endParaRPr>
          </a:p>
        </p:txBody>
      </p:sp>
      <p:pic>
        <p:nvPicPr>
          <p:cNvPr id="113669" name="Picture 5" descr="\\Cabtes8\karen\ib\iblogo.gif"/>
          <p:cNvPicPr>
            <a:picLocks noChangeAspect="1" noChangeArrowheads="1"/>
          </p:cNvPicPr>
          <p:nvPr/>
        </p:nvPicPr>
        <p:blipFill>
          <a:blip r:embed="rId3"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10" name="Text Box 2"/>
          <p:cNvSpPr txBox="1">
            <a:spLocks noChangeArrowheads="1"/>
          </p:cNvSpPr>
          <p:nvPr/>
        </p:nvSpPr>
        <p:spPr bwMode="auto">
          <a:xfrm>
            <a:off x="1331640" y="241484"/>
            <a:ext cx="5647700" cy="523220"/>
          </a:xfrm>
          <a:prstGeom prst="rect">
            <a:avLst/>
          </a:prstGeom>
          <a:noFill/>
          <a:ln w="9525">
            <a:noFill/>
            <a:miter lim="800000"/>
            <a:headEnd/>
            <a:tailEnd/>
          </a:ln>
          <a:effectLst/>
        </p:spPr>
        <p:txBody>
          <a:bodyPr wrap="square">
            <a:spAutoFit/>
          </a:bodyPr>
          <a:lstStyle/>
          <a:p>
            <a:r>
              <a:rPr lang="en-US" sz="2800" u="sng" dirty="0">
                <a:solidFill>
                  <a:srgbClr val="FFC000"/>
                </a:solidFill>
                <a:latin typeface="Monotype Corsiva" pitchFamily="66" charset="0"/>
              </a:rPr>
              <a:t>Quantum Many-Body </a:t>
            </a:r>
            <a:r>
              <a:rPr lang="en-US" sz="2800" u="sng" dirty="0" smtClean="0">
                <a:solidFill>
                  <a:srgbClr val="FFC000"/>
                </a:solidFill>
                <a:latin typeface="Monotype Corsiva" pitchFamily="66" charset="0"/>
              </a:rPr>
              <a:t>Problem</a:t>
            </a:r>
          </a:p>
        </p:txBody>
      </p:sp>
      <p:sp>
        <p:nvSpPr>
          <p:cNvPr id="16" name="Text Box 3"/>
          <p:cNvSpPr txBox="1">
            <a:spLocks noChangeArrowheads="1"/>
          </p:cNvSpPr>
          <p:nvPr/>
        </p:nvSpPr>
        <p:spPr bwMode="auto">
          <a:xfrm>
            <a:off x="179512" y="1772816"/>
            <a:ext cx="8640960" cy="1369606"/>
          </a:xfrm>
          <a:prstGeom prst="rect">
            <a:avLst/>
          </a:prstGeom>
          <a:noFill/>
          <a:ln w="9525">
            <a:noFill/>
            <a:miter lim="800000"/>
            <a:headEnd/>
            <a:tailEnd/>
          </a:ln>
          <a:effectLst/>
        </p:spPr>
        <p:txBody>
          <a:bodyPr wrap="square">
            <a:spAutoFit/>
          </a:bodyPr>
          <a:lstStyle/>
          <a:p>
            <a:r>
              <a:rPr lang="en-US" sz="2400" u="sng" dirty="0">
                <a:solidFill>
                  <a:srgbClr val="FFFF00"/>
                </a:solidFill>
                <a:latin typeface="Monotype Corsiva" pitchFamily="66" charset="0"/>
              </a:rPr>
              <a:t>Examples</a:t>
            </a:r>
            <a:r>
              <a:rPr lang="en-US" sz="2400" u="sng" dirty="0" smtClean="0">
                <a:solidFill>
                  <a:srgbClr val="FFFF00"/>
                </a:solidFill>
                <a:latin typeface="Monotype Corsiva" pitchFamily="66" charset="0"/>
              </a:rPr>
              <a:t>:</a:t>
            </a:r>
          </a:p>
          <a:p>
            <a:endParaRPr lang="en-US" sz="1100" u="sng" dirty="0">
              <a:solidFill>
                <a:srgbClr val="FFFF00"/>
              </a:solidFill>
              <a:latin typeface="Monotype Corsiva" pitchFamily="66" charset="0"/>
            </a:endParaRPr>
          </a:p>
          <a:p>
            <a:pPr algn="just"/>
            <a:r>
              <a:rPr lang="en-US" sz="2400" b="1" dirty="0" smtClean="0">
                <a:solidFill>
                  <a:srgbClr val="FFC000"/>
                </a:solidFill>
                <a:latin typeface="Monotype Corsiva" pitchFamily="66" charset="0"/>
              </a:rPr>
              <a:t>Hubbard </a:t>
            </a:r>
            <a:r>
              <a:rPr lang="en-US" sz="2400" b="1" dirty="0">
                <a:solidFill>
                  <a:srgbClr val="FFC000"/>
                </a:solidFill>
                <a:latin typeface="Monotype Corsiva" pitchFamily="66" charset="0"/>
              </a:rPr>
              <a:t>Model:</a:t>
            </a:r>
            <a:r>
              <a:rPr lang="en-US" sz="2400" dirty="0">
                <a:solidFill>
                  <a:srgbClr val="FFC000"/>
                </a:solidFill>
                <a:latin typeface="Monotype Corsiva" pitchFamily="66" charset="0"/>
              </a:rPr>
              <a:t> </a:t>
            </a:r>
            <a:r>
              <a:rPr lang="en-US" dirty="0">
                <a:latin typeface="Monotype Corsiva" pitchFamily="66" charset="0"/>
              </a:rPr>
              <a:t>an effective model for electrons in narrow band (</a:t>
            </a:r>
            <a:r>
              <a:rPr lang="en-US" dirty="0" err="1" smtClean="0">
                <a:latin typeface="Monotype Corsiva" pitchFamily="66" charset="0"/>
              </a:rPr>
              <a:t>eg</a:t>
            </a:r>
            <a:r>
              <a:rPr lang="en-US" dirty="0" smtClean="0">
                <a:latin typeface="Monotype Corsiva" pitchFamily="66" charset="0"/>
              </a:rPr>
              <a:t>, d or f  </a:t>
            </a:r>
            <a:r>
              <a:rPr lang="en-US" dirty="0">
                <a:latin typeface="Monotype Corsiva" pitchFamily="66" charset="0"/>
              </a:rPr>
              <a:t>electron metal ions). It is applicable for atoms, clusters, molecules, solids,…..</a:t>
            </a:r>
          </a:p>
        </p:txBody>
      </p:sp>
      <p:sp>
        <p:nvSpPr>
          <p:cNvPr id="17" name="Text Box 4"/>
          <p:cNvSpPr txBox="1">
            <a:spLocks noChangeArrowheads="1"/>
          </p:cNvSpPr>
          <p:nvPr/>
        </p:nvSpPr>
        <p:spPr bwMode="auto">
          <a:xfrm>
            <a:off x="179512" y="5469031"/>
            <a:ext cx="8784976" cy="1200329"/>
          </a:xfrm>
          <a:prstGeom prst="rect">
            <a:avLst/>
          </a:prstGeom>
          <a:noFill/>
          <a:ln w="9525">
            <a:noFill/>
            <a:miter lim="800000"/>
            <a:headEnd/>
            <a:tailEnd/>
          </a:ln>
          <a:effectLst/>
        </p:spPr>
        <p:txBody>
          <a:bodyPr wrap="square">
            <a:spAutoFit/>
          </a:bodyPr>
          <a:lstStyle/>
          <a:p>
            <a:pPr algn="just"/>
            <a:r>
              <a:rPr lang="en-US" dirty="0" smtClean="0">
                <a:latin typeface="Monotype Corsiva" pitchFamily="66" charset="0"/>
              </a:rPr>
              <a:t>Interesting </a:t>
            </a:r>
            <a:r>
              <a:rPr lang="en-US" dirty="0">
                <a:latin typeface="Monotype Corsiva" pitchFamily="66" charset="0"/>
              </a:rPr>
              <a:t>ground state properties: (AFM at half-band filling, n=1), </a:t>
            </a:r>
            <a:r>
              <a:rPr lang="en-US" dirty="0" smtClean="0">
                <a:latin typeface="Monotype Corsiva" pitchFamily="66" charset="0"/>
              </a:rPr>
              <a:t> 1D</a:t>
            </a:r>
            <a:r>
              <a:rPr lang="en-US" dirty="0">
                <a:latin typeface="Monotype Corsiva" pitchFamily="66" charset="0"/>
              </a:rPr>
              <a:t>: </a:t>
            </a:r>
            <a:r>
              <a:rPr lang="en-US" dirty="0" err="1">
                <a:latin typeface="Monotype Corsiva" pitchFamily="66" charset="0"/>
              </a:rPr>
              <a:t>Luttinger</a:t>
            </a:r>
            <a:r>
              <a:rPr lang="en-US" dirty="0">
                <a:latin typeface="Monotype Corsiva" pitchFamily="66" charset="0"/>
              </a:rPr>
              <a:t> liquid; </a:t>
            </a:r>
            <a:r>
              <a:rPr lang="en-US" dirty="0" smtClean="0">
                <a:latin typeface="Monotype Corsiva" pitchFamily="66" charset="0"/>
              </a:rPr>
              <a:t>2D</a:t>
            </a:r>
            <a:r>
              <a:rPr lang="en-US" dirty="0">
                <a:latin typeface="Monotype Corsiva" pitchFamily="66" charset="0"/>
              </a:rPr>
              <a:t>: d-wave superconductivity (n &lt;1</a:t>
            </a:r>
            <a:r>
              <a:rPr lang="en-US" dirty="0" smtClean="0">
                <a:latin typeface="Monotype Corsiva" pitchFamily="66" charset="0"/>
              </a:rPr>
              <a:t>?) Dynamical </a:t>
            </a:r>
            <a:r>
              <a:rPr lang="en-US" dirty="0">
                <a:latin typeface="Monotype Corsiva" pitchFamily="66" charset="0"/>
              </a:rPr>
              <a:t>properties like conductivity and temperature dependence are also </a:t>
            </a:r>
            <a:r>
              <a:rPr lang="en-US" dirty="0" smtClean="0">
                <a:latin typeface="Monotype Corsiva" pitchFamily="66" charset="0"/>
              </a:rPr>
              <a:t> quite </a:t>
            </a:r>
            <a:r>
              <a:rPr lang="en-US" dirty="0">
                <a:latin typeface="Monotype Corsiva" pitchFamily="66" charset="0"/>
              </a:rPr>
              <a:t>interesting.</a:t>
            </a:r>
          </a:p>
        </p:txBody>
      </p:sp>
      <p:graphicFrame>
        <p:nvGraphicFramePr>
          <p:cNvPr id="18" name="Object 8"/>
          <p:cNvGraphicFramePr>
            <a:graphicFrameLocks noChangeAspect="1"/>
          </p:cNvGraphicFramePr>
          <p:nvPr/>
        </p:nvGraphicFramePr>
        <p:xfrm>
          <a:off x="1763688" y="3933056"/>
          <a:ext cx="533400" cy="381000"/>
        </p:xfrm>
        <a:graphic>
          <a:graphicData uri="http://schemas.openxmlformats.org/presentationml/2006/ole">
            <p:oleObj spid="_x0000_s362626" name="Equation" r:id="rId4" imgW="241300" imgH="228600" progId="Equation.DSMT4">
              <p:embed/>
            </p:oleObj>
          </a:graphicData>
        </a:graphic>
      </p:graphicFrame>
      <p:graphicFrame>
        <p:nvGraphicFramePr>
          <p:cNvPr id="19" name="Object 9"/>
          <p:cNvGraphicFramePr>
            <a:graphicFrameLocks noChangeAspect="1"/>
          </p:cNvGraphicFramePr>
          <p:nvPr/>
        </p:nvGraphicFramePr>
        <p:xfrm>
          <a:off x="2339752" y="3861048"/>
          <a:ext cx="864096" cy="433388"/>
        </p:xfrm>
        <a:graphic>
          <a:graphicData uri="http://schemas.openxmlformats.org/presentationml/2006/ole">
            <p:oleObj spid="_x0000_s362627" name="Equation" r:id="rId5" imgW="241300" imgH="228600" progId="Equation.DSMT4">
              <p:embed/>
            </p:oleObj>
          </a:graphicData>
        </a:graphic>
      </p:graphicFrame>
      <p:graphicFrame>
        <p:nvGraphicFramePr>
          <p:cNvPr id="20" name="Object 10"/>
          <p:cNvGraphicFramePr>
            <a:graphicFrameLocks noChangeAspect="1"/>
          </p:cNvGraphicFramePr>
          <p:nvPr/>
        </p:nvGraphicFramePr>
        <p:xfrm>
          <a:off x="3563888" y="3933056"/>
          <a:ext cx="609600" cy="422275"/>
        </p:xfrm>
        <a:graphic>
          <a:graphicData uri="http://schemas.openxmlformats.org/presentationml/2006/ole">
            <p:oleObj spid="_x0000_s362628" name="Equation" r:id="rId6" imgW="330200" imgH="228600" progId="Equation.DSMT4">
              <p:embed/>
            </p:oleObj>
          </a:graphicData>
        </a:graphic>
      </p:graphicFrame>
      <p:graphicFrame>
        <p:nvGraphicFramePr>
          <p:cNvPr id="21" name="Object 11"/>
          <p:cNvGraphicFramePr>
            <a:graphicFrameLocks noChangeAspect="1"/>
          </p:cNvGraphicFramePr>
          <p:nvPr/>
        </p:nvGraphicFramePr>
        <p:xfrm>
          <a:off x="2123728" y="4437112"/>
          <a:ext cx="4648200" cy="812800"/>
        </p:xfrm>
        <a:graphic>
          <a:graphicData uri="http://schemas.openxmlformats.org/presentationml/2006/ole">
            <p:oleObj spid="_x0000_s362629" name="Equation" r:id="rId7" imgW="2197100" imgH="355600" progId="Equation.DSMT4">
              <p:embed/>
            </p:oleObj>
          </a:graphicData>
        </a:graphic>
      </p:graphicFrame>
      <p:sp>
        <p:nvSpPr>
          <p:cNvPr id="12" name="11 CuadroTexto"/>
          <p:cNvSpPr txBox="1"/>
          <p:nvPr/>
        </p:nvSpPr>
        <p:spPr>
          <a:xfrm>
            <a:off x="107504" y="1311151"/>
            <a:ext cx="5041765" cy="461665"/>
          </a:xfrm>
          <a:prstGeom prst="rect">
            <a:avLst/>
          </a:prstGeom>
          <a:noFill/>
        </p:spPr>
        <p:txBody>
          <a:bodyPr wrap="none" rtlCol="0">
            <a:spAutoFit/>
          </a:bodyPr>
          <a:lstStyle/>
          <a:p>
            <a:r>
              <a:rPr lang="en-US" dirty="0" smtClean="0">
                <a:latin typeface="Monotype Corsiva" pitchFamily="66" charset="0"/>
              </a:rPr>
              <a:t>System of N quantum mechanical subsystems</a:t>
            </a:r>
            <a:endParaRPr lang="es-CO" dirty="0"/>
          </a:p>
        </p:txBody>
      </p:sp>
      <p:sp>
        <p:nvSpPr>
          <p:cNvPr id="13" name="12 CuadroTexto"/>
          <p:cNvSpPr txBox="1"/>
          <p:nvPr/>
        </p:nvSpPr>
        <p:spPr>
          <a:xfrm>
            <a:off x="323528" y="3472552"/>
            <a:ext cx="8568952" cy="892552"/>
          </a:xfrm>
          <a:prstGeom prst="rect">
            <a:avLst/>
          </a:prstGeom>
          <a:noFill/>
        </p:spPr>
        <p:txBody>
          <a:bodyPr wrap="square" rtlCol="0">
            <a:spAutoFit/>
          </a:bodyPr>
          <a:lstStyle/>
          <a:p>
            <a:pPr algn="just"/>
            <a:r>
              <a:rPr lang="en-US" dirty="0" smtClean="0">
                <a:latin typeface="Monotype Corsiva" pitchFamily="66" charset="0"/>
              </a:rPr>
              <a:t>One-tight binding band, local Coulomb interactions</a:t>
            </a:r>
            <a:r>
              <a:rPr lang="en-US" sz="2800" dirty="0" smtClean="0">
                <a:latin typeface="Monotype Corsiva" pitchFamily="66" charset="0"/>
              </a:rPr>
              <a:t> </a:t>
            </a:r>
            <a:r>
              <a:rPr lang="en-US" dirty="0" smtClean="0">
                <a:latin typeface="Monotype Corsiva" pitchFamily="66" charset="0"/>
              </a:rPr>
              <a:t>4</a:t>
            </a:r>
            <a:r>
              <a:rPr lang="en-US" baseline="30000" dirty="0" smtClean="0">
                <a:latin typeface="Monotype Corsiva" pitchFamily="66" charset="0"/>
              </a:rPr>
              <a:t>N </a:t>
            </a:r>
            <a:r>
              <a:rPr lang="en-US" dirty="0" smtClean="0">
                <a:latin typeface="Monotype Corsiva" pitchFamily="66" charset="0"/>
              </a:rPr>
              <a:t>degrees of freedom – states: |0&gt;,   </a:t>
            </a:r>
            <a:r>
              <a:rPr lang="en-US" dirty="0" smtClean="0">
                <a:solidFill>
                  <a:srgbClr val="FFFF00"/>
                </a:solidFill>
                <a:latin typeface="Monotype Corsiva" pitchFamily="66" charset="0"/>
              </a:rPr>
              <a:t> </a:t>
            </a:r>
            <a:r>
              <a:rPr lang="en-US" dirty="0" smtClean="0">
                <a:latin typeface="Monotype Corsiva" pitchFamily="66" charset="0"/>
              </a:rPr>
              <a:t>     ,          and </a:t>
            </a:r>
            <a:endParaRPr lang="en-US" dirty="0">
              <a:latin typeface="Monotype Corsiva" pitchFamily="66" charset="0"/>
            </a:endParaRP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52400" y="3140968"/>
            <a:ext cx="8740080" cy="457200"/>
          </a:xfrm>
          <a:prstGeom prst="rect">
            <a:avLst/>
          </a:prstGeom>
          <a:noFill/>
          <a:ln w="9525">
            <a:noFill/>
            <a:miter lim="800000"/>
            <a:headEnd/>
            <a:tailEnd/>
          </a:ln>
          <a:effectLst/>
        </p:spPr>
        <p:txBody>
          <a:bodyPr wrap="square">
            <a:spAutoFit/>
          </a:bodyPr>
          <a:lstStyle/>
          <a:p>
            <a:pPr algn="just"/>
            <a:r>
              <a:rPr lang="en-US" sz="2400" dirty="0">
                <a:latin typeface="Monotype Corsiva" pitchFamily="66" charset="0"/>
              </a:rPr>
              <a:t>Localized QM spin degrees of freedom: (2S+1)</a:t>
            </a:r>
            <a:r>
              <a:rPr lang="en-US" sz="2400" baseline="30000" dirty="0">
                <a:latin typeface="Monotype Corsiva" pitchFamily="66" charset="0"/>
              </a:rPr>
              <a:t>N</a:t>
            </a:r>
            <a:r>
              <a:rPr lang="en-US" sz="2400" dirty="0">
                <a:latin typeface="Monotype Corsiva" pitchFamily="66" charset="0"/>
              </a:rPr>
              <a:t> for N spin-S objects.</a:t>
            </a:r>
          </a:p>
        </p:txBody>
      </p:sp>
      <p:graphicFrame>
        <p:nvGraphicFramePr>
          <p:cNvPr id="27651" name="Object 3"/>
          <p:cNvGraphicFramePr>
            <a:graphicFrameLocks noChangeAspect="1"/>
          </p:cNvGraphicFramePr>
          <p:nvPr/>
        </p:nvGraphicFramePr>
        <p:xfrm>
          <a:off x="2688704" y="1196752"/>
          <a:ext cx="2819400" cy="736600"/>
        </p:xfrm>
        <a:graphic>
          <a:graphicData uri="http://schemas.openxmlformats.org/presentationml/2006/ole">
            <p:oleObj spid="_x0000_s363554" name="Equation" r:id="rId3" imgW="1028254" imgH="355446" progId="Equation.DSMT4">
              <p:embed/>
            </p:oleObj>
          </a:graphicData>
        </a:graphic>
      </p:graphicFrame>
      <p:sp>
        <p:nvSpPr>
          <p:cNvPr id="27652" name="Rectangle 4"/>
          <p:cNvSpPr>
            <a:spLocks noChangeArrowheads="1"/>
          </p:cNvSpPr>
          <p:nvPr/>
        </p:nvSpPr>
        <p:spPr bwMode="auto">
          <a:xfrm>
            <a:off x="179512" y="332656"/>
            <a:ext cx="3996846" cy="523220"/>
          </a:xfrm>
          <a:prstGeom prst="rect">
            <a:avLst/>
          </a:prstGeom>
          <a:noFill/>
          <a:ln w="9525">
            <a:noFill/>
            <a:miter lim="800000"/>
            <a:headEnd/>
            <a:tailEnd/>
          </a:ln>
          <a:effectLst/>
        </p:spPr>
        <p:txBody>
          <a:bodyPr wrap="square">
            <a:spAutoFit/>
          </a:bodyPr>
          <a:lstStyle/>
          <a:p>
            <a:pPr algn="l"/>
            <a:r>
              <a:rPr lang="en-US" sz="2800" b="1" dirty="0">
                <a:solidFill>
                  <a:srgbClr val="FFC000"/>
                </a:solidFill>
                <a:latin typeface="Monotype Corsiva" pitchFamily="66" charset="0"/>
              </a:rPr>
              <a:t>Heisenberg model:</a:t>
            </a:r>
          </a:p>
        </p:txBody>
      </p:sp>
      <p:sp>
        <p:nvSpPr>
          <p:cNvPr id="27653" name="Rectangle 5"/>
          <p:cNvSpPr>
            <a:spLocks noChangeArrowheads="1"/>
          </p:cNvSpPr>
          <p:nvPr/>
        </p:nvSpPr>
        <p:spPr bwMode="auto">
          <a:xfrm>
            <a:off x="251520" y="2060848"/>
            <a:ext cx="8568951" cy="830997"/>
          </a:xfrm>
          <a:prstGeom prst="rect">
            <a:avLst/>
          </a:prstGeom>
          <a:noFill/>
          <a:ln w="9525">
            <a:noFill/>
            <a:miter lim="800000"/>
            <a:headEnd/>
            <a:tailEnd/>
          </a:ln>
          <a:effectLst/>
        </p:spPr>
        <p:txBody>
          <a:bodyPr wrap="square">
            <a:spAutoFit/>
          </a:bodyPr>
          <a:lstStyle/>
          <a:p>
            <a:pPr algn="just"/>
            <a:r>
              <a:rPr lang="en-US" sz="2400" dirty="0">
                <a:latin typeface="Monotype Corsiva" pitchFamily="66" charset="0"/>
              </a:rPr>
              <a:t>Strong coupling limit of the Hubbard model at </a:t>
            </a:r>
            <a:r>
              <a:rPr lang="en-US" sz="2400" dirty="0" smtClean="0">
                <a:latin typeface="Monotype Corsiva" pitchFamily="66" charset="0"/>
              </a:rPr>
              <a:t>n=1 </a:t>
            </a:r>
            <a:r>
              <a:rPr lang="en-US" sz="2400" dirty="0" err="1" smtClean="0">
                <a:latin typeface="Monotype Corsiva" pitchFamily="66" charset="0"/>
              </a:rPr>
              <a:t>Antiferromagnetic</a:t>
            </a:r>
            <a:r>
              <a:rPr lang="en-US" sz="2400" dirty="0" smtClean="0">
                <a:latin typeface="Monotype Corsiva" pitchFamily="66" charset="0"/>
              </a:rPr>
              <a:t> </a:t>
            </a:r>
            <a:r>
              <a:rPr lang="en-US" sz="2400" dirty="0">
                <a:latin typeface="Monotype Corsiva" pitchFamily="66" charset="0"/>
              </a:rPr>
              <a:t>exchange J=4t</a:t>
            </a:r>
            <a:r>
              <a:rPr lang="en-US" sz="2400" baseline="30000" dirty="0">
                <a:latin typeface="Monotype Corsiva" pitchFamily="66" charset="0"/>
              </a:rPr>
              <a:t>2</a:t>
            </a:r>
            <a:r>
              <a:rPr lang="en-US" sz="2400" dirty="0">
                <a:latin typeface="Monotype Corsiva" pitchFamily="66" charset="0"/>
              </a:rPr>
              <a:t>/U</a:t>
            </a:r>
          </a:p>
        </p:txBody>
      </p:sp>
      <p:sp>
        <p:nvSpPr>
          <p:cNvPr id="27654" name="Text Box 6"/>
          <p:cNvSpPr txBox="1">
            <a:spLocks noChangeArrowheads="1"/>
          </p:cNvSpPr>
          <p:nvPr/>
        </p:nvSpPr>
        <p:spPr bwMode="auto">
          <a:xfrm>
            <a:off x="251520" y="3933056"/>
            <a:ext cx="8640960" cy="2646878"/>
          </a:xfrm>
          <a:prstGeom prst="rect">
            <a:avLst/>
          </a:prstGeom>
          <a:noFill/>
          <a:ln w="9525">
            <a:noFill/>
            <a:miter lim="800000"/>
            <a:headEnd/>
            <a:tailEnd/>
          </a:ln>
          <a:effectLst/>
        </p:spPr>
        <p:txBody>
          <a:bodyPr wrap="square">
            <a:spAutoFit/>
          </a:bodyPr>
          <a:lstStyle/>
          <a:p>
            <a:pPr algn="just"/>
            <a:r>
              <a:rPr lang="en-US" dirty="0">
                <a:latin typeface="Monotype Corsiva" pitchFamily="66" charset="0"/>
              </a:rPr>
              <a:t>A model to describe quantum magnetism in most of the oxide materials </a:t>
            </a:r>
            <a:r>
              <a:rPr lang="en-US" dirty="0" smtClean="0">
                <a:latin typeface="Monotype Corsiva" pitchFamily="66" charset="0"/>
              </a:rPr>
              <a:t>or any </a:t>
            </a:r>
            <a:r>
              <a:rPr lang="en-US" dirty="0">
                <a:latin typeface="Monotype Corsiva" pitchFamily="66" charset="0"/>
              </a:rPr>
              <a:t>system with localized spin </a:t>
            </a:r>
            <a:r>
              <a:rPr lang="en-US" dirty="0" err="1" smtClean="0">
                <a:latin typeface="Monotype Corsiva" pitchFamily="66" charset="0"/>
              </a:rPr>
              <a:t>orbitals</a:t>
            </a:r>
            <a:r>
              <a:rPr lang="en-US" dirty="0" smtClean="0">
                <a:latin typeface="Monotype Corsiva" pitchFamily="66" charset="0"/>
              </a:rPr>
              <a:t>.</a:t>
            </a:r>
          </a:p>
          <a:p>
            <a:pPr algn="just"/>
            <a:endParaRPr lang="en-US" sz="2000" dirty="0" smtClean="0">
              <a:latin typeface="Monotype Corsiva" pitchFamily="66" charset="0"/>
            </a:endParaRPr>
          </a:p>
          <a:p>
            <a:pPr algn="just"/>
            <a:r>
              <a:rPr lang="en-US" dirty="0" smtClean="0">
                <a:latin typeface="Monotype Corsiva" pitchFamily="66" charset="0"/>
              </a:rPr>
              <a:t>Bethe-</a:t>
            </a:r>
            <a:r>
              <a:rPr lang="en-US" dirty="0" err="1" smtClean="0">
                <a:latin typeface="Monotype Corsiva" pitchFamily="66" charset="0"/>
              </a:rPr>
              <a:t>ansatz</a:t>
            </a:r>
            <a:r>
              <a:rPr lang="en-US" dirty="0" smtClean="0">
                <a:latin typeface="Monotype Corsiva" pitchFamily="66" charset="0"/>
              </a:rPr>
              <a:t> </a:t>
            </a:r>
            <a:r>
              <a:rPr lang="en-US" dirty="0">
                <a:latin typeface="Monotype Corsiva" pitchFamily="66" charset="0"/>
              </a:rPr>
              <a:t>(closed form exact) solution exist only in </a:t>
            </a:r>
            <a:r>
              <a:rPr lang="en-US" dirty="0" smtClean="0">
                <a:latin typeface="Monotype Corsiva" pitchFamily="66" charset="0"/>
              </a:rPr>
              <a:t>1D.</a:t>
            </a:r>
          </a:p>
          <a:p>
            <a:pPr algn="just"/>
            <a:endParaRPr lang="en-US" sz="1400" dirty="0" smtClean="0">
              <a:latin typeface="Monotype Corsiva" pitchFamily="66" charset="0"/>
            </a:endParaRPr>
          </a:p>
          <a:p>
            <a:pPr algn="just"/>
            <a:r>
              <a:rPr lang="en-US" dirty="0" smtClean="0">
                <a:latin typeface="Monotype Corsiva" pitchFamily="66" charset="0"/>
              </a:rPr>
              <a:t>A </a:t>
            </a:r>
            <a:r>
              <a:rPr lang="en-US" dirty="0">
                <a:latin typeface="Monotype Corsiva" pitchFamily="66" charset="0"/>
              </a:rPr>
              <a:t>good model for describing the parent phase of high-</a:t>
            </a:r>
            <a:r>
              <a:rPr lang="en-US" dirty="0" err="1">
                <a:latin typeface="Monotype Corsiva" pitchFamily="66" charset="0"/>
              </a:rPr>
              <a:t>T</a:t>
            </a:r>
            <a:r>
              <a:rPr lang="en-US" baseline="-25000" dirty="0" err="1">
                <a:latin typeface="Monotype Corsiva" pitchFamily="66" charset="0"/>
              </a:rPr>
              <a:t>c</a:t>
            </a:r>
            <a:r>
              <a:rPr lang="en-US" dirty="0">
                <a:latin typeface="Monotype Corsiva" pitchFamily="66" charset="0"/>
              </a:rPr>
              <a:t> </a:t>
            </a:r>
            <a:r>
              <a:rPr lang="en-US" dirty="0" err="1">
                <a:latin typeface="Monotype Corsiva" pitchFamily="66" charset="0"/>
              </a:rPr>
              <a:t>cuprates</a:t>
            </a:r>
            <a:endParaRPr lang="en-US" dirty="0">
              <a:latin typeface="Monotype Corsiva" pitchFamily="66" charset="0"/>
            </a:endParaRPr>
          </a:p>
          <a:p>
            <a:pPr algn="just"/>
            <a:endParaRPr lang="en-US" sz="1200" dirty="0">
              <a:latin typeface="Monotype Corsiva" pitchFamily="66" charset="0"/>
            </a:endParaRPr>
          </a:p>
          <a:p>
            <a:pPr algn="just"/>
            <a:r>
              <a:rPr lang="en-US" dirty="0">
                <a:latin typeface="Monotype Corsiva" pitchFamily="66" charset="0"/>
              </a:rPr>
              <a:t>Ground state, dynamics and low-temperature properties quite interesting</a:t>
            </a:r>
            <a:r>
              <a:rPr lang="en-US" sz="2000" dirty="0">
                <a:latin typeface="Monotype Corsiva" pitchFamily="66" charset="0"/>
              </a:rPr>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332656"/>
            <a:ext cx="9144000" cy="685800"/>
            <a:chOff x="0" y="336"/>
            <a:chExt cx="5760" cy="432"/>
          </a:xfrm>
        </p:grpSpPr>
        <p:sp>
          <p:nvSpPr>
            <p:cNvPr id="88067" name="Text Box 3"/>
            <p:cNvSpPr txBox="1">
              <a:spLocks noChangeArrowheads="1"/>
            </p:cNvSpPr>
            <p:nvPr/>
          </p:nvSpPr>
          <p:spPr bwMode="auto">
            <a:xfrm>
              <a:off x="1632" y="336"/>
              <a:ext cx="2160" cy="365"/>
            </a:xfrm>
            <a:prstGeom prst="rect">
              <a:avLst/>
            </a:prstGeom>
            <a:noFill/>
            <a:ln w="9525">
              <a:noFill/>
              <a:miter lim="800000"/>
              <a:headEnd/>
              <a:tailEnd/>
            </a:ln>
            <a:effectLst/>
          </p:spPr>
          <p:txBody>
            <a:bodyPr>
              <a:spAutoFit/>
            </a:bodyPr>
            <a:lstStyle/>
            <a:p>
              <a:r>
                <a:rPr lang="en-US" sz="3200" b="1" dirty="0" smtClean="0">
                  <a:solidFill>
                    <a:srgbClr val="FFC000"/>
                  </a:solidFill>
                  <a:latin typeface="Monotype Corsiva" pitchFamily="66" charset="0"/>
                  <a:hlinkClick r:id="rId2" action="ppaction://hlinksldjump"/>
                </a:rPr>
                <a:t>Abstract</a:t>
              </a:r>
              <a:endParaRPr lang="es-ES" sz="3200" b="1" dirty="0">
                <a:solidFill>
                  <a:srgbClr val="FFC000"/>
                </a:solidFill>
                <a:latin typeface="Monotype Corsiva" pitchFamily="66" charset="0"/>
              </a:endParaRPr>
            </a:p>
          </p:txBody>
        </p:sp>
        <p:sp>
          <p:nvSpPr>
            <p:cNvPr id="88068" name="Line 4"/>
            <p:cNvSpPr>
              <a:spLocks noChangeShapeType="1"/>
            </p:cNvSpPr>
            <p:nvPr/>
          </p:nvSpPr>
          <p:spPr bwMode="auto">
            <a:xfrm>
              <a:off x="0" y="768"/>
              <a:ext cx="5760" cy="0"/>
            </a:xfrm>
            <a:prstGeom prst="line">
              <a:avLst/>
            </a:prstGeom>
            <a:noFill/>
            <a:ln w="9525">
              <a:solidFill>
                <a:srgbClr val="FF0000"/>
              </a:solidFill>
              <a:miter lim="800000"/>
              <a:headEnd/>
              <a:tailEnd/>
            </a:ln>
            <a:effectLst/>
          </p:spPr>
          <p:txBody>
            <a:bodyPr wrap="none"/>
            <a:lstStyle/>
            <a:p>
              <a:endParaRPr lang="es-CO">
                <a:latin typeface="Monotype Corsiva" pitchFamily="66" charset="0"/>
              </a:endParaRPr>
            </a:p>
          </p:txBody>
        </p:sp>
      </p:grpSp>
      <p:pic>
        <p:nvPicPr>
          <p:cNvPr id="88069" name="Picture 5" descr="\\Cabtes8\karen\ib\iblogo.gif">
            <a:hlinkClick r:id="rId2" action="ppaction://hlinksldjump"/>
          </p:cNvPr>
          <p:cNvPicPr>
            <a:picLocks noChangeAspect="1" noChangeArrowheads="1"/>
          </p:cNvPicPr>
          <p:nvPr/>
        </p:nvPicPr>
        <p:blipFill>
          <a:blip r:embed="rId3" cstate="print"/>
          <a:srcRect/>
          <a:stretch>
            <a:fillRect/>
          </a:stretch>
        </p:blipFill>
        <p:spPr bwMode="auto">
          <a:xfrm>
            <a:off x="8305800" y="6096000"/>
            <a:ext cx="609600" cy="533400"/>
          </a:xfrm>
          <a:prstGeom prst="rect">
            <a:avLst/>
          </a:prstGeom>
          <a:noFill/>
        </p:spPr>
      </p:pic>
      <p:sp>
        <p:nvSpPr>
          <p:cNvPr id="88070" name="Text Box 6"/>
          <p:cNvSpPr txBox="1">
            <a:spLocks noChangeArrowheads="1"/>
          </p:cNvSpPr>
          <p:nvPr/>
        </p:nvSpPr>
        <p:spPr bwMode="auto">
          <a:xfrm>
            <a:off x="152400" y="1447800"/>
            <a:ext cx="8626475" cy="461665"/>
          </a:xfrm>
          <a:prstGeom prst="rect">
            <a:avLst/>
          </a:prstGeom>
          <a:noFill/>
          <a:ln w="28575">
            <a:noFill/>
            <a:miter lim="800000"/>
            <a:headEnd/>
            <a:tailEnd/>
          </a:ln>
          <a:effectLst/>
        </p:spPr>
        <p:txBody>
          <a:bodyPr>
            <a:spAutoFit/>
          </a:bodyPr>
          <a:lstStyle/>
          <a:p>
            <a:pPr algn="l"/>
            <a:r>
              <a:rPr lang="en-US" dirty="0">
                <a:latin typeface="Monotype Corsiva" pitchFamily="66" charset="0"/>
              </a:rPr>
              <a:t>	</a:t>
            </a:r>
            <a:endParaRPr lang="en-US" b="1" dirty="0">
              <a:effectLst>
                <a:outerShdw blurRad="38100" dist="38100" dir="2700000" algn="tl">
                  <a:srgbClr val="000000"/>
                </a:outerShdw>
              </a:effectLst>
              <a:latin typeface="Monotype Corsiva" pitchFamily="66" charset="0"/>
            </a:endParaRPr>
          </a:p>
        </p:txBody>
      </p:sp>
      <p:sp>
        <p:nvSpPr>
          <p:cNvPr id="7" name="6 Rectángulo"/>
          <p:cNvSpPr/>
          <p:nvPr/>
        </p:nvSpPr>
        <p:spPr>
          <a:xfrm>
            <a:off x="539552" y="1412776"/>
            <a:ext cx="8118648" cy="4893647"/>
          </a:xfrm>
          <a:prstGeom prst="rect">
            <a:avLst/>
          </a:prstGeom>
        </p:spPr>
        <p:txBody>
          <a:bodyPr wrap="square">
            <a:spAutoFit/>
          </a:bodyPr>
          <a:lstStyle/>
          <a:p>
            <a:pPr algn="just"/>
            <a:r>
              <a:rPr lang="en-US" dirty="0" smtClean="0">
                <a:latin typeface="Monotype Corsiva" pitchFamily="66" charset="0"/>
              </a:rPr>
              <a:t>The Density Matrix Renormalization Group ($DMRG$) has become a powerful numerical method that can be applied to low-dimensional strongly correlated </a:t>
            </a:r>
            <a:r>
              <a:rPr lang="en-US" dirty="0" err="1" smtClean="0">
                <a:latin typeface="Monotype Corsiva" pitchFamily="66" charset="0"/>
              </a:rPr>
              <a:t>fermionic</a:t>
            </a:r>
            <a:r>
              <a:rPr lang="en-US" dirty="0" smtClean="0">
                <a:latin typeface="Monotype Corsiva" pitchFamily="66" charset="0"/>
              </a:rPr>
              <a:t> and </a:t>
            </a:r>
            <a:r>
              <a:rPr lang="en-US" dirty="0" err="1" smtClean="0">
                <a:latin typeface="Monotype Corsiva" pitchFamily="66" charset="0"/>
              </a:rPr>
              <a:t>bosonic</a:t>
            </a:r>
            <a:r>
              <a:rPr lang="en-US" dirty="0" smtClean="0">
                <a:latin typeface="Monotype Corsiva" pitchFamily="66" charset="0"/>
              </a:rPr>
              <a:t> systems. It allows for a very precise calculation of static, dynamical and </a:t>
            </a:r>
            <a:r>
              <a:rPr lang="en-US" dirty="0" err="1" smtClean="0">
                <a:latin typeface="Monotype Corsiva" pitchFamily="66" charset="0"/>
              </a:rPr>
              <a:t>thermodynamical</a:t>
            </a:r>
            <a:r>
              <a:rPr lang="en-US" dirty="0" smtClean="0">
                <a:latin typeface="Monotype Corsiva" pitchFamily="66" charset="0"/>
              </a:rPr>
              <a:t> properties. Its field of applicability has now extended beyond Condensed Matter, and is successfully used in Statistical Mechanics and High Energy Physics as well. In this work, we briefly review the main aspects of the method. We also comment on some of the most relevant applications so as to give an overview on the scope and possibilities of </a:t>
            </a:r>
            <a:r>
              <a:rPr lang="en-US" dirty="0" smtClean="0">
                <a:solidFill>
                  <a:srgbClr val="FF0000"/>
                </a:solidFill>
                <a:latin typeface="Monotype Corsiva" pitchFamily="66" charset="0"/>
              </a:rPr>
              <a:t>DMRG</a:t>
            </a:r>
            <a:r>
              <a:rPr lang="en-US" dirty="0" smtClean="0">
                <a:latin typeface="Monotype Corsiva" pitchFamily="66" charset="0"/>
              </a:rPr>
              <a:t> and mention the most important extensions of the method such as the calculation of dynamical properties, the application to classical systems, inclusion of temperature, phonons and disorder, field theory, time-dependent properties and the </a:t>
            </a:r>
            <a:r>
              <a:rPr lang="en-US" dirty="0" err="1" smtClean="0">
                <a:latin typeface="Monotype Corsiva" pitchFamily="66" charset="0"/>
              </a:rPr>
              <a:t>ab</a:t>
            </a:r>
            <a:r>
              <a:rPr lang="en-US" dirty="0" smtClean="0">
                <a:latin typeface="Monotype Corsiva" pitchFamily="66" charset="0"/>
              </a:rPr>
              <a:t> initio calculation of electronic states in molecules.</a:t>
            </a:r>
            <a:endParaRPr lang="es-CO" dirty="0">
              <a:latin typeface="Monotype Corsiva"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sz="2000">
              <a:latin typeface="Monotype Corsiva" pitchFamily="66" charset="0"/>
            </a:endParaRPr>
          </a:p>
        </p:txBody>
      </p:sp>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14" name="Text Box 2"/>
          <p:cNvSpPr txBox="1">
            <a:spLocks noChangeArrowheads="1"/>
          </p:cNvSpPr>
          <p:nvPr/>
        </p:nvSpPr>
        <p:spPr bwMode="auto">
          <a:xfrm>
            <a:off x="1113090" y="274638"/>
            <a:ext cx="6699270" cy="584775"/>
          </a:xfrm>
          <a:prstGeom prst="rect">
            <a:avLst/>
          </a:prstGeom>
          <a:noFill/>
          <a:ln w="9525">
            <a:noFill/>
            <a:miter lim="800000"/>
            <a:headEnd/>
            <a:tailEnd/>
          </a:ln>
          <a:effectLst/>
        </p:spPr>
        <p:txBody>
          <a:bodyPr wrap="none">
            <a:spAutoFit/>
          </a:bodyPr>
          <a:lstStyle/>
          <a:p>
            <a:r>
              <a:rPr lang="en-US" sz="3200" u="sng" dirty="0">
                <a:solidFill>
                  <a:srgbClr val="FFC000"/>
                </a:solidFill>
                <a:latin typeface="Monotype Corsiva" pitchFamily="66" charset="0"/>
              </a:rPr>
              <a:t>How does one study many-body interactions?</a:t>
            </a:r>
          </a:p>
        </p:txBody>
      </p:sp>
      <p:sp>
        <p:nvSpPr>
          <p:cNvPr id="15" name="Text Box 3"/>
          <p:cNvSpPr txBox="1">
            <a:spLocks noChangeArrowheads="1"/>
          </p:cNvSpPr>
          <p:nvPr/>
        </p:nvSpPr>
        <p:spPr bwMode="auto">
          <a:xfrm>
            <a:off x="382150" y="838200"/>
            <a:ext cx="1370888" cy="523220"/>
          </a:xfrm>
          <a:prstGeom prst="rect">
            <a:avLst/>
          </a:prstGeom>
          <a:noFill/>
          <a:ln w="9525">
            <a:noFill/>
            <a:miter lim="800000"/>
            <a:headEnd/>
            <a:tailEnd/>
          </a:ln>
          <a:effectLst/>
        </p:spPr>
        <p:txBody>
          <a:bodyPr wrap="none">
            <a:spAutoFit/>
          </a:bodyPr>
          <a:lstStyle/>
          <a:p>
            <a:r>
              <a:rPr lang="en-US" sz="2800" u="sng" dirty="0">
                <a:solidFill>
                  <a:srgbClr val="FFFF00"/>
                </a:solidFill>
                <a:latin typeface="Monotype Corsiva" pitchFamily="66" charset="0"/>
              </a:rPr>
              <a:t>Analytic:</a:t>
            </a:r>
          </a:p>
        </p:txBody>
      </p:sp>
      <p:sp>
        <p:nvSpPr>
          <p:cNvPr id="22" name="Text Box 4"/>
          <p:cNvSpPr txBox="1">
            <a:spLocks noChangeArrowheads="1"/>
          </p:cNvSpPr>
          <p:nvPr/>
        </p:nvSpPr>
        <p:spPr bwMode="auto">
          <a:xfrm>
            <a:off x="1125720" y="1524000"/>
            <a:ext cx="6987810" cy="1200329"/>
          </a:xfrm>
          <a:prstGeom prst="rect">
            <a:avLst/>
          </a:prstGeom>
          <a:noFill/>
          <a:ln w="9525">
            <a:noFill/>
            <a:miter lim="800000"/>
            <a:headEnd/>
            <a:tailEnd/>
          </a:ln>
          <a:effectLst/>
        </p:spPr>
        <p:txBody>
          <a:bodyPr wrap="none">
            <a:spAutoFit/>
          </a:bodyPr>
          <a:lstStyle/>
          <a:p>
            <a:pPr algn="just">
              <a:buClr>
                <a:srgbClr val="CC0000"/>
              </a:buClr>
              <a:buFont typeface="Wingdings" pitchFamily="2" charset="2"/>
              <a:buChar char="ü"/>
            </a:pPr>
            <a:r>
              <a:rPr lang="en-US" sz="2400" dirty="0">
                <a:latin typeface="Monotype Corsiva" pitchFamily="66" charset="0"/>
              </a:rPr>
              <a:t>Mean-field theories</a:t>
            </a:r>
          </a:p>
          <a:p>
            <a:pPr algn="just">
              <a:buClr>
                <a:srgbClr val="CC0000"/>
              </a:buClr>
              <a:buFont typeface="Wingdings" pitchFamily="2" charset="2"/>
              <a:buChar char="ü"/>
            </a:pPr>
            <a:r>
              <a:rPr lang="en-US" sz="2400" dirty="0">
                <a:latin typeface="Monotype Corsiva" pitchFamily="66" charset="0"/>
              </a:rPr>
              <a:t>Strong and weak coupling expansions (</a:t>
            </a:r>
            <a:r>
              <a:rPr lang="en-US" sz="2400" dirty="0" err="1">
                <a:latin typeface="Monotype Corsiva" pitchFamily="66" charset="0"/>
              </a:rPr>
              <a:t>perturbative</a:t>
            </a:r>
            <a:r>
              <a:rPr lang="en-US" sz="2400" dirty="0">
                <a:latin typeface="Monotype Corsiva" pitchFamily="66" charset="0"/>
              </a:rPr>
              <a:t> methods)</a:t>
            </a:r>
          </a:p>
          <a:p>
            <a:pPr algn="just">
              <a:buClr>
                <a:srgbClr val="CC0000"/>
              </a:buClr>
              <a:buFont typeface="Wingdings" pitchFamily="2" charset="2"/>
              <a:buChar char="ü"/>
            </a:pPr>
            <a:r>
              <a:rPr lang="en-US" sz="2400" dirty="0">
                <a:latin typeface="Monotype Corsiva" pitchFamily="66" charset="0"/>
              </a:rPr>
              <a:t>Field theoretical methods</a:t>
            </a:r>
          </a:p>
        </p:txBody>
      </p:sp>
      <p:sp>
        <p:nvSpPr>
          <p:cNvPr id="23" name="Text Box 5"/>
          <p:cNvSpPr txBox="1">
            <a:spLocks noChangeArrowheads="1"/>
          </p:cNvSpPr>
          <p:nvPr/>
        </p:nvSpPr>
        <p:spPr bwMode="auto">
          <a:xfrm>
            <a:off x="5105400" y="2667000"/>
            <a:ext cx="2355850" cy="457200"/>
          </a:xfrm>
          <a:prstGeom prst="rect">
            <a:avLst/>
          </a:prstGeom>
          <a:noFill/>
          <a:ln w="9525">
            <a:noFill/>
            <a:miter lim="800000"/>
            <a:headEnd/>
            <a:tailEnd/>
          </a:ln>
          <a:effectLst/>
        </p:spPr>
        <p:txBody>
          <a:bodyPr wrap="none">
            <a:spAutoFit/>
          </a:bodyPr>
          <a:lstStyle/>
          <a:p>
            <a:r>
              <a:rPr lang="en-US" sz="2400" dirty="0">
                <a:solidFill>
                  <a:srgbClr val="FF0000"/>
                </a:solidFill>
                <a:latin typeface="Monotype Corsiva" pitchFamily="66" charset="0"/>
              </a:rPr>
              <a:t>Mostly uncontrolled</a:t>
            </a:r>
          </a:p>
        </p:txBody>
      </p:sp>
      <p:sp>
        <p:nvSpPr>
          <p:cNvPr id="24" name="Text Box 6"/>
          <p:cNvSpPr txBox="1">
            <a:spLocks noChangeArrowheads="1"/>
          </p:cNvSpPr>
          <p:nvPr/>
        </p:nvSpPr>
        <p:spPr bwMode="auto">
          <a:xfrm>
            <a:off x="397748" y="2895600"/>
            <a:ext cx="1592103" cy="523220"/>
          </a:xfrm>
          <a:prstGeom prst="rect">
            <a:avLst/>
          </a:prstGeom>
          <a:noFill/>
          <a:ln w="9525">
            <a:noFill/>
            <a:miter lim="800000"/>
            <a:headEnd/>
            <a:tailEnd/>
          </a:ln>
          <a:effectLst/>
        </p:spPr>
        <p:txBody>
          <a:bodyPr wrap="none">
            <a:spAutoFit/>
          </a:bodyPr>
          <a:lstStyle/>
          <a:p>
            <a:r>
              <a:rPr lang="en-US" sz="2800" u="sng" dirty="0">
                <a:solidFill>
                  <a:srgbClr val="FFFF00"/>
                </a:solidFill>
                <a:latin typeface="Monotype Corsiva" pitchFamily="66" charset="0"/>
              </a:rPr>
              <a:t>Numerical:</a:t>
            </a:r>
          </a:p>
        </p:txBody>
      </p:sp>
      <p:sp>
        <p:nvSpPr>
          <p:cNvPr id="25" name="Text Box 7"/>
          <p:cNvSpPr txBox="1">
            <a:spLocks noChangeArrowheads="1"/>
          </p:cNvSpPr>
          <p:nvPr/>
        </p:nvSpPr>
        <p:spPr bwMode="auto">
          <a:xfrm>
            <a:off x="1115616" y="3501008"/>
            <a:ext cx="7344816" cy="1938992"/>
          </a:xfrm>
          <a:prstGeom prst="rect">
            <a:avLst/>
          </a:prstGeom>
          <a:noFill/>
          <a:ln w="9525">
            <a:noFill/>
            <a:miter lim="800000"/>
            <a:headEnd/>
            <a:tailEnd/>
          </a:ln>
          <a:effectLst/>
        </p:spPr>
        <p:txBody>
          <a:bodyPr wrap="square">
            <a:spAutoFit/>
          </a:bodyPr>
          <a:lstStyle/>
          <a:p>
            <a:pPr algn="just">
              <a:buClr>
                <a:srgbClr val="FFFF00"/>
              </a:buClr>
              <a:buFont typeface="Wingdings" pitchFamily="2" charset="2"/>
              <a:buChar char="ü"/>
            </a:pPr>
            <a:r>
              <a:rPr lang="en-US" sz="2400" dirty="0" smtClean="0">
                <a:latin typeface="Monotype Corsiva" pitchFamily="66" charset="0"/>
              </a:rPr>
              <a:t> Exact </a:t>
            </a:r>
            <a:r>
              <a:rPr lang="en-US" sz="2400" dirty="0" err="1" smtClean="0">
                <a:latin typeface="Monotype Corsiva" pitchFamily="66" charset="0"/>
              </a:rPr>
              <a:t>diagonalization</a:t>
            </a:r>
            <a:endParaRPr lang="en-US" dirty="0" smtClean="0">
              <a:latin typeface="Monotype Corsiva" pitchFamily="66" charset="0"/>
            </a:endParaRPr>
          </a:p>
          <a:p>
            <a:pPr algn="just">
              <a:buClr>
                <a:srgbClr val="FFFF00"/>
              </a:buClr>
              <a:buFont typeface="Wingdings" pitchFamily="2" charset="2"/>
              <a:buChar char="ü"/>
            </a:pPr>
            <a:r>
              <a:rPr lang="en-US" sz="2400" dirty="0" smtClean="0">
                <a:latin typeface="Monotype Corsiva" pitchFamily="66" charset="0"/>
              </a:rPr>
              <a:t> Configuration </a:t>
            </a:r>
            <a:r>
              <a:rPr lang="en-US" sz="2400" dirty="0">
                <a:latin typeface="Monotype Corsiva" pitchFamily="66" charset="0"/>
              </a:rPr>
              <a:t>Interactions and Coupled </a:t>
            </a:r>
            <a:r>
              <a:rPr lang="en-US" sz="2400" dirty="0" smtClean="0">
                <a:latin typeface="Monotype Corsiva" pitchFamily="66" charset="0"/>
              </a:rPr>
              <a:t>Cluster</a:t>
            </a:r>
          </a:p>
          <a:p>
            <a:pPr algn="just">
              <a:buClr>
                <a:srgbClr val="FFFF00"/>
              </a:buClr>
              <a:buFont typeface="Wingdings" pitchFamily="2" charset="2"/>
              <a:buChar char="ü"/>
            </a:pPr>
            <a:r>
              <a:rPr lang="en-US" sz="2400" dirty="0" smtClean="0">
                <a:latin typeface="Monotype Corsiva" pitchFamily="66" charset="0"/>
              </a:rPr>
              <a:t> Quantum </a:t>
            </a:r>
            <a:r>
              <a:rPr lang="en-US" sz="2400" dirty="0">
                <a:latin typeface="Monotype Corsiva" pitchFamily="66" charset="0"/>
              </a:rPr>
              <a:t>Monte </a:t>
            </a:r>
            <a:r>
              <a:rPr lang="en-US" sz="2400" dirty="0" smtClean="0">
                <a:latin typeface="Monotype Corsiva" pitchFamily="66" charset="0"/>
              </a:rPr>
              <a:t>Carlo</a:t>
            </a:r>
          </a:p>
          <a:p>
            <a:pPr algn="just">
              <a:buClr>
                <a:srgbClr val="FFFF00"/>
              </a:buClr>
              <a:buFont typeface="Wingdings" pitchFamily="2" charset="2"/>
              <a:buChar char="ü"/>
            </a:pPr>
            <a:r>
              <a:rPr lang="en-US" sz="2400" dirty="0" smtClean="0">
                <a:latin typeface="Monotype Corsiva" pitchFamily="66" charset="0"/>
              </a:rPr>
              <a:t> Dynamical </a:t>
            </a:r>
            <a:r>
              <a:rPr lang="en-US" sz="2400" dirty="0">
                <a:latin typeface="Monotype Corsiva" pitchFamily="66" charset="0"/>
              </a:rPr>
              <a:t>mean-field theory (</a:t>
            </a:r>
            <a:r>
              <a:rPr lang="en-US" sz="2400" dirty="0" smtClean="0">
                <a:latin typeface="Monotype Corsiva" pitchFamily="66" charset="0"/>
              </a:rPr>
              <a:t>DMFT)</a:t>
            </a:r>
          </a:p>
          <a:p>
            <a:pPr algn="just">
              <a:buClr>
                <a:srgbClr val="FFFF00"/>
              </a:buClr>
              <a:buFont typeface="Wingdings" pitchFamily="2" charset="2"/>
              <a:buChar char="ü"/>
            </a:pPr>
            <a:r>
              <a:rPr lang="en-US" dirty="0" smtClean="0">
                <a:latin typeface="Monotype Corsiva" pitchFamily="66" charset="0"/>
              </a:rPr>
              <a:t> </a:t>
            </a:r>
            <a:r>
              <a:rPr lang="en-US" sz="2400" dirty="0" smtClean="0">
                <a:latin typeface="Monotype Corsiva" pitchFamily="66" charset="0"/>
              </a:rPr>
              <a:t>DMRG</a:t>
            </a:r>
            <a:endParaRPr lang="en-US" sz="2400" dirty="0">
              <a:latin typeface="Monotype Corsiva" pitchFamily="66" charset="0"/>
            </a:endParaRPr>
          </a:p>
        </p:txBody>
      </p:sp>
      <p:sp>
        <p:nvSpPr>
          <p:cNvPr id="26" name="Text Box 8"/>
          <p:cNvSpPr txBox="1">
            <a:spLocks noChangeArrowheads="1"/>
          </p:cNvSpPr>
          <p:nvPr/>
        </p:nvSpPr>
        <p:spPr bwMode="auto">
          <a:xfrm>
            <a:off x="2450281" y="5420072"/>
            <a:ext cx="6226175" cy="457200"/>
          </a:xfrm>
          <a:prstGeom prst="rect">
            <a:avLst/>
          </a:prstGeom>
          <a:noFill/>
          <a:ln w="9525">
            <a:noFill/>
            <a:miter lim="800000"/>
            <a:headEnd/>
            <a:tailEnd/>
          </a:ln>
          <a:effectLst/>
        </p:spPr>
        <p:txBody>
          <a:bodyPr wrap="none">
            <a:spAutoFit/>
          </a:bodyPr>
          <a:lstStyle/>
          <a:p>
            <a:r>
              <a:rPr lang="en-US" sz="2400" dirty="0">
                <a:solidFill>
                  <a:srgbClr val="FF0000"/>
                </a:solidFill>
                <a:latin typeface="Monotype Corsiva" pitchFamily="66" charset="0"/>
              </a:rPr>
              <a:t>Extremely involved, each method has its own difficulties</a:t>
            </a:r>
          </a:p>
        </p:txBody>
      </p:sp>
      <p:sp>
        <p:nvSpPr>
          <p:cNvPr id="27" name="Text Box 9"/>
          <p:cNvSpPr txBox="1">
            <a:spLocks noChangeArrowheads="1"/>
          </p:cNvSpPr>
          <p:nvPr/>
        </p:nvSpPr>
        <p:spPr bwMode="auto">
          <a:xfrm>
            <a:off x="188880" y="5867400"/>
            <a:ext cx="8345553" cy="830997"/>
          </a:xfrm>
          <a:prstGeom prst="rect">
            <a:avLst/>
          </a:prstGeom>
          <a:noFill/>
          <a:ln w="9525">
            <a:noFill/>
            <a:miter lim="800000"/>
            <a:headEnd/>
            <a:tailEnd/>
          </a:ln>
          <a:effectLst/>
        </p:spPr>
        <p:txBody>
          <a:bodyPr wrap="none">
            <a:spAutoFit/>
          </a:bodyPr>
          <a:lstStyle/>
          <a:p>
            <a:pPr algn="just"/>
            <a:r>
              <a:rPr lang="en-US" sz="2400" dirty="0">
                <a:solidFill>
                  <a:srgbClr val="FFFFFF"/>
                </a:solidFill>
                <a:latin typeface="Monotype Corsiva" pitchFamily="66" charset="0"/>
              </a:rPr>
              <a:t>Microscopic understanding of systems for applications in magnetic, optical, </a:t>
            </a:r>
            <a:endParaRPr lang="en-US" sz="2400" dirty="0" smtClean="0">
              <a:solidFill>
                <a:srgbClr val="FFFFFF"/>
              </a:solidFill>
              <a:latin typeface="Monotype Corsiva" pitchFamily="66" charset="0"/>
            </a:endParaRPr>
          </a:p>
          <a:p>
            <a:pPr algn="just"/>
            <a:r>
              <a:rPr lang="en-US" sz="2400" dirty="0" smtClean="0">
                <a:solidFill>
                  <a:srgbClr val="FFFFFF"/>
                </a:solidFill>
                <a:latin typeface="Monotype Corsiva" pitchFamily="66" charset="0"/>
              </a:rPr>
              <a:t>electrical</a:t>
            </a:r>
            <a:r>
              <a:rPr lang="en-US" sz="2400" dirty="0">
                <a:solidFill>
                  <a:srgbClr val="FFFFFF"/>
                </a:solidFill>
                <a:latin typeface="Monotype Corsiva" pitchFamily="66" charset="0"/>
              </a:rPr>
              <a:t>, mechanical, transport…..phenomena</a:t>
            </a: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sz="2000">
              <a:latin typeface="Monotype Corsiva" pitchFamily="66" charset="0"/>
            </a:endParaRPr>
          </a:p>
        </p:txBody>
      </p:sp>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5" name="Text Box 9"/>
          <p:cNvSpPr txBox="1">
            <a:spLocks noChangeArrowheads="1"/>
          </p:cNvSpPr>
          <p:nvPr/>
        </p:nvSpPr>
        <p:spPr bwMode="auto">
          <a:xfrm>
            <a:off x="2771800" y="2924944"/>
            <a:ext cx="4032448" cy="584775"/>
          </a:xfrm>
          <a:prstGeom prst="rect">
            <a:avLst/>
          </a:prstGeom>
          <a:noFill/>
          <a:ln w="9525">
            <a:noFill/>
            <a:miter lim="800000"/>
            <a:headEnd/>
            <a:tailEnd/>
          </a:ln>
        </p:spPr>
        <p:txBody>
          <a:bodyPr wrap="square">
            <a:spAutoFit/>
          </a:bodyPr>
          <a:lstStyle/>
          <a:p>
            <a:r>
              <a:rPr lang="en-US" sz="3200" u="sng" dirty="0">
                <a:solidFill>
                  <a:srgbClr val="FFC000"/>
                </a:solidFill>
                <a:latin typeface="Monotype Corsiva" pitchFamily="66" charset="0"/>
              </a:rPr>
              <a:t>What is RG Method?</a:t>
            </a: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0"/>
          <p:cNvGraphicFramePr>
            <a:graphicFrameLocks noChangeAspect="1"/>
          </p:cNvGraphicFramePr>
          <p:nvPr/>
        </p:nvGraphicFramePr>
        <p:xfrm>
          <a:off x="2987824" y="2060848"/>
          <a:ext cx="2667000" cy="479425"/>
        </p:xfrm>
        <a:graphic>
          <a:graphicData uri="http://schemas.openxmlformats.org/presentationml/2006/ole">
            <p:oleObj spid="_x0000_s364578" name="Equation" r:id="rId3" imgW="990170" imgH="177723" progId="Equation.DSMT4">
              <p:embed/>
            </p:oleObj>
          </a:graphicData>
        </a:graphic>
      </p:graphicFrame>
      <p:sp>
        <p:nvSpPr>
          <p:cNvPr id="3076" name="Text Box 9"/>
          <p:cNvSpPr txBox="1">
            <a:spLocks noChangeArrowheads="1"/>
          </p:cNvSpPr>
          <p:nvPr/>
        </p:nvSpPr>
        <p:spPr bwMode="auto">
          <a:xfrm>
            <a:off x="2967454" y="146050"/>
            <a:ext cx="3328155" cy="584775"/>
          </a:xfrm>
          <a:prstGeom prst="rect">
            <a:avLst/>
          </a:prstGeom>
          <a:noFill/>
          <a:ln w="9525">
            <a:noFill/>
            <a:miter lim="800000"/>
            <a:headEnd/>
            <a:tailEnd/>
          </a:ln>
        </p:spPr>
        <p:txBody>
          <a:bodyPr wrap="none">
            <a:spAutoFit/>
          </a:bodyPr>
          <a:lstStyle/>
          <a:p>
            <a:r>
              <a:rPr lang="en-US" sz="3200" u="sng" dirty="0">
                <a:solidFill>
                  <a:srgbClr val="FFC000"/>
                </a:solidFill>
                <a:latin typeface="Monotype Corsiva" pitchFamily="66" charset="0"/>
              </a:rPr>
              <a:t>What is RG Method?</a:t>
            </a:r>
          </a:p>
        </p:txBody>
      </p:sp>
      <p:sp>
        <p:nvSpPr>
          <p:cNvPr id="5" name="4 Rectángulo"/>
          <p:cNvSpPr/>
          <p:nvPr/>
        </p:nvSpPr>
        <p:spPr>
          <a:xfrm>
            <a:off x="611560" y="908720"/>
            <a:ext cx="8136904" cy="1015663"/>
          </a:xfrm>
          <a:prstGeom prst="rect">
            <a:avLst/>
          </a:prstGeom>
        </p:spPr>
        <p:txBody>
          <a:bodyPr wrap="square">
            <a:spAutoFit/>
          </a:bodyPr>
          <a:lstStyle/>
          <a:p>
            <a:pPr algn="just"/>
            <a:r>
              <a:rPr lang="en-US" sz="2000" dirty="0" smtClean="0">
                <a:solidFill>
                  <a:srgbClr val="FFFF00"/>
                </a:solidFill>
                <a:latin typeface="Monotype Corsiva" pitchFamily="66" charset="0"/>
              </a:rPr>
              <a:t>The basic idea behind a renormalization group method is to apply a transformation to the Hamiltonian which eliminates unimportant degrees of freedom for the description of the system within a given energy range. </a:t>
            </a:r>
            <a:endParaRPr lang="en-US" sz="2000" dirty="0">
              <a:solidFill>
                <a:srgbClr val="FFFF00"/>
              </a:solidFill>
              <a:latin typeface="Monotype Corsiva" pitchFamily="66" charset="0"/>
            </a:endParaRPr>
          </a:p>
        </p:txBody>
      </p:sp>
      <p:sp>
        <p:nvSpPr>
          <p:cNvPr id="6" name="5 CuadroTexto"/>
          <p:cNvSpPr txBox="1"/>
          <p:nvPr/>
        </p:nvSpPr>
        <p:spPr>
          <a:xfrm>
            <a:off x="611560" y="3068960"/>
            <a:ext cx="8064896" cy="769441"/>
          </a:xfrm>
          <a:prstGeom prst="rect">
            <a:avLst/>
          </a:prstGeom>
          <a:noFill/>
        </p:spPr>
        <p:txBody>
          <a:bodyPr wrap="square" rtlCol="0">
            <a:spAutoFit/>
          </a:bodyPr>
          <a:lstStyle/>
          <a:p>
            <a:pPr algn="just"/>
            <a:r>
              <a:rPr lang="en-US" sz="2200" dirty="0" smtClean="0">
                <a:latin typeface="Monotype Corsiva" pitchFamily="66" charset="0"/>
              </a:rPr>
              <a:t>For example, if we are interested in the low-energy states of a system with a energy cut-off  E, one integrates out energy modes with energy</a:t>
            </a:r>
          </a:p>
        </p:txBody>
      </p:sp>
      <p:sp>
        <p:nvSpPr>
          <p:cNvPr id="7" name="6 CuadroTexto"/>
          <p:cNvSpPr txBox="1"/>
          <p:nvPr/>
        </p:nvSpPr>
        <p:spPr>
          <a:xfrm>
            <a:off x="5580112" y="2492896"/>
            <a:ext cx="3318537" cy="461665"/>
          </a:xfrm>
          <a:prstGeom prst="rect">
            <a:avLst/>
          </a:prstGeom>
          <a:noFill/>
        </p:spPr>
        <p:txBody>
          <a:bodyPr wrap="none" rtlCol="0">
            <a:spAutoFit/>
          </a:bodyPr>
          <a:lstStyle/>
          <a:p>
            <a:r>
              <a:rPr lang="en-US" dirty="0" err="1" smtClean="0">
                <a:solidFill>
                  <a:schemeClr val="tx1">
                    <a:lumMod val="75000"/>
                  </a:schemeClr>
                </a:solidFill>
                <a:latin typeface="Monotype Corsiva" pitchFamily="66" charset="0"/>
              </a:rPr>
              <a:t>dE</a:t>
            </a:r>
            <a:r>
              <a:rPr lang="en-US" dirty="0" smtClean="0">
                <a:solidFill>
                  <a:schemeClr val="tx1">
                    <a:lumMod val="75000"/>
                  </a:schemeClr>
                </a:solidFill>
                <a:latin typeface="Monotype Corsiva" pitchFamily="66" charset="0"/>
              </a:rPr>
              <a:t> is a  small energy interval</a:t>
            </a:r>
            <a:endParaRPr lang="es-CO" dirty="0"/>
          </a:p>
        </p:txBody>
      </p:sp>
      <p:sp>
        <p:nvSpPr>
          <p:cNvPr id="8" name="7 CuadroTexto"/>
          <p:cNvSpPr txBox="1"/>
          <p:nvPr/>
        </p:nvSpPr>
        <p:spPr>
          <a:xfrm>
            <a:off x="539552" y="3933056"/>
            <a:ext cx="8208912" cy="769441"/>
          </a:xfrm>
          <a:prstGeom prst="rect">
            <a:avLst/>
          </a:prstGeom>
          <a:noFill/>
        </p:spPr>
        <p:txBody>
          <a:bodyPr wrap="square" rtlCol="0">
            <a:spAutoFit/>
          </a:bodyPr>
          <a:lstStyle/>
          <a:p>
            <a:pPr algn="just"/>
            <a:r>
              <a:rPr lang="en-US" sz="2200" dirty="0" smtClean="0">
                <a:latin typeface="Monotype Corsiva" pitchFamily="66" charset="0"/>
              </a:rPr>
              <a:t>Then we rescale the parameters of the new system so that it reproduces the previous one. </a:t>
            </a:r>
          </a:p>
        </p:txBody>
      </p:sp>
      <p:sp>
        <p:nvSpPr>
          <p:cNvPr id="9" name="8 CuadroTexto"/>
          <p:cNvSpPr txBox="1"/>
          <p:nvPr/>
        </p:nvSpPr>
        <p:spPr>
          <a:xfrm>
            <a:off x="539552" y="4725144"/>
            <a:ext cx="8208912" cy="1107996"/>
          </a:xfrm>
          <a:prstGeom prst="rect">
            <a:avLst/>
          </a:prstGeom>
          <a:noFill/>
        </p:spPr>
        <p:txBody>
          <a:bodyPr wrap="square" rtlCol="0">
            <a:spAutoFit/>
          </a:bodyPr>
          <a:lstStyle/>
          <a:p>
            <a:pPr algn="just"/>
            <a:r>
              <a:rPr lang="en-US" sz="2200" dirty="0" smtClean="0">
                <a:solidFill>
                  <a:srgbClr val="FFFF00"/>
                </a:solidFill>
                <a:latin typeface="Monotype Corsiva" pitchFamily="66" charset="0"/>
              </a:rPr>
              <a:t>Given a H of a system with N variables, a RG transformation R</a:t>
            </a:r>
            <a:r>
              <a:rPr lang="en-US" sz="2200" baseline="-25000" dirty="0" smtClean="0">
                <a:solidFill>
                  <a:srgbClr val="FFFF00"/>
                </a:solidFill>
                <a:latin typeface="Monotype Corsiva" pitchFamily="66" charset="0"/>
              </a:rPr>
              <a:t>a</a:t>
            </a:r>
            <a:r>
              <a:rPr lang="en-US" sz="2200" dirty="0" smtClean="0">
                <a:solidFill>
                  <a:srgbClr val="FFFF00"/>
                </a:solidFill>
                <a:latin typeface="Monotype Corsiva" pitchFamily="66" charset="0"/>
              </a:rPr>
              <a:t> is a mapping in the Hamiltonian space which maps H to H’ : H’=Ra(H). H’ now has N’ variables where N’=N/a which is less than N. </a:t>
            </a:r>
            <a:endParaRPr lang="en-US" sz="2200" dirty="0">
              <a:solidFill>
                <a:srgbClr val="FFFF00"/>
              </a:solidFill>
              <a:latin typeface="Monotype Corsiva" pitchFamily="66" charset="0"/>
            </a:endParaRPr>
          </a:p>
        </p:txBody>
      </p:sp>
      <p:sp>
        <p:nvSpPr>
          <p:cNvPr id="10" name="9 CuadroTexto"/>
          <p:cNvSpPr txBox="1"/>
          <p:nvPr/>
        </p:nvSpPr>
        <p:spPr>
          <a:xfrm>
            <a:off x="611560" y="5877272"/>
            <a:ext cx="8208912" cy="769441"/>
          </a:xfrm>
          <a:prstGeom prst="rect">
            <a:avLst/>
          </a:prstGeom>
          <a:noFill/>
        </p:spPr>
        <p:txBody>
          <a:bodyPr wrap="square" rtlCol="0">
            <a:spAutoFit/>
          </a:bodyPr>
          <a:lstStyle/>
          <a:p>
            <a:pPr algn="just"/>
            <a:r>
              <a:rPr lang="en-US" sz="2200" dirty="0" smtClean="0">
                <a:solidFill>
                  <a:srgbClr val="CC0000"/>
                </a:solidFill>
                <a:latin typeface="Monotype Corsiva" pitchFamily="66" charset="0"/>
              </a:rPr>
              <a:t>RG transformation must be unitary; i.e., it has to preserve  Z=</a:t>
            </a:r>
            <a:r>
              <a:rPr lang="en-US" sz="2200" dirty="0" err="1" smtClean="0">
                <a:solidFill>
                  <a:srgbClr val="CC0000"/>
                </a:solidFill>
                <a:latin typeface="Monotype Corsiva" pitchFamily="66" charset="0"/>
              </a:rPr>
              <a:t>Tr</a:t>
            </a:r>
            <a:r>
              <a:rPr lang="en-US" sz="2200" dirty="0" smtClean="0">
                <a:solidFill>
                  <a:srgbClr val="CC0000"/>
                </a:solidFill>
                <a:latin typeface="Monotype Corsiva" pitchFamily="66" charset="0"/>
              </a:rPr>
              <a:t> exp(-H/</a:t>
            </a:r>
            <a:r>
              <a:rPr lang="en-US" sz="2200" dirty="0" err="1" smtClean="0">
                <a:solidFill>
                  <a:srgbClr val="CC0000"/>
                </a:solidFill>
                <a:latin typeface="Monotype Corsiva" pitchFamily="66" charset="0"/>
              </a:rPr>
              <a:t>kT</a:t>
            </a:r>
            <a:r>
              <a:rPr lang="en-US" sz="2200" dirty="0" smtClean="0">
                <a:solidFill>
                  <a:srgbClr val="CC0000"/>
                </a:solidFill>
                <a:latin typeface="Monotype Corsiva" pitchFamily="66" charset="0"/>
              </a:rPr>
              <a:t>)  so that Z</a:t>
            </a:r>
            <a:r>
              <a:rPr lang="en-US" sz="2200" baseline="-25000" dirty="0" smtClean="0">
                <a:solidFill>
                  <a:srgbClr val="CC0000"/>
                </a:solidFill>
                <a:latin typeface="Monotype Corsiva" pitchFamily="66" charset="0"/>
              </a:rPr>
              <a:t>N’</a:t>
            </a:r>
            <a:r>
              <a:rPr lang="en-US" sz="2200" dirty="0" smtClean="0">
                <a:solidFill>
                  <a:srgbClr val="CC0000"/>
                </a:solidFill>
                <a:latin typeface="Monotype Corsiva" pitchFamily="66" charset="0"/>
              </a:rPr>
              <a:t>[H’] = Z</a:t>
            </a:r>
            <a:r>
              <a:rPr lang="en-US" sz="2200" baseline="-25000" dirty="0" smtClean="0">
                <a:solidFill>
                  <a:srgbClr val="CC0000"/>
                </a:solidFill>
                <a:latin typeface="Monotype Corsiva" pitchFamily="66" charset="0"/>
              </a:rPr>
              <a:t>N</a:t>
            </a:r>
            <a:r>
              <a:rPr lang="en-US" sz="2200" dirty="0" smtClean="0">
                <a:solidFill>
                  <a:srgbClr val="CC0000"/>
                </a:solidFill>
                <a:latin typeface="Monotype Corsiva" pitchFamily="66" charset="0"/>
              </a:rPr>
              <a:t> [H].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156576" y="606167"/>
            <a:ext cx="8519880" cy="2246769"/>
          </a:xfrm>
          <a:prstGeom prst="rect">
            <a:avLst/>
          </a:prstGeom>
          <a:noFill/>
          <a:ln w="9525">
            <a:noFill/>
            <a:miter lim="800000"/>
            <a:headEnd/>
            <a:tailEnd/>
          </a:ln>
        </p:spPr>
        <p:txBody>
          <a:bodyPr wrap="square">
            <a:spAutoFit/>
          </a:bodyPr>
          <a:lstStyle/>
          <a:p>
            <a:pPr algn="just"/>
            <a:r>
              <a:rPr lang="en-US" sz="2400" dirty="0">
                <a:solidFill>
                  <a:srgbClr val="FFFF00"/>
                </a:solidFill>
                <a:latin typeface="Monotype Corsiva" pitchFamily="66" charset="0"/>
              </a:rPr>
              <a:t>However, an exact transformation is not possible.</a:t>
            </a:r>
          </a:p>
          <a:p>
            <a:pPr algn="just"/>
            <a:endParaRPr lang="en-US" sz="2400" dirty="0">
              <a:solidFill>
                <a:srgbClr val="CC3399"/>
              </a:solidFill>
              <a:latin typeface="Monotype Corsiva" pitchFamily="66" charset="0"/>
            </a:endParaRPr>
          </a:p>
          <a:p>
            <a:pPr algn="just"/>
            <a:r>
              <a:rPr lang="en-US" sz="2200" u="sng" dirty="0">
                <a:solidFill>
                  <a:schemeClr val="tx1">
                    <a:lumMod val="75000"/>
                  </a:schemeClr>
                </a:solidFill>
                <a:latin typeface="Monotype Corsiva" pitchFamily="66" charset="0"/>
              </a:rPr>
              <a:t>Wilson and others: </a:t>
            </a:r>
          </a:p>
          <a:p>
            <a:pPr algn="just"/>
            <a:endParaRPr lang="en-US" sz="2200" u="sng" dirty="0">
              <a:solidFill>
                <a:srgbClr val="008000"/>
              </a:solidFill>
              <a:latin typeface="Monotype Corsiva" pitchFamily="66" charset="0"/>
            </a:endParaRPr>
          </a:p>
          <a:p>
            <a:pPr algn="just"/>
            <a:r>
              <a:rPr lang="en-US" sz="2200" dirty="0">
                <a:latin typeface="Monotype Corsiva" pitchFamily="66" charset="0"/>
              </a:rPr>
              <a:t>          </a:t>
            </a:r>
            <a:r>
              <a:rPr lang="en-US" sz="2400" dirty="0">
                <a:solidFill>
                  <a:srgbClr val="FF0000"/>
                </a:solidFill>
                <a:latin typeface="Monotype Corsiva" pitchFamily="66" charset="0"/>
              </a:rPr>
              <a:t>Work in Fourier space and use a </a:t>
            </a:r>
            <a:r>
              <a:rPr lang="en-US" sz="2400" dirty="0" err="1">
                <a:solidFill>
                  <a:srgbClr val="FF0000"/>
                </a:solidFill>
                <a:latin typeface="Monotype Corsiva" pitchFamily="66" charset="0"/>
              </a:rPr>
              <a:t>perturbative</a:t>
            </a:r>
            <a:r>
              <a:rPr lang="en-US" sz="2400" dirty="0">
                <a:solidFill>
                  <a:srgbClr val="FF0000"/>
                </a:solidFill>
                <a:latin typeface="Monotype Corsiva" pitchFamily="66" charset="0"/>
              </a:rPr>
              <a:t> scheme in order </a:t>
            </a:r>
          </a:p>
          <a:p>
            <a:pPr algn="just"/>
            <a:r>
              <a:rPr lang="en-US" sz="2400" dirty="0">
                <a:solidFill>
                  <a:srgbClr val="FF0000"/>
                </a:solidFill>
                <a:latin typeface="Monotype Corsiva" pitchFamily="66" charset="0"/>
              </a:rPr>
              <a:t>           to analytically solve this problem</a:t>
            </a:r>
            <a:r>
              <a:rPr lang="en-US" sz="2400" dirty="0" smtClean="0">
                <a:solidFill>
                  <a:srgbClr val="FF0000"/>
                </a:solidFill>
                <a:latin typeface="Monotype Corsiva" pitchFamily="66" charset="0"/>
              </a:rPr>
              <a:t>.</a:t>
            </a:r>
            <a:endParaRPr lang="en-US" sz="2400" dirty="0">
              <a:solidFill>
                <a:srgbClr val="FF0000"/>
              </a:solidFill>
              <a:latin typeface="Monotype Corsiva" pitchFamily="66" charset="0"/>
            </a:endParaRPr>
          </a:p>
        </p:txBody>
      </p:sp>
      <p:sp>
        <p:nvSpPr>
          <p:cNvPr id="28675" name="Text Box 7"/>
          <p:cNvSpPr txBox="1">
            <a:spLocks noChangeArrowheads="1"/>
          </p:cNvSpPr>
          <p:nvPr/>
        </p:nvSpPr>
        <p:spPr bwMode="auto">
          <a:xfrm>
            <a:off x="851977" y="4797152"/>
            <a:ext cx="7300396" cy="1446550"/>
          </a:xfrm>
          <a:prstGeom prst="rect">
            <a:avLst/>
          </a:prstGeom>
          <a:noFill/>
          <a:ln w="9525">
            <a:noFill/>
            <a:miter lim="800000"/>
            <a:headEnd/>
            <a:tailEnd/>
          </a:ln>
        </p:spPr>
        <p:txBody>
          <a:bodyPr wrap="none">
            <a:spAutoFit/>
          </a:bodyPr>
          <a:lstStyle/>
          <a:p>
            <a:pPr algn="just">
              <a:buFont typeface="Wingdings" pitchFamily="2" charset="2"/>
              <a:buChar char="Ø"/>
            </a:pPr>
            <a:r>
              <a:rPr lang="en-US" sz="2200" dirty="0">
                <a:solidFill>
                  <a:srgbClr val="FFFF00"/>
                </a:solidFill>
                <a:latin typeface="Monotype Corsiva" pitchFamily="66" charset="0"/>
              </a:rPr>
              <a:t>K. G. Wilson and F. </a:t>
            </a:r>
            <a:r>
              <a:rPr lang="en-US" sz="2200" dirty="0" err="1">
                <a:solidFill>
                  <a:srgbClr val="FFFF00"/>
                </a:solidFill>
                <a:latin typeface="Monotype Corsiva" pitchFamily="66" charset="0"/>
              </a:rPr>
              <a:t>Kogut</a:t>
            </a:r>
            <a:r>
              <a:rPr lang="en-US" sz="2200" dirty="0">
                <a:solidFill>
                  <a:srgbClr val="FFFF00"/>
                </a:solidFill>
                <a:latin typeface="Monotype Corsiva" pitchFamily="66" charset="0"/>
              </a:rPr>
              <a:t>, J. Phys. Rep C </a:t>
            </a:r>
            <a:r>
              <a:rPr lang="en-US" sz="2200" b="1" dirty="0">
                <a:solidFill>
                  <a:srgbClr val="FFFF00"/>
                </a:solidFill>
                <a:latin typeface="Monotype Corsiva" pitchFamily="66" charset="0"/>
              </a:rPr>
              <a:t>12</a:t>
            </a:r>
            <a:r>
              <a:rPr lang="en-US" sz="2200" dirty="0">
                <a:solidFill>
                  <a:srgbClr val="FFFF00"/>
                </a:solidFill>
                <a:latin typeface="Monotype Corsiva" pitchFamily="66" charset="0"/>
              </a:rPr>
              <a:t>, 75 (1974).</a:t>
            </a:r>
          </a:p>
          <a:p>
            <a:pPr algn="just">
              <a:buFont typeface="Wingdings" pitchFamily="2" charset="2"/>
              <a:buChar char="Ø"/>
            </a:pPr>
            <a:r>
              <a:rPr lang="en-US" sz="2200" dirty="0">
                <a:solidFill>
                  <a:srgbClr val="FFFF00"/>
                </a:solidFill>
                <a:latin typeface="Monotype Corsiva" pitchFamily="66" charset="0"/>
              </a:rPr>
              <a:t>K. G. Wilson, Rev. Mod. Phys. </a:t>
            </a:r>
            <a:r>
              <a:rPr lang="en-US" sz="2200" b="1" dirty="0">
                <a:solidFill>
                  <a:srgbClr val="FFFF00"/>
                </a:solidFill>
                <a:latin typeface="Monotype Corsiva" pitchFamily="66" charset="0"/>
              </a:rPr>
              <a:t>43</a:t>
            </a:r>
            <a:r>
              <a:rPr lang="en-US" sz="2200" dirty="0">
                <a:solidFill>
                  <a:srgbClr val="FFFF00"/>
                </a:solidFill>
                <a:latin typeface="Monotype Corsiva" pitchFamily="66" charset="0"/>
              </a:rPr>
              <a:t>, 773 (1975).</a:t>
            </a:r>
          </a:p>
          <a:p>
            <a:pPr algn="just">
              <a:buFont typeface="Wingdings" pitchFamily="2" charset="2"/>
              <a:buChar char="Ø"/>
            </a:pPr>
            <a:r>
              <a:rPr lang="en-US" sz="2200" dirty="0">
                <a:solidFill>
                  <a:srgbClr val="FFFF00"/>
                </a:solidFill>
                <a:latin typeface="Monotype Corsiva" pitchFamily="66" charset="0"/>
              </a:rPr>
              <a:t>H. R. Krishnamurthy, J. W. Wilkins and K. G. Wilson, Phys. Rev. B</a:t>
            </a:r>
          </a:p>
          <a:p>
            <a:pPr algn="just">
              <a:buFont typeface="Wingdings" pitchFamily="2" charset="2"/>
              <a:buNone/>
            </a:pPr>
            <a:r>
              <a:rPr lang="en-US" sz="2200" b="1" dirty="0">
                <a:solidFill>
                  <a:srgbClr val="FFFF00"/>
                </a:solidFill>
                <a:latin typeface="Monotype Corsiva" pitchFamily="66" charset="0"/>
              </a:rPr>
              <a:t>   21</a:t>
            </a:r>
            <a:r>
              <a:rPr lang="en-US" sz="2200" dirty="0">
                <a:solidFill>
                  <a:srgbClr val="FFFF00"/>
                </a:solidFill>
                <a:latin typeface="Monotype Corsiva" pitchFamily="66" charset="0"/>
              </a:rPr>
              <a:t>, 1044 (1980).</a:t>
            </a:r>
          </a:p>
        </p:txBody>
      </p:sp>
      <p:sp>
        <p:nvSpPr>
          <p:cNvPr id="28676" name="Text Box 8"/>
          <p:cNvSpPr txBox="1">
            <a:spLocks noChangeArrowheads="1"/>
          </p:cNvSpPr>
          <p:nvPr/>
        </p:nvSpPr>
        <p:spPr bwMode="auto">
          <a:xfrm>
            <a:off x="899592" y="3212976"/>
            <a:ext cx="4132863" cy="430887"/>
          </a:xfrm>
          <a:prstGeom prst="rect">
            <a:avLst/>
          </a:prstGeom>
          <a:noFill/>
          <a:ln w="9525">
            <a:noFill/>
            <a:miter lim="800000"/>
            <a:headEnd/>
            <a:tailEnd/>
          </a:ln>
        </p:spPr>
        <p:txBody>
          <a:bodyPr wrap="none">
            <a:spAutoFit/>
          </a:bodyPr>
          <a:lstStyle/>
          <a:p>
            <a:r>
              <a:rPr lang="en-US" sz="2200" dirty="0">
                <a:latin typeface="Monotype Corsiva" pitchFamily="66" charset="0"/>
              </a:rPr>
              <a:t>Extremely successful method for solving</a:t>
            </a:r>
          </a:p>
        </p:txBody>
      </p:sp>
      <p:sp>
        <p:nvSpPr>
          <p:cNvPr id="28677" name="Rectangle 9"/>
          <p:cNvSpPr>
            <a:spLocks noChangeArrowheads="1"/>
          </p:cNvSpPr>
          <p:nvPr/>
        </p:nvSpPr>
        <p:spPr bwMode="auto">
          <a:xfrm>
            <a:off x="1115616" y="4005064"/>
            <a:ext cx="4918333" cy="430887"/>
          </a:xfrm>
          <a:prstGeom prst="rect">
            <a:avLst/>
          </a:prstGeom>
          <a:noFill/>
          <a:ln w="9525">
            <a:noFill/>
            <a:miter lim="800000"/>
            <a:headEnd/>
            <a:tailEnd/>
          </a:ln>
        </p:spPr>
        <p:txBody>
          <a:bodyPr wrap="none">
            <a:spAutoFit/>
          </a:bodyPr>
          <a:lstStyle/>
          <a:p>
            <a:r>
              <a:rPr lang="en-US" sz="2200" dirty="0">
                <a:latin typeface="Monotype Corsiva" pitchFamily="66" charset="0"/>
              </a:rPr>
              <a:t>Kondo problem and Anderson Impurity problem</a:t>
            </a:r>
          </a:p>
        </p:txBody>
      </p:sp>
      <p:pic>
        <p:nvPicPr>
          <p:cNvPr id="6"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sz="2000">
              <a:latin typeface="Monotype Corsiva" pitchFamily="66" charset="0"/>
            </a:endParaRPr>
          </a:p>
        </p:txBody>
      </p:sp>
      <p:pic>
        <p:nvPicPr>
          <p:cNvPr id="113669" name="Picture 5" descr="\\Cabtes8\karen\ib\iblogo.gif">
            <a:hlinkClick r:id="rId2" action="ppaction://hlinksldjump"/>
          </p:cNvPr>
          <p:cNvPicPr>
            <a:picLocks noChangeAspect="1" noChangeArrowheads="1"/>
          </p:cNvPicPr>
          <p:nvPr/>
        </p:nvPicPr>
        <p:blipFill>
          <a:blip r:embed="rId3"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5" name="Text Box 9"/>
          <p:cNvSpPr txBox="1">
            <a:spLocks noChangeArrowheads="1"/>
          </p:cNvSpPr>
          <p:nvPr/>
        </p:nvSpPr>
        <p:spPr bwMode="auto">
          <a:xfrm>
            <a:off x="2771800" y="2924944"/>
            <a:ext cx="4032448" cy="584775"/>
          </a:xfrm>
          <a:prstGeom prst="rect">
            <a:avLst/>
          </a:prstGeom>
          <a:noFill/>
          <a:ln w="9525">
            <a:noFill/>
            <a:miter lim="800000"/>
            <a:headEnd/>
            <a:tailEnd/>
          </a:ln>
        </p:spPr>
        <p:txBody>
          <a:bodyPr wrap="square">
            <a:spAutoFit/>
          </a:bodyPr>
          <a:lstStyle/>
          <a:p>
            <a:r>
              <a:rPr lang="en-US" sz="3200" u="sng" dirty="0" smtClean="0">
                <a:solidFill>
                  <a:srgbClr val="FFC000"/>
                </a:solidFill>
                <a:latin typeface="Monotype Corsiva" pitchFamily="66" charset="0"/>
              </a:rPr>
              <a:t>Numerical Importance</a:t>
            </a:r>
            <a:endParaRPr lang="en-US" sz="3200" u="sng" dirty="0">
              <a:solidFill>
                <a:srgbClr val="FFC000"/>
              </a:solidFill>
              <a:latin typeface="Monotype Corsiva" pitchFamily="66" charset="0"/>
            </a:endParaRP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230412" y="350838"/>
            <a:ext cx="6348213" cy="461665"/>
          </a:xfrm>
          <a:prstGeom prst="rect">
            <a:avLst/>
          </a:prstGeom>
          <a:noFill/>
          <a:ln w="9525">
            <a:noFill/>
            <a:miter lim="800000"/>
            <a:headEnd/>
            <a:tailEnd/>
          </a:ln>
        </p:spPr>
        <p:txBody>
          <a:bodyPr wrap="none">
            <a:spAutoFit/>
          </a:bodyPr>
          <a:lstStyle/>
          <a:p>
            <a:r>
              <a:rPr lang="en-US" sz="2400" b="1" u="sng" dirty="0">
                <a:solidFill>
                  <a:srgbClr val="FFC000"/>
                </a:solidFill>
                <a:latin typeface="Monotype Corsiva" pitchFamily="66" charset="0"/>
              </a:rPr>
              <a:t>Numerical Renormalization Group</a:t>
            </a:r>
            <a:r>
              <a:rPr lang="en-US" sz="2400" dirty="0">
                <a:solidFill>
                  <a:srgbClr val="FFC000"/>
                </a:solidFill>
                <a:latin typeface="Monotype Corsiva" pitchFamily="66" charset="0"/>
              </a:rPr>
              <a:t> (K. G. Wilson, 1974).</a:t>
            </a:r>
          </a:p>
        </p:txBody>
      </p:sp>
      <p:sp>
        <p:nvSpPr>
          <p:cNvPr id="29699" name="Text Box 3"/>
          <p:cNvSpPr txBox="1">
            <a:spLocks noChangeArrowheads="1"/>
          </p:cNvSpPr>
          <p:nvPr/>
        </p:nvSpPr>
        <p:spPr bwMode="auto">
          <a:xfrm>
            <a:off x="251520" y="2886035"/>
            <a:ext cx="8640960" cy="830997"/>
          </a:xfrm>
          <a:prstGeom prst="rect">
            <a:avLst/>
          </a:prstGeom>
          <a:noFill/>
          <a:ln w="9525">
            <a:noFill/>
            <a:miter lim="800000"/>
            <a:headEnd/>
            <a:tailEnd/>
          </a:ln>
        </p:spPr>
        <p:txBody>
          <a:bodyPr wrap="square">
            <a:spAutoFit/>
          </a:bodyPr>
          <a:lstStyle/>
          <a:p>
            <a:pPr algn="just"/>
            <a:r>
              <a:rPr lang="en-US" sz="2400" dirty="0">
                <a:latin typeface="Monotype Corsiva" pitchFamily="66" charset="0"/>
              </a:rPr>
              <a:t>Integrate out the degrees of freedom numerically for </a:t>
            </a:r>
            <a:r>
              <a:rPr lang="en-US" sz="2400" dirty="0" smtClean="0">
                <a:latin typeface="Monotype Corsiva" pitchFamily="66" charset="0"/>
              </a:rPr>
              <a:t>obtaining </a:t>
            </a:r>
            <a:r>
              <a:rPr lang="en-US" dirty="0" smtClean="0">
                <a:latin typeface="Monotype Corsiva" pitchFamily="66" charset="0"/>
              </a:rPr>
              <a:t>l</a:t>
            </a:r>
            <a:r>
              <a:rPr lang="en-US" sz="2400" dirty="0" smtClean="0">
                <a:latin typeface="Monotype Corsiva" pitchFamily="66" charset="0"/>
              </a:rPr>
              <a:t>ow-energy </a:t>
            </a:r>
            <a:r>
              <a:rPr lang="en-US" sz="2400" dirty="0">
                <a:latin typeface="Monotype Corsiva" pitchFamily="66" charset="0"/>
              </a:rPr>
              <a:t>properties.</a:t>
            </a:r>
          </a:p>
        </p:txBody>
      </p:sp>
      <p:sp>
        <p:nvSpPr>
          <p:cNvPr id="29700" name="Text Box 13"/>
          <p:cNvSpPr txBox="1">
            <a:spLocks noChangeArrowheads="1"/>
          </p:cNvSpPr>
          <p:nvPr/>
        </p:nvSpPr>
        <p:spPr bwMode="auto">
          <a:xfrm>
            <a:off x="251520" y="1905000"/>
            <a:ext cx="8640960" cy="830997"/>
          </a:xfrm>
          <a:prstGeom prst="rect">
            <a:avLst/>
          </a:prstGeom>
          <a:noFill/>
          <a:ln w="9525">
            <a:noFill/>
            <a:miter lim="800000"/>
            <a:headEnd/>
            <a:tailEnd/>
          </a:ln>
        </p:spPr>
        <p:txBody>
          <a:bodyPr wrap="square">
            <a:spAutoFit/>
          </a:bodyPr>
          <a:lstStyle/>
          <a:p>
            <a:pPr algn="just"/>
            <a:r>
              <a:rPr lang="en-US" dirty="0">
                <a:latin typeface="Monotype Corsiva" pitchFamily="66" charset="0"/>
              </a:rPr>
              <a:t>Idea behind all lattice renormalization group methods is to enlarge the </a:t>
            </a:r>
            <a:r>
              <a:rPr lang="en-US" dirty="0" smtClean="0">
                <a:latin typeface="Monotype Corsiva" pitchFamily="66" charset="0"/>
              </a:rPr>
              <a:t>system iteratively </a:t>
            </a:r>
            <a:r>
              <a:rPr lang="en-US" dirty="0">
                <a:latin typeface="Monotype Corsiva" pitchFamily="66" charset="0"/>
              </a:rPr>
              <a:t>but keeping only a constant number of basis states.</a:t>
            </a:r>
          </a:p>
        </p:txBody>
      </p:sp>
      <p:sp>
        <p:nvSpPr>
          <p:cNvPr id="29702" name="Text Box 17"/>
          <p:cNvSpPr txBox="1">
            <a:spLocks noChangeArrowheads="1"/>
          </p:cNvSpPr>
          <p:nvPr/>
        </p:nvSpPr>
        <p:spPr bwMode="auto">
          <a:xfrm>
            <a:off x="822325" y="1062038"/>
            <a:ext cx="5407025" cy="457200"/>
          </a:xfrm>
          <a:prstGeom prst="rect">
            <a:avLst/>
          </a:prstGeom>
          <a:noFill/>
          <a:ln w="9525">
            <a:noFill/>
            <a:miter lim="800000"/>
            <a:headEnd/>
            <a:tailEnd/>
          </a:ln>
        </p:spPr>
        <p:txBody>
          <a:bodyPr wrap="none">
            <a:spAutoFit/>
          </a:bodyPr>
          <a:lstStyle/>
          <a:p>
            <a:r>
              <a:rPr lang="en-US" sz="2400" dirty="0">
                <a:solidFill>
                  <a:schemeClr val="tx1">
                    <a:lumMod val="75000"/>
                  </a:schemeClr>
                </a:solidFill>
                <a:latin typeface="Monotype Corsiva" pitchFamily="66" charset="0"/>
              </a:rPr>
              <a:t>Can it be applied for Correlated Lattice problem?</a:t>
            </a:r>
          </a:p>
        </p:txBody>
      </p:sp>
      <p:sp>
        <p:nvSpPr>
          <p:cNvPr id="7" name="6 CuadroTexto"/>
          <p:cNvSpPr txBox="1"/>
          <p:nvPr/>
        </p:nvSpPr>
        <p:spPr>
          <a:xfrm>
            <a:off x="251520" y="3933056"/>
            <a:ext cx="8770968" cy="1200329"/>
          </a:xfrm>
          <a:prstGeom prst="rect">
            <a:avLst/>
          </a:prstGeom>
          <a:noFill/>
        </p:spPr>
        <p:txBody>
          <a:bodyPr wrap="square" rtlCol="0">
            <a:spAutoFit/>
          </a:bodyPr>
          <a:lstStyle/>
          <a:p>
            <a:pPr algn="just"/>
            <a:r>
              <a:rPr lang="en-US" dirty="0" smtClean="0">
                <a:solidFill>
                  <a:srgbClr val="FF3300"/>
                </a:solidFill>
                <a:latin typeface="Monotype Corsiva" pitchFamily="66" charset="0"/>
              </a:rPr>
              <a:t>Let H be a Hamiltonian describing an interacting electronic systems on a lattice with L sites. Each site has four states: |0&gt;, |down&gt;, |up&gt; &amp; |2&gt;.</a:t>
            </a:r>
          </a:p>
          <a:p>
            <a:endParaRPr lang="es-CO" dirty="0"/>
          </a:p>
        </p:txBody>
      </p:sp>
      <p:sp>
        <p:nvSpPr>
          <p:cNvPr id="8" name="7 CuadroTexto"/>
          <p:cNvSpPr txBox="1"/>
          <p:nvPr/>
        </p:nvSpPr>
        <p:spPr>
          <a:xfrm>
            <a:off x="251520" y="5036983"/>
            <a:ext cx="8640960" cy="1200329"/>
          </a:xfrm>
          <a:prstGeom prst="rect">
            <a:avLst/>
          </a:prstGeom>
          <a:noFill/>
        </p:spPr>
        <p:txBody>
          <a:bodyPr wrap="square" rtlCol="0">
            <a:spAutoFit/>
          </a:bodyPr>
          <a:lstStyle/>
          <a:p>
            <a:pPr algn="just"/>
            <a:r>
              <a:rPr lang="en-US" dirty="0" smtClean="0">
                <a:solidFill>
                  <a:srgbClr val="FFFFFF"/>
                </a:solidFill>
                <a:latin typeface="Monotype Corsiva" pitchFamily="66" charset="0"/>
              </a:rPr>
              <a:t>The dimension of the Hilbert space for L=100 with </a:t>
            </a:r>
            <a:r>
              <a:rPr lang="en-US" dirty="0" err="1" smtClean="0">
                <a:solidFill>
                  <a:srgbClr val="FFFFFF"/>
                </a:solidFill>
                <a:latin typeface="Monotype Corsiva" pitchFamily="66" charset="0"/>
              </a:rPr>
              <a:t>N</a:t>
            </a:r>
            <a:r>
              <a:rPr lang="en-US" baseline="-25000" dirty="0" err="1" smtClean="0">
                <a:solidFill>
                  <a:srgbClr val="FFFFFF"/>
                </a:solidFill>
                <a:latin typeface="Monotype Corsiva" pitchFamily="66" charset="0"/>
              </a:rPr>
              <a:t>up</a:t>
            </a:r>
            <a:r>
              <a:rPr lang="en-US" dirty="0" smtClean="0">
                <a:solidFill>
                  <a:srgbClr val="FFFFFF"/>
                </a:solidFill>
                <a:latin typeface="Monotype Corsiva" pitchFamily="66" charset="0"/>
              </a:rPr>
              <a:t>=</a:t>
            </a:r>
            <a:r>
              <a:rPr lang="en-US" dirty="0" err="1" smtClean="0">
                <a:solidFill>
                  <a:srgbClr val="FFFFFF"/>
                </a:solidFill>
                <a:latin typeface="Monotype Corsiva" pitchFamily="66" charset="0"/>
              </a:rPr>
              <a:t>N</a:t>
            </a:r>
            <a:r>
              <a:rPr lang="en-US" baseline="-25000" dirty="0" err="1" smtClean="0">
                <a:solidFill>
                  <a:srgbClr val="FFFFFF"/>
                </a:solidFill>
                <a:latin typeface="Monotype Corsiva" pitchFamily="66" charset="0"/>
              </a:rPr>
              <a:t>down</a:t>
            </a:r>
            <a:r>
              <a:rPr lang="en-US" dirty="0" smtClean="0">
                <a:solidFill>
                  <a:srgbClr val="FFFFFF"/>
                </a:solidFill>
                <a:latin typeface="Monotype Corsiva" pitchFamily="66" charset="0"/>
              </a:rPr>
              <a:t>=50 is 10</a:t>
            </a:r>
            <a:r>
              <a:rPr lang="en-US" baseline="30000" dirty="0" smtClean="0">
                <a:solidFill>
                  <a:srgbClr val="FFFFFF"/>
                </a:solidFill>
                <a:latin typeface="Monotype Corsiva" pitchFamily="66" charset="0"/>
              </a:rPr>
              <a:t>58</a:t>
            </a:r>
            <a:r>
              <a:rPr lang="en-US" dirty="0" smtClean="0">
                <a:solidFill>
                  <a:srgbClr val="FFFFFF"/>
                </a:solidFill>
                <a:latin typeface="Monotype Corsiva" pitchFamily="66" charset="0"/>
              </a:rPr>
              <a:t>, which is not intractable numerically. The idea is to obtain the  Low-energy </a:t>
            </a:r>
            <a:r>
              <a:rPr lang="en-US" dirty="0" err="1" smtClean="0">
                <a:solidFill>
                  <a:srgbClr val="FFFFFF"/>
                </a:solidFill>
                <a:latin typeface="Monotype Corsiva" pitchFamily="66" charset="0"/>
              </a:rPr>
              <a:t>eigen</a:t>
            </a:r>
            <a:r>
              <a:rPr lang="en-US" dirty="0" smtClean="0">
                <a:solidFill>
                  <a:srgbClr val="FFFFFF"/>
                </a:solidFill>
                <a:latin typeface="Monotype Corsiva" pitchFamily="66" charset="0"/>
              </a:rPr>
              <a:t>-states of this system keeping only a small number </a:t>
            </a:r>
            <a:r>
              <a:rPr lang="en-US" dirty="0" err="1" smtClean="0">
                <a:solidFill>
                  <a:srgbClr val="FFFFFF"/>
                </a:solidFill>
                <a:latin typeface="Monotype Corsiva" pitchFamily="66" charset="0"/>
              </a:rPr>
              <a:t>ofstates</a:t>
            </a:r>
            <a:r>
              <a:rPr lang="en-US" dirty="0" smtClean="0">
                <a:solidFill>
                  <a:srgbClr val="FFFFFF"/>
                </a:solidFill>
                <a:latin typeface="Monotype Corsiva" pitchFamily="66" charset="0"/>
              </a:rPr>
              <a:t>, say 100.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26"/>
          <p:cNvSpPr txBox="1">
            <a:spLocks noChangeArrowheads="1"/>
          </p:cNvSpPr>
          <p:nvPr/>
        </p:nvSpPr>
        <p:spPr bwMode="auto">
          <a:xfrm>
            <a:off x="755576" y="4452208"/>
            <a:ext cx="6552728" cy="1785104"/>
          </a:xfrm>
          <a:prstGeom prst="rect">
            <a:avLst/>
          </a:prstGeom>
          <a:noFill/>
          <a:ln w="9525">
            <a:noFill/>
            <a:miter lim="800000"/>
            <a:headEnd/>
            <a:tailEnd/>
          </a:ln>
        </p:spPr>
        <p:txBody>
          <a:bodyPr wrap="square">
            <a:spAutoFit/>
          </a:bodyPr>
          <a:lstStyle/>
          <a:p>
            <a:pPr lvl="1" algn="just">
              <a:buClr>
                <a:srgbClr val="FFC000"/>
              </a:buClr>
              <a:buFont typeface="Wingdings" pitchFamily="2" charset="2"/>
              <a:buChar char="v"/>
            </a:pPr>
            <a:r>
              <a:rPr lang="en-US" sz="2200" dirty="0" smtClean="0">
                <a:latin typeface="Monotype Corsiva" pitchFamily="66" charset="0"/>
              </a:rPr>
              <a:t> Isolate </a:t>
            </a:r>
            <a:r>
              <a:rPr lang="en-US" sz="2200" dirty="0">
                <a:latin typeface="Monotype Corsiva" pitchFamily="66" charset="0"/>
              </a:rPr>
              <a:t>a finite system (</a:t>
            </a:r>
            <a:r>
              <a:rPr lang="en-US" sz="2200" dirty="0" smtClean="0">
                <a:latin typeface="Monotype Corsiva" pitchFamily="66" charset="0"/>
              </a:rPr>
              <a:t>N)</a:t>
            </a:r>
          </a:p>
          <a:p>
            <a:pPr lvl="1" algn="just">
              <a:buClr>
                <a:srgbClr val="FFC000"/>
              </a:buClr>
              <a:buFont typeface="Wingdings" pitchFamily="2" charset="2"/>
              <a:buChar char="v"/>
            </a:pPr>
            <a:r>
              <a:rPr lang="en-US" sz="2200" dirty="0" smtClean="0">
                <a:latin typeface="Monotype Corsiva" pitchFamily="66" charset="0"/>
              </a:rPr>
              <a:t> </a:t>
            </a:r>
            <a:r>
              <a:rPr lang="en-US" sz="2200" dirty="0" err="1" smtClean="0">
                <a:latin typeface="Monotype Corsiva" pitchFamily="66" charset="0"/>
              </a:rPr>
              <a:t>Diagonalize</a:t>
            </a:r>
            <a:r>
              <a:rPr lang="en-US" sz="2200" dirty="0" smtClean="0">
                <a:latin typeface="Monotype Corsiva" pitchFamily="66" charset="0"/>
              </a:rPr>
              <a:t> numerically</a:t>
            </a:r>
          </a:p>
          <a:p>
            <a:pPr lvl="1" algn="just">
              <a:buClr>
                <a:srgbClr val="FFC000"/>
              </a:buClr>
              <a:buFont typeface="Wingdings" pitchFamily="2" charset="2"/>
              <a:buChar char="v"/>
            </a:pPr>
            <a:r>
              <a:rPr lang="en-US" sz="2200" dirty="0" smtClean="0">
                <a:latin typeface="Monotype Corsiva" pitchFamily="66" charset="0"/>
              </a:rPr>
              <a:t> Keep </a:t>
            </a:r>
            <a:r>
              <a:rPr lang="en-US" sz="2200" b="1" dirty="0">
                <a:latin typeface="Monotype Corsiva" pitchFamily="66" charset="0"/>
              </a:rPr>
              <a:t>m </a:t>
            </a:r>
            <a:r>
              <a:rPr lang="en-US" sz="2200" dirty="0">
                <a:latin typeface="Monotype Corsiva" pitchFamily="66" charset="0"/>
              </a:rPr>
              <a:t>lowest energy </a:t>
            </a:r>
            <a:r>
              <a:rPr lang="en-US" sz="2200" dirty="0" err="1" smtClean="0">
                <a:latin typeface="Monotype Corsiva" pitchFamily="66" charset="0"/>
              </a:rPr>
              <a:t>eigenstates</a:t>
            </a:r>
            <a:endParaRPr lang="en-US" sz="2200" dirty="0" smtClean="0">
              <a:latin typeface="Monotype Corsiva" pitchFamily="66" charset="0"/>
            </a:endParaRPr>
          </a:p>
          <a:p>
            <a:pPr lvl="1" algn="just">
              <a:buClr>
                <a:srgbClr val="FFC000"/>
              </a:buClr>
              <a:buFont typeface="Wingdings" pitchFamily="2" charset="2"/>
              <a:buChar char="v"/>
            </a:pPr>
            <a:r>
              <a:rPr lang="en-US" sz="2200" dirty="0" smtClean="0">
                <a:latin typeface="Monotype Corsiva" pitchFamily="66" charset="0"/>
              </a:rPr>
              <a:t> Add </a:t>
            </a:r>
            <a:r>
              <a:rPr lang="en-US" sz="2200" dirty="0">
                <a:latin typeface="Monotype Corsiva" pitchFamily="66" charset="0"/>
              </a:rPr>
              <a:t>another finite system (</a:t>
            </a:r>
            <a:r>
              <a:rPr lang="en-US" sz="2200" dirty="0" smtClean="0">
                <a:latin typeface="Monotype Corsiva" pitchFamily="66" charset="0"/>
              </a:rPr>
              <a:t>N)</a:t>
            </a:r>
          </a:p>
          <a:p>
            <a:pPr lvl="1" algn="just">
              <a:buClr>
                <a:srgbClr val="FFC000"/>
              </a:buClr>
              <a:buFont typeface="Wingdings" pitchFamily="2" charset="2"/>
              <a:buChar char="v"/>
            </a:pPr>
            <a:r>
              <a:rPr lang="en-US" sz="2200" dirty="0" smtClean="0">
                <a:latin typeface="Monotype Corsiva" pitchFamily="66" charset="0"/>
              </a:rPr>
              <a:t> Solve  </a:t>
            </a:r>
            <a:r>
              <a:rPr lang="en-US" sz="2200" dirty="0">
                <a:latin typeface="Monotype Corsiva" pitchFamily="66" charset="0"/>
              </a:rPr>
              <a:t>(2N) system and iterate the process.</a:t>
            </a:r>
          </a:p>
        </p:txBody>
      </p:sp>
      <p:sp>
        <p:nvSpPr>
          <p:cNvPr id="4100" name="Rectangle 1027"/>
          <p:cNvSpPr>
            <a:spLocks noChangeArrowheads="1"/>
          </p:cNvSpPr>
          <p:nvPr/>
        </p:nvSpPr>
        <p:spPr bwMode="auto">
          <a:xfrm>
            <a:off x="457200" y="4191000"/>
            <a:ext cx="7162800" cy="2286000"/>
          </a:xfrm>
          <a:prstGeom prst="rect">
            <a:avLst/>
          </a:prstGeom>
          <a:noFill/>
          <a:ln w="38100">
            <a:solidFill>
              <a:schemeClr val="tx1"/>
            </a:solidFill>
            <a:miter lim="800000"/>
            <a:headEnd/>
            <a:tailEnd/>
          </a:ln>
        </p:spPr>
        <p:txBody>
          <a:bodyPr wrap="none" anchor="ctr"/>
          <a:lstStyle/>
          <a:p>
            <a:endParaRPr lang="es-CO">
              <a:latin typeface="Monotype Corsiva" pitchFamily="66" charset="0"/>
            </a:endParaRPr>
          </a:p>
        </p:txBody>
      </p:sp>
      <p:sp>
        <p:nvSpPr>
          <p:cNvPr id="4101" name="Text Box 1028"/>
          <p:cNvSpPr txBox="1">
            <a:spLocks noChangeArrowheads="1"/>
          </p:cNvSpPr>
          <p:nvPr/>
        </p:nvSpPr>
        <p:spPr bwMode="auto">
          <a:xfrm>
            <a:off x="274459" y="228600"/>
            <a:ext cx="3145413" cy="523220"/>
          </a:xfrm>
          <a:prstGeom prst="rect">
            <a:avLst/>
          </a:prstGeom>
          <a:noFill/>
          <a:ln w="9525">
            <a:noFill/>
            <a:miter lim="800000"/>
            <a:headEnd/>
            <a:tailEnd/>
          </a:ln>
        </p:spPr>
        <p:txBody>
          <a:bodyPr wrap="none">
            <a:spAutoFit/>
          </a:bodyPr>
          <a:lstStyle/>
          <a:p>
            <a:r>
              <a:rPr lang="en-US" sz="2800" u="sng" dirty="0">
                <a:solidFill>
                  <a:srgbClr val="FFC000"/>
                </a:solidFill>
                <a:latin typeface="Monotype Corsiva" pitchFamily="66" charset="0"/>
              </a:rPr>
              <a:t>REAL Space algorithm</a:t>
            </a:r>
          </a:p>
        </p:txBody>
      </p:sp>
      <p:pic>
        <p:nvPicPr>
          <p:cNvPr id="4102" name="Picture 1029"/>
          <p:cNvPicPr>
            <a:picLocks noChangeAspect="1" noChangeArrowheads="1"/>
          </p:cNvPicPr>
          <p:nvPr/>
        </p:nvPicPr>
        <p:blipFill>
          <a:blip r:embed="rId3" cstate="print"/>
          <a:srcRect r="12195"/>
          <a:stretch>
            <a:fillRect/>
          </a:stretch>
        </p:blipFill>
        <p:spPr bwMode="auto">
          <a:xfrm>
            <a:off x="5562600" y="533400"/>
            <a:ext cx="2971800" cy="2882900"/>
          </a:xfrm>
          <a:prstGeom prst="rect">
            <a:avLst/>
          </a:prstGeom>
          <a:noFill/>
          <a:ln w="9525">
            <a:noFill/>
            <a:miter lim="800000"/>
            <a:headEnd/>
            <a:tailEnd/>
          </a:ln>
        </p:spPr>
      </p:pic>
      <p:sp>
        <p:nvSpPr>
          <p:cNvPr id="4103" name="Text Box 1031"/>
          <p:cNvSpPr txBox="1">
            <a:spLocks noChangeArrowheads="1"/>
          </p:cNvSpPr>
          <p:nvPr/>
        </p:nvSpPr>
        <p:spPr bwMode="auto">
          <a:xfrm>
            <a:off x="251520" y="827088"/>
            <a:ext cx="5201899" cy="1969770"/>
          </a:xfrm>
          <a:prstGeom prst="rect">
            <a:avLst/>
          </a:prstGeom>
          <a:noFill/>
          <a:ln w="9525">
            <a:noFill/>
            <a:miter lim="800000"/>
            <a:headEnd/>
            <a:tailEnd/>
          </a:ln>
        </p:spPr>
        <p:txBody>
          <a:bodyPr wrap="square">
            <a:spAutoFit/>
          </a:bodyPr>
          <a:lstStyle/>
          <a:p>
            <a:pPr algn="just"/>
            <a:r>
              <a:rPr lang="en-US" sz="2200" dirty="0">
                <a:solidFill>
                  <a:schemeClr val="accent1">
                    <a:lumMod val="40000"/>
                    <a:lumOff val="60000"/>
                  </a:schemeClr>
                </a:solidFill>
                <a:latin typeface="Monotype Corsiva" pitchFamily="66" charset="0"/>
              </a:rPr>
              <a:t>Let </a:t>
            </a:r>
            <a:r>
              <a:rPr lang="en-US" sz="2200" dirty="0" err="1">
                <a:solidFill>
                  <a:schemeClr val="accent1">
                    <a:lumMod val="40000"/>
                    <a:lumOff val="60000"/>
                  </a:schemeClr>
                </a:solidFill>
                <a:latin typeface="Monotype Corsiva" pitchFamily="66" charset="0"/>
              </a:rPr>
              <a:t>B</a:t>
            </a:r>
            <a:r>
              <a:rPr lang="en-US" sz="2200" baseline="-25000" dirty="0" err="1">
                <a:solidFill>
                  <a:schemeClr val="accent1">
                    <a:lumMod val="40000"/>
                    <a:lumOff val="60000"/>
                  </a:schemeClr>
                </a:solidFill>
                <a:latin typeface="Monotype Corsiva" pitchFamily="66" charset="0"/>
              </a:rPr>
              <a:t>l</a:t>
            </a:r>
            <a:r>
              <a:rPr lang="en-US" sz="2200" dirty="0">
                <a:solidFill>
                  <a:schemeClr val="accent1">
                    <a:lumMod val="40000"/>
                    <a:lumOff val="60000"/>
                  </a:schemeClr>
                </a:solidFill>
                <a:latin typeface="Monotype Corsiva" pitchFamily="66" charset="0"/>
              </a:rPr>
              <a:t> be a block describing the first l sites </a:t>
            </a:r>
            <a:r>
              <a:rPr lang="en-US" sz="2200" dirty="0" smtClean="0">
                <a:solidFill>
                  <a:schemeClr val="accent1">
                    <a:lumMod val="40000"/>
                    <a:lumOff val="60000"/>
                  </a:schemeClr>
                </a:solidFill>
                <a:latin typeface="Monotype Corsiva" pitchFamily="66" charset="0"/>
              </a:rPr>
              <a:t>for which </a:t>
            </a:r>
            <a:r>
              <a:rPr lang="en-US" sz="2200" dirty="0">
                <a:solidFill>
                  <a:schemeClr val="accent1">
                    <a:lumMod val="40000"/>
                    <a:lumOff val="60000"/>
                  </a:schemeClr>
                </a:solidFill>
                <a:latin typeface="Monotype Corsiva" pitchFamily="66" charset="0"/>
              </a:rPr>
              <a:t>we only keep m states to describe the H.</a:t>
            </a:r>
          </a:p>
          <a:p>
            <a:pPr algn="just"/>
            <a:r>
              <a:rPr lang="en-US" sz="2200" dirty="0">
                <a:solidFill>
                  <a:srgbClr val="CC3300"/>
                </a:solidFill>
                <a:latin typeface="Monotype Corsiva" pitchFamily="66" charset="0"/>
              </a:rPr>
              <a:t>The same goes for </a:t>
            </a:r>
            <a:r>
              <a:rPr lang="en-US" sz="2200" dirty="0" err="1">
                <a:solidFill>
                  <a:srgbClr val="CC3300"/>
                </a:solidFill>
                <a:latin typeface="Monotype Corsiva" pitchFamily="66" charset="0"/>
              </a:rPr>
              <a:t>B</a:t>
            </a:r>
            <a:r>
              <a:rPr lang="en-US" sz="2200" baseline="-25000" dirty="0" err="1">
                <a:solidFill>
                  <a:srgbClr val="CC3300"/>
                </a:solidFill>
                <a:latin typeface="Monotype Corsiva" pitchFamily="66" charset="0"/>
              </a:rPr>
              <a:t>l</a:t>
            </a:r>
            <a:r>
              <a:rPr lang="en-US" sz="2200" baseline="-25000" dirty="0">
                <a:solidFill>
                  <a:srgbClr val="CC3300"/>
                </a:solidFill>
                <a:latin typeface="Monotype Corsiva" pitchFamily="66" charset="0"/>
              </a:rPr>
              <a:t>’</a:t>
            </a:r>
            <a:r>
              <a:rPr lang="en-US" sz="2200" dirty="0">
                <a:solidFill>
                  <a:srgbClr val="CC3300"/>
                </a:solidFill>
                <a:latin typeface="Monotype Corsiva" pitchFamily="66" charset="0"/>
              </a:rPr>
              <a:t> block also with m’ states</a:t>
            </a:r>
            <a:r>
              <a:rPr lang="en-US" sz="2200" dirty="0" smtClean="0">
                <a:solidFill>
                  <a:srgbClr val="CC3300"/>
                </a:solidFill>
                <a:latin typeface="Monotype Corsiva" pitchFamily="66" charset="0"/>
              </a:rPr>
              <a:t>.</a:t>
            </a:r>
          </a:p>
          <a:p>
            <a:pPr algn="just"/>
            <a:endParaRPr lang="en-US" sz="1200" dirty="0">
              <a:solidFill>
                <a:srgbClr val="FF0000"/>
              </a:solidFill>
              <a:latin typeface="Monotype Corsiva" pitchFamily="66" charset="0"/>
            </a:endParaRPr>
          </a:p>
          <a:p>
            <a:pPr algn="just"/>
            <a:r>
              <a:rPr lang="en-US" sz="2200" dirty="0">
                <a:solidFill>
                  <a:srgbClr val="FFFFFF"/>
                </a:solidFill>
                <a:latin typeface="Monotype Corsiva" pitchFamily="66" charset="0"/>
              </a:rPr>
              <a:t>When we put these two blocks together, </a:t>
            </a:r>
            <a:r>
              <a:rPr lang="en-US" sz="2200" dirty="0" smtClean="0">
                <a:solidFill>
                  <a:srgbClr val="FFFFFF"/>
                </a:solidFill>
                <a:latin typeface="Monotype Corsiva" pitchFamily="66" charset="0"/>
              </a:rPr>
              <a:t>the H </a:t>
            </a:r>
            <a:r>
              <a:rPr lang="en-US" sz="2200" dirty="0">
                <a:solidFill>
                  <a:srgbClr val="FFFFFF"/>
                </a:solidFill>
                <a:latin typeface="Monotype Corsiva" pitchFamily="66" charset="0"/>
              </a:rPr>
              <a:t>of the new block </a:t>
            </a:r>
            <a:r>
              <a:rPr lang="en-US" sz="2200" dirty="0" err="1">
                <a:solidFill>
                  <a:srgbClr val="FFFFFF"/>
                </a:solidFill>
                <a:latin typeface="Monotype Corsiva" pitchFamily="66" charset="0"/>
              </a:rPr>
              <a:t>B</a:t>
            </a:r>
            <a:r>
              <a:rPr lang="en-US" sz="2200" baseline="-25000" dirty="0" err="1">
                <a:solidFill>
                  <a:srgbClr val="FFFFFF"/>
                </a:solidFill>
                <a:latin typeface="Monotype Corsiva" pitchFamily="66" charset="0"/>
              </a:rPr>
              <a:t>l+l</a:t>
            </a:r>
            <a:r>
              <a:rPr lang="en-US" sz="2200" baseline="-25000" dirty="0">
                <a:solidFill>
                  <a:srgbClr val="FFFFFF"/>
                </a:solidFill>
                <a:latin typeface="Monotype Corsiva" pitchFamily="66" charset="0"/>
              </a:rPr>
              <a:t>’</a:t>
            </a:r>
            <a:r>
              <a:rPr lang="en-US" sz="2200" dirty="0">
                <a:solidFill>
                  <a:srgbClr val="FFFFFF"/>
                </a:solidFill>
                <a:latin typeface="Monotype Corsiva" pitchFamily="66" charset="0"/>
              </a:rPr>
              <a:t> has dimensions mm’.</a:t>
            </a:r>
          </a:p>
        </p:txBody>
      </p:sp>
      <p:graphicFrame>
        <p:nvGraphicFramePr>
          <p:cNvPr id="4098" name="Object 1024"/>
          <p:cNvGraphicFramePr>
            <a:graphicFrameLocks noChangeAspect="1"/>
          </p:cNvGraphicFramePr>
          <p:nvPr/>
        </p:nvGraphicFramePr>
        <p:xfrm>
          <a:off x="609600" y="2743200"/>
          <a:ext cx="4495800" cy="592138"/>
        </p:xfrm>
        <a:graphic>
          <a:graphicData uri="http://schemas.openxmlformats.org/presentationml/2006/ole">
            <p:oleObj spid="_x0000_s365602" name="Equation" r:id="rId4" imgW="1930400" imgH="254000" progId="Equation.DSMT4">
              <p:embed/>
            </p:oleObj>
          </a:graphicData>
        </a:graphic>
      </p:graphicFrame>
      <p:sp>
        <p:nvSpPr>
          <p:cNvPr id="4104" name="Text Box 1035"/>
          <p:cNvSpPr txBox="1">
            <a:spLocks noChangeArrowheads="1"/>
          </p:cNvSpPr>
          <p:nvPr/>
        </p:nvSpPr>
        <p:spPr bwMode="auto">
          <a:xfrm>
            <a:off x="251520" y="3573016"/>
            <a:ext cx="5463354" cy="430887"/>
          </a:xfrm>
          <a:prstGeom prst="rect">
            <a:avLst/>
          </a:prstGeom>
          <a:noFill/>
          <a:ln w="9525">
            <a:noFill/>
            <a:miter lim="800000"/>
            <a:headEnd/>
            <a:tailEnd/>
          </a:ln>
        </p:spPr>
        <p:txBody>
          <a:bodyPr wrap="none">
            <a:spAutoFit/>
          </a:bodyPr>
          <a:lstStyle/>
          <a:p>
            <a:r>
              <a:rPr lang="en-US" sz="2200" dirty="0">
                <a:solidFill>
                  <a:srgbClr val="FFFF00"/>
                </a:solidFill>
                <a:latin typeface="Monotype Corsiva" pitchFamily="66" charset="0"/>
              </a:rPr>
              <a:t>Solve H </a:t>
            </a:r>
            <a:r>
              <a:rPr lang="en-US" sz="2200" baseline="-25000" dirty="0" err="1">
                <a:solidFill>
                  <a:srgbClr val="FFFF00"/>
                </a:solidFill>
                <a:latin typeface="Monotype Corsiva" pitchFamily="66" charset="0"/>
              </a:rPr>
              <a:t>l+l</a:t>
            </a:r>
            <a:r>
              <a:rPr lang="en-US" sz="2200" baseline="-25000" dirty="0">
                <a:solidFill>
                  <a:srgbClr val="FFFF00"/>
                </a:solidFill>
                <a:latin typeface="Monotype Corsiva" pitchFamily="66" charset="0"/>
              </a:rPr>
              <a:t>’</a:t>
            </a:r>
            <a:r>
              <a:rPr lang="en-US" sz="2200" dirty="0">
                <a:solidFill>
                  <a:srgbClr val="FFFF00"/>
                </a:solidFill>
                <a:latin typeface="Monotype Corsiva" pitchFamily="66" charset="0"/>
              </a:rPr>
              <a:t> and keep only lowest m energy </a:t>
            </a:r>
            <a:r>
              <a:rPr lang="en-US" sz="2200" dirty="0" err="1">
                <a:solidFill>
                  <a:srgbClr val="FFFF00"/>
                </a:solidFill>
                <a:latin typeface="Monotype Corsiva" pitchFamily="66" charset="0"/>
              </a:rPr>
              <a:t>eigenstates</a:t>
            </a:r>
            <a:endParaRPr lang="en-US" sz="2200" dirty="0">
              <a:solidFill>
                <a:srgbClr val="FFFF00"/>
              </a:solidFill>
              <a:latin typeface="Monotype Corsiva"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028"/>
          <p:cNvSpPr txBox="1">
            <a:spLocks noChangeArrowheads="1"/>
          </p:cNvSpPr>
          <p:nvPr/>
        </p:nvSpPr>
        <p:spPr bwMode="auto">
          <a:xfrm>
            <a:off x="251520" y="2433082"/>
            <a:ext cx="8640960" cy="400110"/>
          </a:xfrm>
          <a:prstGeom prst="rect">
            <a:avLst/>
          </a:prstGeom>
          <a:noFill/>
          <a:ln w="9525">
            <a:noFill/>
            <a:miter lim="800000"/>
            <a:headEnd/>
            <a:tailEnd/>
          </a:ln>
        </p:spPr>
        <p:txBody>
          <a:bodyPr wrap="square">
            <a:spAutoFit/>
          </a:bodyPr>
          <a:lstStyle/>
          <a:p>
            <a:pPr algn="just"/>
            <a:r>
              <a:rPr lang="en-US" sz="2000" dirty="0">
                <a:solidFill>
                  <a:schemeClr val="tx1">
                    <a:lumMod val="50000"/>
                  </a:schemeClr>
                </a:solidFill>
                <a:latin typeface="Monotype Corsiva" pitchFamily="66" charset="0"/>
              </a:rPr>
              <a:t>Low-energy states are most important for low-energy </a:t>
            </a:r>
            <a:r>
              <a:rPr lang="en-US" sz="2000" dirty="0" smtClean="0">
                <a:solidFill>
                  <a:schemeClr val="tx1">
                    <a:lumMod val="50000"/>
                  </a:schemeClr>
                </a:solidFill>
                <a:latin typeface="Monotype Corsiva" pitchFamily="66" charset="0"/>
              </a:rPr>
              <a:t>behavior of </a:t>
            </a:r>
            <a:r>
              <a:rPr lang="en-US" sz="2000" dirty="0">
                <a:solidFill>
                  <a:schemeClr val="tx1">
                    <a:lumMod val="50000"/>
                  </a:schemeClr>
                </a:solidFill>
                <a:latin typeface="Monotype Corsiva" pitchFamily="66" charset="0"/>
              </a:rPr>
              <a:t>larger system</a:t>
            </a:r>
          </a:p>
        </p:txBody>
      </p:sp>
      <p:sp>
        <p:nvSpPr>
          <p:cNvPr id="30723" name="Text Box 1032"/>
          <p:cNvSpPr txBox="1">
            <a:spLocks noChangeArrowheads="1"/>
          </p:cNvSpPr>
          <p:nvPr/>
        </p:nvSpPr>
        <p:spPr bwMode="auto">
          <a:xfrm>
            <a:off x="251520" y="346075"/>
            <a:ext cx="8640960" cy="1200329"/>
          </a:xfrm>
          <a:prstGeom prst="rect">
            <a:avLst/>
          </a:prstGeom>
          <a:noFill/>
          <a:ln w="9525">
            <a:noFill/>
            <a:miter lim="800000"/>
            <a:headEnd/>
            <a:tailEnd/>
          </a:ln>
        </p:spPr>
        <p:txBody>
          <a:bodyPr wrap="square">
            <a:spAutoFit/>
          </a:bodyPr>
          <a:lstStyle/>
          <a:p>
            <a:pPr algn="just"/>
            <a:r>
              <a:rPr lang="en-US" sz="2400" dirty="0">
                <a:latin typeface="Monotype Corsiva" pitchFamily="66" charset="0"/>
              </a:rPr>
              <a:t>By iterating this procedure, one obtains recursion relations </a:t>
            </a:r>
            <a:r>
              <a:rPr lang="en-US" sz="2400" dirty="0" smtClean="0">
                <a:latin typeface="Monotype Corsiva" pitchFamily="66" charset="0"/>
              </a:rPr>
              <a:t> on </a:t>
            </a:r>
            <a:r>
              <a:rPr lang="en-US" sz="2400" dirty="0">
                <a:latin typeface="Monotype Corsiva" pitchFamily="66" charset="0"/>
              </a:rPr>
              <a:t>the set of coupling constants which define the Hamiltonian </a:t>
            </a:r>
            <a:r>
              <a:rPr lang="en-US" sz="2400" dirty="0" smtClean="0">
                <a:latin typeface="Monotype Corsiva" pitchFamily="66" charset="0"/>
              </a:rPr>
              <a:t> and </a:t>
            </a:r>
            <a:r>
              <a:rPr lang="en-US" sz="2400" dirty="0">
                <a:latin typeface="Monotype Corsiva" pitchFamily="66" charset="0"/>
              </a:rPr>
              <a:t>the properties in the thermodynamic limit.</a:t>
            </a:r>
          </a:p>
        </p:txBody>
      </p:sp>
      <p:sp>
        <p:nvSpPr>
          <p:cNvPr id="30724" name="Text Box 1034"/>
          <p:cNvSpPr txBox="1">
            <a:spLocks noChangeArrowheads="1"/>
          </p:cNvSpPr>
          <p:nvPr/>
        </p:nvSpPr>
        <p:spPr bwMode="auto">
          <a:xfrm>
            <a:off x="304179" y="1752600"/>
            <a:ext cx="1572866" cy="461665"/>
          </a:xfrm>
          <a:prstGeom prst="rect">
            <a:avLst/>
          </a:prstGeom>
          <a:noFill/>
          <a:ln w="9525">
            <a:noFill/>
            <a:miter lim="800000"/>
            <a:headEnd/>
            <a:tailEnd/>
          </a:ln>
        </p:spPr>
        <p:txBody>
          <a:bodyPr wrap="none">
            <a:spAutoFit/>
          </a:bodyPr>
          <a:lstStyle/>
          <a:p>
            <a:r>
              <a:rPr lang="en-US" dirty="0">
                <a:solidFill>
                  <a:srgbClr val="FFFF00"/>
                </a:solidFill>
                <a:latin typeface="Monotype Corsiva" pitchFamily="66" charset="0"/>
              </a:rPr>
              <a:t>The message:</a:t>
            </a:r>
          </a:p>
        </p:txBody>
      </p:sp>
      <p:sp>
        <p:nvSpPr>
          <p:cNvPr id="30725" name="Text Box 1036"/>
          <p:cNvSpPr txBox="1">
            <a:spLocks noChangeArrowheads="1"/>
          </p:cNvSpPr>
          <p:nvPr/>
        </p:nvSpPr>
        <p:spPr bwMode="auto">
          <a:xfrm>
            <a:off x="251520" y="4267200"/>
            <a:ext cx="8640960" cy="430887"/>
          </a:xfrm>
          <a:prstGeom prst="rect">
            <a:avLst/>
          </a:prstGeom>
          <a:noFill/>
          <a:ln w="9525">
            <a:noFill/>
            <a:miter lim="800000"/>
            <a:headEnd/>
            <a:tailEnd/>
          </a:ln>
        </p:spPr>
        <p:txBody>
          <a:bodyPr wrap="square">
            <a:spAutoFit/>
          </a:bodyPr>
          <a:lstStyle/>
          <a:p>
            <a:pPr algn="just"/>
            <a:r>
              <a:rPr lang="en-US" sz="2200" dirty="0">
                <a:solidFill>
                  <a:srgbClr val="FF0000"/>
                </a:solidFill>
                <a:latin typeface="Monotype Corsiva" pitchFamily="66" charset="0"/>
              </a:rPr>
              <a:t>However, only for Kondo lattice or Anderson impurity models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323528" y="234514"/>
            <a:ext cx="8208912" cy="1754326"/>
          </a:xfrm>
          <a:prstGeom prst="rect">
            <a:avLst/>
          </a:prstGeom>
          <a:noFill/>
          <a:ln w="9525">
            <a:noFill/>
            <a:miter lim="800000"/>
            <a:headEnd/>
            <a:tailEnd/>
          </a:ln>
        </p:spPr>
        <p:txBody>
          <a:bodyPr wrap="square">
            <a:spAutoFit/>
          </a:bodyPr>
          <a:lstStyle/>
          <a:p>
            <a:pPr algn="just"/>
            <a:r>
              <a:rPr lang="en-US" sz="2400" u="sng" dirty="0">
                <a:solidFill>
                  <a:srgbClr val="FFC000"/>
                </a:solidFill>
                <a:latin typeface="Monotype Corsiva" pitchFamily="66" charset="0"/>
              </a:rPr>
              <a:t>Very bad for other quantum lattice models:</a:t>
            </a:r>
          </a:p>
          <a:p>
            <a:pPr algn="just"/>
            <a:endParaRPr lang="en-US" sz="1200" u="sng" dirty="0">
              <a:solidFill>
                <a:srgbClr val="CC00CC"/>
              </a:solidFill>
              <a:latin typeface="Monotype Corsiva" pitchFamily="66" charset="0"/>
            </a:endParaRPr>
          </a:p>
          <a:p>
            <a:pPr algn="just">
              <a:buClr>
                <a:srgbClr val="FFC000"/>
              </a:buClr>
              <a:buFont typeface="Wingdings" pitchFamily="2" charset="2"/>
              <a:buChar char="ü"/>
            </a:pPr>
            <a:r>
              <a:rPr lang="en-US" sz="2400" dirty="0">
                <a:latin typeface="Monotype Corsiva" pitchFamily="66" charset="0"/>
              </a:rPr>
              <a:t>Hubbard (Bray, Chui, </a:t>
            </a:r>
            <a:r>
              <a:rPr lang="en-US" sz="2400" dirty="0" smtClean="0">
                <a:latin typeface="Monotype Corsiva" pitchFamily="66" charset="0"/>
              </a:rPr>
              <a:t>1979)</a:t>
            </a:r>
          </a:p>
          <a:p>
            <a:pPr algn="just">
              <a:buClr>
                <a:srgbClr val="FFC000"/>
              </a:buClr>
              <a:buFont typeface="Wingdings" pitchFamily="2" charset="2"/>
              <a:buChar char="ü"/>
            </a:pPr>
            <a:r>
              <a:rPr lang="en-US" dirty="0" smtClean="0">
                <a:latin typeface="Monotype Corsiva" pitchFamily="66" charset="0"/>
              </a:rPr>
              <a:t> </a:t>
            </a:r>
            <a:r>
              <a:rPr lang="en-US" sz="2400" dirty="0" smtClean="0">
                <a:latin typeface="Monotype Corsiva" pitchFamily="66" charset="0"/>
              </a:rPr>
              <a:t>Heisenberg </a:t>
            </a:r>
            <a:r>
              <a:rPr lang="en-US" sz="2400" dirty="0">
                <a:latin typeface="Monotype Corsiva" pitchFamily="66" charset="0"/>
              </a:rPr>
              <a:t>(White, 1992, Xiang and </a:t>
            </a:r>
            <a:r>
              <a:rPr lang="en-US" sz="2400" dirty="0" err="1">
                <a:latin typeface="Monotype Corsiva" pitchFamily="66" charset="0"/>
              </a:rPr>
              <a:t>Gehring</a:t>
            </a:r>
            <a:r>
              <a:rPr lang="en-US" sz="2400" dirty="0">
                <a:latin typeface="Monotype Corsiva" pitchFamily="66" charset="0"/>
              </a:rPr>
              <a:t>, </a:t>
            </a:r>
            <a:r>
              <a:rPr lang="en-US" sz="2400" dirty="0" smtClean="0">
                <a:latin typeface="Monotype Corsiva" pitchFamily="66" charset="0"/>
              </a:rPr>
              <a:t>1992)</a:t>
            </a:r>
          </a:p>
          <a:p>
            <a:pPr algn="just">
              <a:buClr>
                <a:srgbClr val="FFC000"/>
              </a:buClr>
              <a:buFont typeface="Wingdings" pitchFamily="2" charset="2"/>
              <a:buChar char="ü"/>
            </a:pPr>
            <a:r>
              <a:rPr lang="en-US" sz="2400" dirty="0" smtClean="0">
                <a:latin typeface="Monotype Corsiva" pitchFamily="66" charset="0"/>
              </a:rPr>
              <a:t>Anderson </a:t>
            </a:r>
            <a:r>
              <a:rPr lang="en-US" sz="2400" dirty="0">
                <a:latin typeface="Monotype Corsiva" pitchFamily="66" charset="0"/>
              </a:rPr>
              <a:t>localization (Lee, 1979)</a:t>
            </a:r>
          </a:p>
        </p:txBody>
      </p:sp>
      <p:sp>
        <p:nvSpPr>
          <p:cNvPr id="5124" name="Text Box 3"/>
          <p:cNvSpPr txBox="1">
            <a:spLocks noChangeArrowheads="1"/>
          </p:cNvSpPr>
          <p:nvPr/>
        </p:nvSpPr>
        <p:spPr bwMode="auto">
          <a:xfrm>
            <a:off x="251520" y="2230438"/>
            <a:ext cx="8640960" cy="830997"/>
          </a:xfrm>
          <a:prstGeom prst="rect">
            <a:avLst/>
          </a:prstGeom>
          <a:noFill/>
          <a:ln w="9525">
            <a:noFill/>
            <a:miter lim="800000"/>
            <a:headEnd/>
            <a:tailEnd/>
          </a:ln>
        </p:spPr>
        <p:txBody>
          <a:bodyPr wrap="square">
            <a:spAutoFit/>
          </a:bodyPr>
          <a:lstStyle/>
          <a:p>
            <a:pPr algn="just"/>
            <a:r>
              <a:rPr lang="en-US" sz="2400" b="1" dirty="0">
                <a:latin typeface="Monotype Corsiva" pitchFamily="66" charset="0"/>
              </a:rPr>
              <a:t>Kondo impurity problem:</a:t>
            </a:r>
            <a:r>
              <a:rPr lang="en-US" sz="2400" dirty="0">
                <a:latin typeface="Monotype Corsiva" pitchFamily="66" charset="0"/>
              </a:rPr>
              <a:t> Hierarchy in the matrix elements; </a:t>
            </a:r>
            <a:r>
              <a:rPr lang="en-US" sz="2400" dirty="0" smtClean="0">
                <a:latin typeface="Monotype Corsiva" pitchFamily="66" charset="0"/>
              </a:rPr>
              <a:t>Boundary conditions </a:t>
            </a:r>
            <a:r>
              <a:rPr lang="en-US" sz="2400" dirty="0">
                <a:latin typeface="Monotype Corsiva" pitchFamily="66" charset="0"/>
              </a:rPr>
              <a:t>seem not important</a:t>
            </a:r>
            <a:r>
              <a:rPr lang="en-US" sz="2400" dirty="0" smtClean="0">
                <a:latin typeface="Monotype Corsiva" pitchFamily="66" charset="0"/>
              </a:rPr>
              <a:t>.</a:t>
            </a:r>
            <a:endParaRPr lang="en-US" sz="2400" dirty="0">
              <a:latin typeface="Monotype Corsiva" pitchFamily="66" charset="0"/>
            </a:endParaRPr>
          </a:p>
        </p:txBody>
      </p:sp>
      <p:sp>
        <p:nvSpPr>
          <p:cNvPr id="5125" name="Text Box 4"/>
          <p:cNvSpPr txBox="1">
            <a:spLocks noChangeArrowheads="1"/>
          </p:cNvSpPr>
          <p:nvPr/>
        </p:nvSpPr>
        <p:spPr bwMode="auto">
          <a:xfrm>
            <a:off x="251520" y="3165475"/>
            <a:ext cx="8640960" cy="461665"/>
          </a:xfrm>
          <a:prstGeom prst="rect">
            <a:avLst/>
          </a:prstGeom>
          <a:noFill/>
          <a:ln w="9525">
            <a:noFill/>
            <a:miter lim="800000"/>
            <a:headEnd/>
            <a:tailEnd/>
          </a:ln>
        </p:spPr>
        <p:txBody>
          <a:bodyPr wrap="square">
            <a:spAutoFit/>
          </a:bodyPr>
          <a:lstStyle/>
          <a:p>
            <a:r>
              <a:rPr lang="en-US" sz="2400" dirty="0">
                <a:solidFill>
                  <a:srgbClr val="FF3300"/>
                </a:solidFill>
                <a:latin typeface="Monotype Corsiva" pitchFamily="66" charset="0"/>
              </a:rPr>
              <a:t>Just have a look for a tight-binding model: 2t</a:t>
            </a:r>
            <a:r>
              <a:rPr lang="en-US" sz="2400" baseline="-25000" dirty="0">
                <a:solidFill>
                  <a:srgbClr val="FF3300"/>
                </a:solidFill>
                <a:latin typeface="Monotype Corsiva" pitchFamily="66" charset="0"/>
              </a:rPr>
              <a:t>ii</a:t>
            </a:r>
            <a:r>
              <a:rPr lang="en-US" sz="2400" dirty="0">
                <a:solidFill>
                  <a:srgbClr val="FF3300"/>
                </a:solidFill>
                <a:latin typeface="Monotype Corsiva" pitchFamily="66" charset="0"/>
              </a:rPr>
              <a:t> – </a:t>
            </a:r>
            <a:r>
              <a:rPr lang="en-US" sz="2400" dirty="0" err="1">
                <a:solidFill>
                  <a:srgbClr val="FF3300"/>
                </a:solidFill>
                <a:latin typeface="Monotype Corsiva" pitchFamily="66" charset="0"/>
              </a:rPr>
              <a:t>t</a:t>
            </a:r>
            <a:r>
              <a:rPr lang="en-US" sz="2400" baseline="-25000" dirty="0" err="1">
                <a:solidFill>
                  <a:srgbClr val="FF3300"/>
                </a:solidFill>
                <a:latin typeface="Monotype Corsiva" pitchFamily="66" charset="0"/>
              </a:rPr>
              <a:t>i</a:t>
            </a:r>
            <a:r>
              <a:rPr lang="en-US" sz="2400" baseline="-25000" dirty="0">
                <a:solidFill>
                  <a:srgbClr val="FF3300"/>
                </a:solidFill>
                <a:latin typeface="Monotype Corsiva" pitchFamily="66" charset="0"/>
              </a:rPr>
              <a:t>, i+1</a:t>
            </a:r>
            <a:r>
              <a:rPr lang="en-US" sz="2400" dirty="0">
                <a:solidFill>
                  <a:srgbClr val="FF3300"/>
                </a:solidFill>
                <a:latin typeface="Monotype Corsiva" pitchFamily="66" charset="0"/>
              </a:rPr>
              <a:t> – t </a:t>
            </a:r>
            <a:r>
              <a:rPr lang="en-US" sz="2400" baseline="-25000" dirty="0" err="1">
                <a:solidFill>
                  <a:srgbClr val="FF3300"/>
                </a:solidFill>
                <a:latin typeface="Monotype Corsiva" pitchFamily="66" charset="0"/>
              </a:rPr>
              <a:t>i</a:t>
            </a:r>
            <a:r>
              <a:rPr lang="en-US" sz="2400" baseline="-25000" dirty="0">
                <a:solidFill>
                  <a:srgbClr val="FF3300"/>
                </a:solidFill>
                <a:latin typeface="Monotype Corsiva" pitchFamily="66" charset="0"/>
              </a:rPr>
              <a:t>, i-1</a:t>
            </a:r>
          </a:p>
        </p:txBody>
      </p:sp>
      <p:grpSp>
        <p:nvGrpSpPr>
          <p:cNvPr id="2" name="9 Grupo"/>
          <p:cNvGrpSpPr/>
          <p:nvPr/>
        </p:nvGrpSpPr>
        <p:grpSpPr>
          <a:xfrm>
            <a:off x="2904728" y="3810000"/>
            <a:ext cx="2819400" cy="1676400"/>
            <a:chOff x="1752600" y="3810000"/>
            <a:chExt cx="2819400" cy="1676400"/>
          </a:xfrm>
        </p:grpSpPr>
        <p:graphicFrame>
          <p:nvGraphicFramePr>
            <p:cNvPr id="5122" name="Object 1024"/>
            <p:cNvGraphicFramePr>
              <a:graphicFrameLocks noChangeAspect="1"/>
            </p:cNvGraphicFramePr>
            <p:nvPr/>
          </p:nvGraphicFramePr>
          <p:xfrm>
            <a:off x="1752600" y="3810000"/>
            <a:ext cx="2819400" cy="1676400"/>
          </p:xfrm>
          <a:graphic>
            <a:graphicData uri="http://schemas.openxmlformats.org/presentationml/2006/ole">
              <p:oleObj spid="_x0000_s366626" name="Equation" r:id="rId3" imgW="1536700" imgH="914400" progId="Equation.3">
                <p:embed/>
              </p:oleObj>
            </a:graphicData>
          </a:graphic>
        </p:graphicFrame>
        <p:sp>
          <p:nvSpPr>
            <p:cNvPr id="5126" name="Line 6"/>
            <p:cNvSpPr>
              <a:spLocks noChangeShapeType="1"/>
            </p:cNvSpPr>
            <p:nvPr/>
          </p:nvSpPr>
          <p:spPr bwMode="auto">
            <a:xfrm>
              <a:off x="2286000" y="4648200"/>
              <a:ext cx="2286000" cy="0"/>
            </a:xfrm>
            <a:prstGeom prst="line">
              <a:avLst/>
            </a:prstGeom>
            <a:noFill/>
            <a:ln w="19050">
              <a:solidFill>
                <a:srgbClr val="00FF00"/>
              </a:solidFill>
              <a:round/>
              <a:headEnd/>
              <a:tailEnd/>
            </a:ln>
          </p:spPr>
          <p:txBody>
            <a:bodyPr/>
            <a:lstStyle/>
            <a:p>
              <a:endParaRPr lang="es-CO">
                <a:latin typeface="Monotype Corsiva" pitchFamily="66" charset="0"/>
              </a:endParaRPr>
            </a:p>
          </p:txBody>
        </p:sp>
        <p:sp>
          <p:nvSpPr>
            <p:cNvPr id="5127" name="Line 7"/>
            <p:cNvSpPr>
              <a:spLocks noChangeShapeType="1"/>
            </p:cNvSpPr>
            <p:nvPr/>
          </p:nvSpPr>
          <p:spPr bwMode="auto">
            <a:xfrm>
              <a:off x="3429000" y="3886200"/>
              <a:ext cx="0" cy="1524000"/>
            </a:xfrm>
            <a:prstGeom prst="line">
              <a:avLst/>
            </a:prstGeom>
            <a:noFill/>
            <a:ln w="12700">
              <a:solidFill>
                <a:srgbClr val="00FF00"/>
              </a:solidFill>
              <a:round/>
              <a:headEnd/>
              <a:tailEnd/>
            </a:ln>
          </p:spPr>
          <p:txBody>
            <a:bodyPr/>
            <a:lstStyle/>
            <a:p>
              <a:endParaRPr lang="es-CO">
                <a:latin typeface="Monotype Corsiva" pitchFamily="66" charset="0"/>
              </a:endParaRPr>
            </a:p>
          </p:txBody>
        </p:sp>
      </p:grpSp>
      <p:sp>
        <p:nvSpPr>
          <p:cNvPr id="5128" name="Text Box 8"/>
          <p:cNvSpPr txBox="1">
            <a:spLocks noChangeArrowheads="1"/>
          </p:cNvSpPr>
          <p:nvPr/>
        </p:nvSpPr>
        <p:spPr bwMode="auto">
          <a:xfrm>
            <a:off x="251520" y="5603875"/>
            <a:ext cx="8712967" cy="461665"/>
          </a:xfrm>
          <a:prstGeom prst="rect">
            <a:avLst/>
          </a:prstGeom>
          <a:noFill/>
          <a:ln w="9525">
            <a:noFill/>
            <a:miter lim="800000"/>
            <a:headEnd/>
            <a:tailEnd/>
          </a:ln>
        </p:spPr>
        <p:txBody>
          <a:bodyPr wrap="square">
            <a:spAutoFit/>
          </a:bodyPr>
          <a:lstStyle/>
          <a:p>
            <a:pPr algn="just"/>
            <a:r>
              <a:rPr lang="en-US" sz="2400" dirty="0">
                <a:solidFill>
                  <a:srgbClr val="FFFFFF"/>
                </a:solidFill>
                <a:latin typeface="Monotype Corsiva" pitchFamily="66" charset="0"/>
              </a:rPr>
              <a:t>If one puts two blocks together: does not represent the full system</a:t>
            </a:r>
          </a:p>
        </p:txBody>
      </p:sp>
      <p:sp>
        <p:nvSpPr>
          <p:cNvPr id="5129" name="Text Box 10"/>
          <p:cNvSpPr txBox="1">
            <a:spLocks noChangeArrowheads="1"/>
          </p:cNvSpPr>
          <p:nvPr/>
        </p:nvSpPr>
        <p:spPr bwMode="auto">
          <a:xfrm>
            <a:off x="3419872" y="6284168"/>
            <a:ext cx="1957388" cy="457200"/>
          </a:xfrm>
          <a:prstGeom prst="rect">
            <a:avLst/>
          </a:prstGeom>
          <a:noFill/>
          <a:ln w="9525">
            <a:noFill/>
            <a:miter lim="800000"/>
            <a:headEnd/>
            <a:tailEnd/>
          </a:ln>
        </p:spPr>
        <p:txBody>
          <a:bodyPr wrap="none">
            <a:spAutoFit/>
          </a:bodyPr>
          <a:lstStyle/>
          <a:p>
            <a:r>
              <a:rPr lang="en-US" sz="2400" dirty="0">
                <a:solidFill>
                  <a:srgbClr val="FFFF00"/>
                </a:solidFill>
                <a:latin typeface="Monotype Corsiva" pitchFamily="66" charset="0"/>
              </a:rPr>
              <a:t>Another way….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729239" y="304800"/>
            <a:ext cx="6413935" cy="461665"/>
          </a:xfrm>
          <a:prstGeom prst="rect">
            <a:avLst/>
          </a:prstGeom>
          <a:noFill/>
          <a:ln w="9525">
            <a:noFill/>
            <a:miter lim="800000"/>
            <a:headEnd/>
            <a:tailEnd/>
          </a:ln>
        </p:spPr>
        <p:txBody>
          <a:bodyPr wrap="none">
            <a:spAutoFit/>
          </a:bodyPr>
          <a:lstStyle/>
          <a:p>
            <a:r>
              <a:rPr lang="en-US" sz="2400" u="sng" dirty="0">
                <a:solidFill>
                  <a:srgbClr val="FFC000"/>
                </a:solidFill>
                <a:latin typeface="Monotype Corsiva" pitchFamily="66" charset="0"/>
              </a:rPr>
              <a:t>Two same size boxes (of length L, 1D, 1-electron problem)</a:t>
            </a:r>
          </a:p>
        </p:txBody>
      </p:sp>
      <p:sp>
        <p:nvSpPr>
          <p:cNvPr id="31747" name="Text Box 3"/>
          <p:cNvSpPr txBox="1">
            <a:spLocks noChangeArrowheads="1"/>
          </p:cNvSpPr>
          <p:nvPr/>
        </p:nvSpPr>
        <p:spPr bwMode="auto">
          <a:xfrm>
            <a:off x="251520" y="1143000"/>
            <a:ext cx="8640960" cy="892552"/>
          </a:xfrm>
          <a:prstGeom prst="rect">
            <a:avLst/>
          </a:prstGeom>
          <a:noFill/>
          <a:ln w="9525">
            <a:noFill/>
            <a:miter lim="800000"/>
            <a:headEnd/>
            <a:tailEnd/>
          </a:ln>
        </p:spPr>
        <p:txBody>
          <a:bodyPr wrap="square">
            <a:spAutoFit/>
          </a:bodyPr>
          <a:lstStyle/>
          <a:p>
            <a:pPr algn="just"/>
            <a:r>
              <a:rPr lang="en-US" sz="2400" dirty="0">
                <a:latin typeface="Monotype Corsiva" pitchFamily="66" charset="0"/>
              </a:rPr>
              <a:t>Will putting together the ground states of L-length box </a:t>
            </a:r>
            <a:r>
              <a:rPr lang="en-US" sz="2400" dirty="0" smtClean="0">
                <a:latin typeface="Monotype Corsiva" pitchFamily="66" charset="0"/>
              </a:rPr>
              <a:t> give </a:t>
            </a:r>
            <a:r>
              <a:rPr lang="en-US" sz="2400" dirty="0">
                <a:latin typeface="Monotype Corsiva" pitchFamily="66" charset="0"/>
              </a:rPr>
              <a:t>rise to the ground state of box of size 2L?   </a:t>
            </a:r>
            <a:r>
              <a:rPr lang="en-US" sz="2800" dirty="0">
                <a:latin typeface="Monotype Corsiva" pitchFamily="66" charset="0"/>
              </a:rPr>
              <a:t>NO</a:t>
            </a:r>
          </a:p>
        </p:txBody>
      </p:sp>
      <p:sp>
        <p:nvSpPr>
          <p:cNvPr id="31748" name="Text Box 4"/>
          <p:cNvSpPr txBox="1">
            <a:spLocks noChangeArrowheads="1"/>
          </p:cNvSpPr>
          <p:nvPr/>
        </p:nvSpPr>
        <p:spPr bwMode="auto">
          <a:xfrm>
            <a:off x="5652120" y="4509120"/>
            <a:ext cx="3413991" cy="830997"/>
          </a:xfrm>
          <a:prstGeom prst="rect">
            <a:avLst/>
          </a:prstGeom>
          <a:noFill/>
          <a:ln w="9525">
            <a:noFill/>
            <a:miter lim="800000"/>
            <a:headEnd/>
            <a:tailEnd/>
          </a:ln>
        </p:spPr>
        <p:txBody>
          <a:bodyPr wrap="square">
            <a:spAutoFit/>
          </a:bodyPr>
          <a:lstStyle/>
          <a:p>
            <a:r>
              <a:rPr lang="en-US" dirty="0">
                <a:solidFill>
                  <a:srgbClr val="FFFF00"/>
                </a:solidFill>
                <a:latin typeface="Monotype Corsiva" pitchFamily="66" charset="0"/>
              </a:rPr>
              <a:t>Treatment of boundary </a:t>
            </a:r>
          </a:p>
          <a:p>
            <a:r>
              <a:rPr lang="en-US" dirty="0">
                <a:solidFill>
                  <a:srgbClr val="FFFF00"/>
                </a:solidFill>
                <a:latin typeface="Monotype Corsiva" pitchFamily="66" charset="0"/>
              </a:rPr>
              <a:t>becomes critical:</a:t>
            </a:r>
          </a:p>
        </p:txBody>
      </p:sp>
      <p:pic>
        <p:nvPicPr>
          <p:cNvPr id="31749" name="Picture 23"/>
          <p:cNvPicPr>
            <a:picLocks noChangeAspect="1" noChangeArrowheads="1"/>
          </p:cNvPicPr>
          <p:nvPr/>
        </p:nvPicPr>
        <p:blipFill>
          <a:blip r:embed="rId2" cstate="print"/>
          <a:srcRect b="18965"/>
          <a:stretch>
            <a:fillRect/>
          </a:stretch>
        </p:blipFill>
        <p:spPr bwMode="auto">
          <a:xfrm>
            <a:off x="1187886" y="2492896"/>
            <a:ext cx="4896282" cy="3115816"/>
          </a:xfrm>
          <a:prstGeom prst="rect">
            <a:avLst/>
          </a:prstGeom>
          <a:noFill/>
          <a:ln w="9525">
            <a:noFill/>
            <a:miter lim="800000"/>
            <a:headEnd/>
            <a:tailEnd/>
          </a:ln>
        </p:spPr>
      </p:pic>
      <p:sp>
        <p:nvSpPr>
          <p:cNvPr id="31750" name="Text Box 24"/>
          <p:cNvSpPr txBox="1">
            <a:spLocks noChangeArrowheads="1"/>
          </p:cNvSpPr>
          <p:nvPr/>
        </p:nvSpPr>
        <p:spPr bwMode="auto">
          <a:xfrm>
            <a:off x="711195" y="6093296"/>
            <a:ext cx="7749237" cy="461665"/>
          </a:xfrm>
          <a:prstGeom prst="rect">
            <a:avLst/>
          </a:prstGeom>
          <a:noFill/>
          <a:ln w="9525">
            <a:noFill/>
            <a:miter lim="800000"/>
            <a:headEnd/>
            <a:tailEnd/>
          </a:ln>
        </p:spPr>
        <p:txBody>
          <a:bodyPr wrap="none">
            <a:spAutoFit/>
          </a:bodyPr>
          <a:lstStyle/>
          <a:p>
            <a:pPr algn="just"/>
            <a:r>
              <a:rPr lang="en-US" dirty="0" err="1">
                <a:solidFill>
                  <a:srgbClr val="FF0000"/>
                </a:solidFill>
                <a:latin typeface="Monotype Corsiva" pitchFamily="66" charset="0"/>
              </a:rPr>
              <a:t>Gr</a:t>
            </a:r>
            <a:r>
              <a:rPr lang="en-US" dirty="0">
                <a:solidFill>
                  <a:srgbClr val="FF0000"/>
                </a:solidFill>
                <a:latin typeface="Monotype Corsiva" pitchFamily="66" charset="0"/>
              </a:rPr>
              <a:t> states of a chain of 16 atoms (open) and two 8 atoms chains (filled)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a:p>
        </p:txBody>
      </p:sp>
      <p:pic>
        <p:nvPicPr>
          <p:cNvPr id="113669" name="Picture 5" descr="\\Cabtes8\karen\ib\iblogo.gif">
            <a:hlinkClick r:id="rId2" action="ppaction://hlinksldjump"/>
          </p:cNvPr>
          <p:cNvPicPr>
            <a:picLocks noChangeAspect="1" noChangeArrowheads="1"/>
          </p:cNvPicPr>
          <p:nvPr/>
        </p:nvPicPr>
        <p:blipFill>
          <a:blip r:embed="rId3"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7" name="Text Box 2">
            <a:hlinkClick r:id="rId2" action="ppaction://hlinksldjump"/>
          </p:cNvPr>
          <p:cNvSpPr txBox="1">
            <a:spLocks noChangeArrowheads="1"/>
          </p:cNvSpPr>
          <p:nvPr/>
        </p:nvSpPr>
        <p:spPr bwMode="auto">
          <a:xfrm>
            <a:off x="1069138" y="2895600"/>
            <a:ext cx="703125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algn="ctr"/>
            <a:r>
              <a:rPr lang="en-US" sz="3200" dirty="0" smtClean="0">
                <a:solidFill>
                  <a:srgbClr val="FFC000"/>
                </a:solidFill>
                <a:latin typeface="Monotype Corsiva" pitchFamily="66" charset="0"/>
              </a:rPr>
              <a:t>Introduction</a:t>
            </a:r>
            <a:endParaRPr lang="en-US" sz="3200" dirty="0">
              <a:solidFill>
                <a:srgbClr val="CC00CC"/>
              </a:solidFill>
              <a:latin typeface="Monotype Corsiva" pitchFamily="66" charset="0"/>
            </a:endParaRPr>
          </a:p>
        </p:txBody>
      </p:sp>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51520" y="476672"/>
            <a:ext cx="8640960" cy="461665"/>
          </a:xfrm>
          <a:prstGeom prst="rect">
            <a:avLst/>
          </a:prstGeom>
          <a:noFill/>
          <a:ln w="9525">
            <a:noFill/>
            <a:miter lim="800000"/>
            <a:headEnd/>
            <a:tailEnd/>
          </a:ln>
        </p:spPr>
        <p:txBody>
          <a:bodyPr wrap="square">
            <a:spAutoFit/>
          </a:bodyPr>
          <a:lstStyle/>
          <a:p>
            <a:pPr algn="just"/>
            <a:r>
              <a:rPr lang="en-US" sz="2400" u="sng" dirty="0">
                <a:solidFill>
                  <a:srgbClr val="FF0000"/>
                </a:solidFill>
                <a:latin typeface="Monotype Corsiva" pitchFamily="66" charset="0"/>
              </a:rPr>
              <a:t>When boundary becomes critical</a:t>
            </a:r>
            <a:r>
              <a:rPr lang="en-US" sz="2400" dirty="0">
                <a:solidFill>
                  <a:srgbClr val="FF0000"/>
                </a:solidFill>
                <a:latin typeface="Monotype Corsiva" pitchFamily="66" charset="0"/>
              </a:rPr>
              <a:t>:</a:t>
            </a:r>
            <a:r>
              <a:rPr lang="en-US" sz="2400" dirty="0">
                <a:latin typeface="Monotype Corsiva" pitchFamily="66" charset="0"/>
              </a:rPr>
              <a:t> (White and </a:t>
            </a:r>
            <a:r>
              <a:rPr lang="en-US" sz="2400" dirty="0" err="1">
                <a:latin typeface="Monotype Corsiva" pitchFamily="66" charset="0"/>
              </a:rPr>
              <a:t>Noack</a:t>
            </a:r>
            <a:r>
              <a:rPr lang="en-US" sz="2400" dirty="0">
                <a:latin typeface="Monotype Corsiva" pitchFamily="66" charset="0"/>
              </a:rPr>
              <a:t>, 1992)</a:t>
            </a:r>
          </a:p>
        </p:txBody>
      </p:sp>
      <p:sp>
        <p:nvSpPr>
          <p:cNvPr id="32771" name="Text Box 3"/>
          <p:cNvSpPr txBox="1">
            <a:spLocks noChangeArrowheads="1"/>
          </p:cNvSpPr>
          <p:nvPr/>
        </p:nvSpPr>
        <p:spPr bwMode="auto">
          <a:xfrm>
            <a:off x="2199887" y="1124744"/>
            <a:ext cx="4964821" cy="430887"/>
          </a:xfrm>
          <a:prstGeom prst="rect">
            <a:avLst/>
          </a:prstGeom>
          <a:noFill/>
          <a:ln w="9525">
            <a:noFill/>
            <a:miter lim="800000"/>
            <a:headEnd/>
            <a:tailEnd/>
          </a:ln>
        </p:spPr>
        <p:txBody>
          <a:bodyPr wrap="none">
            <a:spAutoFit/>
          </a:bodyPr>
          <a:lstStyle/>
          <a:p>
            <a:r>
              <a:rPr lang="en-US" sz="2200" dirty="0">
                <a:latin typeface="Monotype Corsiva" pitchFamily="66" charset="0"/>
              </a:rPr>
              <a:t>Use combinations of boundary conditions (BCs):</a:t>
            </a:r>
          </a:p>
        </p:txBody>
      </p:sp>
      <p:sp>
        <p:nvSpPr>
          <p:cNvPr id="32772" name="Text Box 4"/>
          <p:cNvSpPr txBox="1">
            <a:spLocks noChangeArrowheads="1"/>
          </p:cNvSpPr>
          <p:nvPr/>
        </p:nvSpPr>
        <p:spPr bwMode="auto">
          <a:xfrm>
            <a:off x="405142" y="1628800"/>
            <a:ext cx="7778091" cy="1107996"/>
          </a:xfrm>
          <a:prstGeom prst="rect">
            <a:avLst/>
          </a:prstGeom>
          <a:noFill/>
          <a:ln w="9525">
            <a:noFill/>
            <a:miter lim="800000"/>
            <a:headEnd/>
            <a:tailEnd/>
          </a:ln>
        </p:spPr>
        <p:txBody>
          <a:bodyPr wrap="none">
            <a:spAutoFit/>
          </a:bodyPr>
          <a:lstStyle/>
          <a:p>
            <a:pPr algn="just">
              <a:buFont typeface="Wingdings" pitchFamily="2" charset="2"/>
              <a:buChar char="Ø"/>
            </a:pPr>
            <a:r>
              <a:rPr lang="en-US" sz="2200" dirty="0" err="1">
                <a:solidFill>
                  <a:srgbClr val="FFC000"/>
                </a:solidFill>
                <a:latin typeface="Monotype Corsiva" pitchFamily="66" charset="0"/>
              </a:rPr>
              <a:t>Diagonalize</a:t>
            </a:r>
            <a:r>
              <a:rPr lang="en-US" sz="2200" dirty="0">
                <a:solidFill>
                  <a:srgbClr val="FFC000"/>
                </a:solidFill>
                <a:latin typeface="Monotype Corsiva" pitchFamily="66" charset="0"/>
              </a:rPr>
              <a:t> a block, H</a:t>
            </a:r>
            <a:r>
              <a:rPr lang="en-US" sz="2200" baseline="-25000" dirty="0">
                <a:solidFill>
                  <a:srgbClr val="FFC000"/>
                </a:solidFill>
                <a:latin typeface="Monotype Corsiva" pitchFamily="66" charset="0"/>
              </a:rPr>
              <a:t>L</a:t>
            </a:r>
            <a:r>
              <a:rPr lang="en-US" sz="2200" dirty="0">
                <a:solidFill>
                  <a:srgbClr val="FFC000"/>
                </a:solidFill>
                <a:latin typeface="Monotype Corsiva" pitchFamily="66" charset="0"/>
              </a:rPr>
              <a:t> with different combinations of BCs.</a:t>
            </a:r>
          </a:p>
          <a:p>
            <a:pPr algn="just">
              <a:buFont typeface="Wingdings" pitchFamily="2" charset="2"/>
              <a:buChar char="Ø"/>
            </a:pPr>
            <a:r>
              <a:rPr lang="en-US" sz="2200" dirty="0">
                <a:solidFill>
                  <a:srgbClr val="FFC000"/>
                </a:solidFill>
                <a:latin typeface="Monotype Corsiva" pitchFamily="66" charset="0"/>
              </a:rPr>
              <a:t>Use </a:t>
            </a:r>
            <a:r>
              <a:rPr lang="en-US" sz="2200" dirty="0" err="1">
                <a:solidFill>
                  <a:srgbClr val="FFC000"/>
                </a:solidFill>
                <a:latin typeface="Monotype Corsiva" pitchFamily="66" charset="0"/>
              </a:rPr>
              <a:t>orthogonalized</a:t>
            </a:r>
            <a:r>
              <a:rPr lang="en-US" sz="2200" dirty="0">
                <a:solidFill>
                  <a:srgbClr val="FFC000"/>
                </a:solidFill>
                <a:latin typeface="Monotype Corsiva" pitchFamily="66" charset="0"/>
              </a:rPr>
              <a:t> set of states as new basis.</a:t>
            </a:r>
          </a:p>
          <a:p>
            <a:pPr algn="just">
              <a:buFont typeface="Wingdings" pitchFamily="2" charset="2"/>
              <a:buChar char="Ø"/>
            </a:pPr>
            <a:r>
              <a:rPr lang="en-US" sz="2200" dirty="0">
                <a:solidFill>
                  <a:srgbClr val="FFC000"/>
                </a:solidFill>
                <a:latin typeface="Monotype Corsiva" pitchFamily="66" charset="0"/>
              </a:rPr>
              <a:t>     Fluctuations in additional blocks allow general behavior at boundaries.</a:t>
            </a:r>
          </a:p>
        </p:txBody>
      </p:sp>
      <p:sp>
        <p:nvSpPr>
          <p:cNvPr id="32773" name="Text Box 6"/>
          <p:cNvSpPr txBox="1">
            <a:spLocks noChangeArrowheads="1"/>
          </p:cNvSpPr>
          <p:nvPr/>
        </p:nvSpPr>
        <p:spPr bwMode="auto">
          <a:xfrm>
            <a:off x="1763688" y="5611813"/>
            <a:ext cx="6696744" cy="1015663"/>
          </a:xfrm>
          <a:prstGeom prst="rect">
            <a:avLst/>
          </a:prstGeom>
          <a:noFill/>
          <a:ln w="9525">
            <a:noFill/>
            <a:miter lim="800000"/>
            <a:headEnd/>
            <a:tailEnd/>
          </a:ln>
        </p:spPr>
        <p:txBody>
          <a:bodyPr wrap="square">
            <a:spAutoFit/>
          </a:bodyPr>
          <a:lstStyle/>
          <a:p>
            <a:pPr algn="just">
              <a:buFont typeface="Wingdings" pitchFamily="2" charset="2"/>
              <a:buChar char="ü"/>
            </a:pPr>
            <a:r>
              <a:rPr lang="en-US" sz="2000" dirty="0" err="1">
                <a:solidFill>
                  <a:schemeClr val="tx1">
                    <a:lumMod val="75000"/>
                  </a:schemeClr>
                </a:solidFill>
                <a:latin typeface="Monotype Corsiva" pitchFamily="66" charset="0"/>
              </a:rPr>
              <a:t>Diagonalize</a:t>
            </a:r>
            <a:r>
              <a:rPr lang="en-US" sz="2000" dirty="0">
                <a:solidFill>
                  <a:schemeClr val="tx1">
                    <a:lumMod val="75000"/>
                  </a:schemeClr>
                </a:solidFill>
                <a:latin typeface="Monotype Corsiva" pitchFamily="66" charset="0"/>
              </a:rPr>
              <a:t> superblock composed of </a:t>
            </a:r>
            <a:r>
              <a:rPr lang="en-US" sz="2000" b="1" dirty="0">
                <a:solidFill>
                  <a:schemeClr val="tx1">
                    <a:lumMod val="75000"/>
                  </a:schemeClr>
                </a:solidFill>
                <a:latin typeface="Monotype Corsiva" pitchFamily="66" charset="0"/>
              </a:rPr>
              <a:t>n</a:t>
            </a:r>
            <a:r>
              <a:rPr lang="en-US" sz="2000" dirty="0">
                <a:solidFill>
                  <a:schemeClr val="tx1">
                    <a:lumMod val="75000"/>
                  </a:schemeClr>
                </a:solidFill>
                <a:latin typeface="Monotype Corsiva" pitchFamily="66" charset="0"/>
              </a:rPr>
              <a:t> blocks (each block size </a:t>
            </a:r>
            <a:r>
              <a:rPr lang="en-US" sz="2000" dirty="0" smtClean="0">
                <a:solidFill>
                  <a:schemeClr val="tx1">
                    <a:lumMod val="75000"/>
                  </a:schemeClr>
                </a:solidFill>
                <a:latin typeface="Monotype Corsiva" pitchFamily="66" charset="0"/>
              </a:rPr>
              <a:t>L).</a:t>
            </a:r>
          </a:p>
          <a:p>
            <a:pPr algn="just">
              <a:buFont typeface="Wingdings" pitchFamily="2" charset="2"/>
              <a:buChar char="ü"/>
            </a:pPr>
            <a:r>
              <a:rPr lang="en-US" sz="2000" dirty="0" smtClean="0">
                <a:solidFill>
                  <a:schemeClr val="tx1">
                    <a:lumMod val="75000"/>
                  </a:schemeClr>
                </a:solidFill>
                <a:latin typeface="Monotype Corsiva" pitchFamily="66" charset="0"/>
              </a:rPr>
              <a:t>Project </a:t>
            </a:r>
            <a:r>
              <a:rPr lang="en-US" sz="2000" dirty="0" err="1">
                <a:solidFill>
                  <a:schemeClr val="tx1">
                    <a:lumMod val="75000"/>
                  </a:schemeClr>
                </a:solidFill>
                <a:latin typeface="Monotype Corsiva" pitchFamily="66" charset="0"/>
              </a:rPr>
              <a:t>wavefunctions</a:t>
            </a:r>
            <a:r>
              <a:rPr lang="en-US" sz="2000" dirty="0">
                <a:solidFill>
                  <a:schemeClr val="tx1">
                    <a:lumMod val="75000"/>
                  </a:schemeClr>
                </a:solidFill>
                <a:latin typeface="Monotype Corsiva" pitchFamily="66" charset="0"/>
              </a:rPr>
              <a:t> onto size 2L block, </a:t>
            </a:r>
            <a:r>
              <a:rPr lang="en-US" sz="2000" dirty="0" err="1" smtClean="0">
                <a:solidFill>
                  <a:schemeClr val="tx1">
                    <a:lumMod val="75000"/>
                  </a:schemeClr>
                </a:solidFill>
                <a:latin typeface="Monotype Corsiva" pitchFamily="66" charset="0"/>
              </a:rPr>
              <a:t>orthogonalize</a:t>
            </a:r>
            <a:r>
              <a:rPr lang="en-US" sz="2000" dirty="0" smtClean="0">
                <a:solidFill>
                  <a:schemeClr val="tx1">
                    <a:lumMod val="75000"/>
                  </a:schemeClr>
                </a:solidFill>
                <a:latin typeface="Monotype Corsiva" pitchFamily="66" charset="0"/>
              </a:rPr>
              <a:t>.</a:t>
            </a:r>
          </a:p>
          <a:p>
            <a:pPr algn="just">
              <a:buFont typeface="Wingdings" pitchFamily="2" charset="2"/>
              <a:buChar char="ü"/>
            </a:pPr>
            <a:r>
              <a:rPr lang="en-US" sz="2000" dirty="0" smtClean="0">
                <a:solidFill>
                  <a:schemeClr val="tx1">
                    <a:lumMod val="75000"/>
                  </a:schemeClr>
                </a:solidFill>
                <a:latin typeface="Monotype Corsiva" pitchFamily="66" charset="0"/>
              </a:rPr>
              <a:t>Exact </a:t>
            </a:r>
            <a:r>
              <a:rPr lang="en-US" sz="2000" dirty="0">
                <a:solidFill>
                  <a:schemeClr val="tx1">
                    <a:lumMod val="75000"/>
                  </a:schemeClr>
                </a:solidFill>
                <a:latin typeface="Monotype Corsiva" pitchFamily="66" charset="0"/>
              </a:rPr>
              <a:t>results as  </a:t>
            </a:r>
            <a:r>
              <a:rPr lang="en-US" sz="2000" b="1" dirty="0">
                <a:solidFill>
                  <a:schemeClr val="tx1">
                    <a:lumMod val="75000"/>
                  </a:schemeClr>
                </a:solidFill>
                <a:latin typeface="Monotype Corsiva" pitchFamily="66" charset="0"/>
              </a:rPr>
              <a:t>n </a:t>
            </a:r>
            <a:r>
              <a:rPr lang="en-US" sz="2000" dirty="0">
                <a:solidFill>
                  <a:schemeClr val="tx1">
                    <a:lumMod val="75000"/>
                  </a:schemeClr>
                </a:solidFill>
                <a:latin typeface="Monotype Corsiva" pitchFamily="66" charset="0"/>
              </a:rPr>
              <a:t>becomes large</a:t>
            </a:r>
          </a:p>
        </p:txBody>
      </p:sp>
      <p:sp>
        <p:nvSpPr>
          <p:cNvPr id="32794" name="Text Box 33"/>
          <p:cNvSpPr txBox="1">
            <a:spLocks noChangeArrowheads="1"/>
          </p:cNvSpPr>
          <p:nvPr/>
        </p:nvSpPr>
        <p:spPr bwMode="auto">
          <a:xfrm>
            <a:off x="4303596" y="5295900"/>
            <a:ext cx="471603" cy="430887"/>
          </a:xfrm>
          <a:prstGeom prst="rect">
            <a:avLst/>
          </a:prstGeom>
          <a:noFill/>
          <a:ln w="9525">
            <a:noFill/>
            <a:miter lim="800000"/>
            <a:headEnd/>
            <a:tailEnd/>
          </a:ln>
        </p:spPr>
        <p:txBody>
          <a:bodyPr wrap="none">
            <a:spAutoFit/>
          </a:bodyPr>
          <a:lstStyle/>
          <a:p>
            <a:r>
              <a:rPr lang="en-US" sz="2200" dirty="0" smtClean="0">
                <a:solidFill>
                  <a:srgbClr val="FFC000"/>
                </a:solidFill>
                <a:latin typeface="Monotype Corsiva" pitchFamily="66" charset="0"/>
              </a:rPr>
              <a:t>2L</a:t>
            </a:r>
            <a:endParaRPr lang="en-US" sz="2200" dirty="0">
              <a:solidFill>
                <a:srgbClr val="FFC000"/>
              </a:solidFill>
              <a:latin typeface="Monotype Corsiva" pitchFamily="66" charset="0"/>
            </a:endParaRPr>
          </a:p>
        </p:txBody>
      </p:sp>
      <p:grpSp>
        <p:nvGrpSpPr>
          <p:cNvPr id="2" name="27 Grupo"/>
          <p:cNvGrpSpPr/>
          <p:nvPr/>
        </p:nvGrpSpPr>
        <p:grpSpPr>
          <a:xfrm>
            <a:off x="1043608" y="2852936"/>
            <a:ext cx="7416824" cy="2448271"/>
            <a:chOff x="685800" y="3336925"/>
            <a:chExt cx="6416676" cy="1997075"/>
          </a:xfrm>
        </p:grpSpPr>
        <p:sp>
          <p:nvSpPr>
            <p:cNvPr id="32774" name="Rectangle 7"/>
            <p:cNvSpPr>
              <a:spLocks noChangeArrowheads="1"/>
            </p:cNvSpPr>
            <p:nvPr/>
          </p:nvSpPr>
          <p:spPr bwMode="auto">
            <a:xfrm>
              <a:off x="1219200" y="4724400"/>
              <a:ext cx="987425" cy="301625"/>
            </a:xfrm>
            <a:prstGeom prst="rect">
              <a:avLst/>
            </a:prstGeom>
            <a:noFill/>
            <a:ln w="9525">
              <a:solidFill>
                <a:schemeClr val="tx1"/>
              </a:solidFill>
              <a:miter lim="800000"/>
              <a:headEnd/>
              <a:tailEnd/>
            </a:ln>
          </p:spPr>
          <p:txBody>
            <a:bodyPr wrap="none" anchor="ctr"/>
            <a:lstStyle/>
            <a:p>
              <a:endParaRPr lang="es-CO">
                <a:latin typeface="Monotype Corsiva" pitchFamily="66" charset="0"/>
              </a:endParaRPr>
            </a:p>
          </p:txBody>
        </p:sp>
        <p:sp>
          <p:nvSpPr>
            <p:cNvPr id="32775" name="Rectangle 8"/>
            <p:cNvSpPr>
              <a:spLocks noChangeArrowheads="1"/>
            </p:cNvSpPr>
            <p:nvPr/>
          </p:nvSpPr>
          <p:spPr bwMode="auto">
            <a:xfrm>
              <a:off x="2514600" y="4724400"/>
              <a:ext cx="987425" cy="301625"/>
            </a:xfrm>
            <a:prstGeom prst="rect">
              <a:avLst/>
            </a:prstGeom>
            <a:noFill/>
            <a:ln w="9525">
              <a:solidFill>
                <a:schemeClr val="tx1"/>
              </a:solidFill>
              <a:miter lim="800000"/>
              <a:headEnd/>
              <a:tailEnd/>
            </a:ln>
          </p:spPr>
          <p:txBody>
            <a:bodyPr wrap="none" anchor="ctr"/>
            <a:lstStyle/>
            <a:p>
              <a:endParaRPr lang="es-CO">
                <a:latin typeface="Monotype Corsiva" pitchFamily="66" charset="0"/>
              </a:endParaRPr>
            </a:p>
          </p:txBody>
        </p:sp>
        <p:sp>
          <p:nvSpPr>
            <p:cNvPr id="32776" name="Rectangle 9"/>
            <p:cNvSpPr>
              <a:spLocks noChangeArrowheads="1"/>
            </p:cNvSpPr>
            <p:nvPr/>
          </p:nvSpPr>
          <p:spPr bwMode="auto">
            <a:xfrm>
              <a:off x="5029200" y="4724400"/>
              <a:ext cx="987425" cy="301625"/>
            </a:xfrm>
            <a:prstGeom prst="rect">
              <a:avLst/>
            </a:prstGeom>
            <a:noFill/>
            <a:ln w="9525">
              <a:solidFill>
                <a:schemeClr val="tx1"/>
              </a:solidFill>
              <a:miter lim="800000"/>
              <a:headEnd/>
              <a:tailEnd/>
            </a:ln>
          </p:spPr>
          <p:txBody>
            <a:bodyPr wrap="none" anchor="ctr"/>
            <a:lstStyle/>
            <a:p>
              <a:endParaRPr lang="es-CO">
                <a:latin typeface="Monotype Corsiva" pitchFamily="66" charset="0"/>
              </a:endParaRPr>
            </a:p>
          </p:txBody>
        </p:sp>
        <p:sp>
          <p:nvSpPr>
            <p:cNvPr id="32777" name="Rectangle 10"/>
            <p:cNvSpPr>
              <a:spLocks noChangeArrowheads="1"/>
            </p:cNvSpPr>
            <p:nvPr/>
          </p:nvSpPr>
          <p:spPr bwMode="auto">
            <a:xfrm>
              <a:off x="3810000" y="4724400"/>
              <a:ext cx="987425" cy="301625"/>
            </a:xfrm>
            <a:prstGeom prst="rect">
              <a:avLst/>
            </a:prstGeom>
            <a:noFill/>
            <a:ln w="9525">
              <a:solidFill>
                <a:schemeClr val="tx1"/>
              </a:solidFill>
              <a:miter lim="800000"/>
              <a:headEnd/>
              <a:tailEnd/>
            </a:ln>
          </p:spPr>
          <p:txBody>
            <a:bodyPr wrap="none" anchor="ctr"/>
            <a:lstStyle/>
            <a:p>
              <a:endParaRPr lang="es-CO">
                <a:latin typeface="Monotype Corsiva" pitchFamily="66" charset="0"/>
              </a:endParaRPr>
            </a:p>
          </p:txBody>
        </p:sp>
        <p:sp>
          <p:nvSpPr>
            <p:cNvPr id="32778" name="Text Box 11"/>
            <p:cNvSpPr txBox="1">
              <a:spLocks noChangeArrowheads="1"/>
            </p:cNvSpPr>
            <p:nvPr/>
          </p:nvSpPr>
          <p:spPr bwMode="auto">
            <a:xfrm>
              <a:off x="1512751" y="4735513"/>
              <a:ext cx="373337" cy="301267"/>
            </a:xfrm>
            <a:prstGeom prst="rect">
              <a:avLst/>
            </a:prstGeom>
            <a:noFill/>
            <a:ln w="9525">
              <a:noFill/>
              <a:miter lim="800000"/>
              <a:headEnd/>
              <a:tailEnd/>
            </a:ln>
          </p:spPr>
          <p:txBody>
            <a:bodyPr wrap="none">
              <a:spAutoFit/>
            </a:bodyPr>
            <a:lstStyle/>
            <a:p>
              <a:r>
                <a:rPr lang="en-US" sz="1800" dirty="0">
                  <a:solidFill>
                    <a:srgbClr val="FFFF00"/>
                  </a:solidFill>
                  <a:latin typeface="Monotype Corsiva" pitchFamily="66" charset="0"/>
                </a:rPr>
                <a:t>H</a:t>
              </a:r>
              <a:r>
                <a:rPr lang="en-US" sz="1800" baseline="-25000" dirty="0">
                  <a:solidFill>
                    <a:srgbClr val="FFFF00"/>
                  </a:solidFill>
                  <a:latin typeface="Monotype Corsiva" pitchFamily="66" charset="0"/>
                </a:rPr>
                <a:t>L</a:t>
              </a:r>
            </a:p>
          </p:txBody>
        </p:sp>
        <p:sp>
          <p:nvSpPr>
            <p:cNvPr id="32779" name="Text Box 12"/>
            <p:cNvSpPr txBox="1">
              <a:spLocks noChangeArrowheads="1"/>
            </p:cNvSpPr>
            <p:nvPr/>
          </p:nvSpPr>
          <p:spPr bwMode="auto">
            <a:xfrm>
              <a:off x="2824025" y="4724400"/>
              <a:ext cx="373337" cy="301267"/>
            </a:xfrm>
            <a:prstGeom prst="rect">
              <a:avLst/>
            </a:prstGeom>
            <a:noFill/>
            <a:ln w="9525">
              <a:noFill/>
              <a:miter lim="800000"/>
              <a:headEnd/>
              <a:tailEnd/>
            </a:ln>
          </p:spPr>
          <p:txBody>
            <a:bodyPr wrap="none">
              <a:spAutoFit/>
            </a:bodyPr>
            <a:lstStyle/>
            <a:p>
              <a:r>
                <a:rPr lang="en-US" sz="1800" dirty="0">
                  <a:solidFill>
                    <a:srgbClr val="FFFF00"/>
                  </a:solidFill>
                  <a:latin typeface="Monotype Corsiva" pitchFamily="66" charset="0"/>
                </a:rPr>
                <a:t>H</a:t>
              </a:r>
              <a:r>
                <a:rPr lang="en-US" sz="1800" baseline="-25000" dirty="0">
                  <a:solidFill>
                    <a:srgbClr val="FFFF00"/>
                  </a:solidFill>
                  <a:latin typeface="Monotype Corsiva" pitchFamily="66" charset="0"/>
                </a:rPr>
                <a:t>L</a:t>
              </a:r>
            </a:p>
          </p:txBody>
        </p:sp>
        <p:sp>
          <p:nvSpPr>
            <p:cNvPr id="32780" name="Text Box 13"/>
            <p:cNvSpPr txBox="1">
              <a:spLocks noChangeArrowheads="1"/>
            </p:cNvSpPr>
            <p:nvPr/>
          </p:nvSpPr>
          <p:spPr bwMode="auto">
            <a:xfrm>
              <a:off x="4195625" y="4724400"/>
              <a:ext cx="373337" cy="301267"/>
            </a:xfrm>
            <a:prstGeom prst="rect">
              <a:avLst/>
            </a:prstGeom>
            <a:noFill/>
            <a:ln w="9525">
              <a:noFill/>
              <a:miter lim="800000"/>
              <a:headEnd/>
              <a:tailEnd/>
            </a:ln>
          </p:spPr>
          <p:txBody>
            <a:bodyPr wrap="none">
              <a:spAutoFit/>
            </a:bodyPr>
            <a:lstStyle/>
            <a:p>
              <a:r>
                <a:rPr lang="en-US" sz="1800" dirty="0">
                  <a:solidFill>
                    <a:srgbClr val="FFFF00"/>
                  </a:solidFill>
                  <a:latin typeface="Monotype Corsiva" pitchFamily="66" charset="0"/>
                </a:rPr>
                <a:t>H</a:t>
              </a:r>
              <a:r>
                <a:rPr lang="en-US" sz="1800" baseline="-25000" dirty="0">
                  <a:solidFill>
                    <a:srgbClr val="FFFF00"/>
                  </a:solidFill>
                  <a:latin typeface="Monotype Corsiva" pitchFamily="66" charset="0"/>
                </a:rPr>
                <a:t>L</a:t>
              </a:r>
            </a:p>
          </p:txBody>
        </p:sp>
        <p:sp>
          <p:nvSpPr>
            <p:cNvPr id="32781" name="Text Box 14"/>
            <p:cNvSpPr txBox="1">
              <a:spLocks noChangeArrowheads="1"/>
            </p:cNvSpPr>
            <p:nvPr/>
          </p:nvSpPr>
          <p:spPr bwMode="auto">
            <a:xfrm>
              <a:off x="5262425" y="4724400"/>
              <a:ext cx="373337" cy="301267"/>
            </a:xfrm>
            <a:prstGeom prst="rect">
              <a:avLst/>
            </a:prstGeom>
            <a:noFill/>
            <a:ln w="9525">
              <a:noFill/>
              <a:miter lim="800000"/>
              <a:headEnd/>
              <a:tailEnd/>
            </a:ln>
          </p:spPr>
          <p:txBody>
            <a:bodyPr wrap="none">
              <a:spAutoFit/>
            </a:bodyPr>
            <a:lstStyle/>
            <a:p>
              <a:r>
                <a:rPr lang="en-US" sz="1800" dirty="0">
                  <a:solidFill>
                    <a:srgbClr val="FFFF00"/>
                  </a:solidFill>
                  <a:latin typeface="Monotype Corsiva" pitchFamily="66" charset="0"/>
                </a:rPr>
                <a:t>H</a:t>
              </a:r>
              <a:r>
                <a:rPr lang="en-US" sz="1800" baseline="-25000" dirty="0">
                  <a:solidFill>
                    <a:srgbClr val="FFFF00"/>
                  </a:solidFill>
                  <a:latin typeface="Monotype Corsiva" pitchFamily="66" charset="0"/>
                </a:rPr>
                <a:t>L</a:t>
              </a:r>
            </a:p>
          </p:txBody>
        </p:sp>
        <p:sp>
          <p:nvSpPr>
            <p:cNvPr id="32782" name="Rectangle 16"/>
            <p:cNvSpPr>
              <a:spLocks noChangeArrowheads="1"/>
            </p:cNvSpPr>
            <p:nvPr/>
          </p:nvSpPr>
          <p:spPr bwMode="auto">
            <a:xfrm>
              <a:off x="685800" y="3505200"/>
              <a:ext cx="987425" cy="301625"/>
            </a:xfrm>
            <a:prstGeom prst="rect">
              <a:avLst/>
            </a:prstGeom>
            <a:noFill/>
            <a:ln w="9525">
              <a:solidFill>
                <a:schemeClr val="tx1"/>
              </a:solidFill>
              <a:miter lim="800000"/>
              <a:headEnd/>
              <a:tailEnd/>
            </a:ln>
          </p:spPr>
          <p:txBody>
            <a:bodyPr wrap="none" anchor="ctr"/>
            <a:lstStyle/>
            <a:p>
              <a:endParaRPr lang="es-CO">
                <a:latin typeface="Monotype Corsiva" pitchFamily="66" charset="0"/>
              </a:endParaRPr>
            </a:p>
          </p:txBody>
        </p:sp>
        <p:sp>
          <p:nvSpPr>
            <p:cNvPr id="32783" name="Text Box 17"/>
            <p:cNvSpPr txBox="1">
              <a:spLocks noChangeArrowheads="1"/>
            </p:cNvSpPr>
            <p:nvPr/>
          </p:nvSpPr>
          <p:spPr bwMode="auto">
            <a:xfrm>
              <a:off x="974725" y="3516313"/>
              <a:ext cx="382588" cy="304800"/>
            </a:xfrm>
            <a:prstGeom prst="rect">
              <a:avLst/>
            </a:prstGeom>
            <a:noFill/>
            <a:ln w="9525">
              <a:noFill/>
              <a:miter lim="800000"/>
              <a:headEnd/>
              <a:tailEnd/>
            </a:ln>
          </p:spPr>
          <p:txBody>
            <a:bodyPr wrap="none">
              <a:spAutoFit/>
            </a:bodyPr>
            <a:lstStyle/>
            <a:p>
              <a:r>
                <a:rPr lang="en-US" sz="1800" dirty="0">
                  <a:solidFill>
                    <a:srgbClr val="FFFF00"/>
                  </a:solidFill>
                  <a:latin typeface="Monotype Corsiva" pitchFamily="66" charset="0"/>
                </a:rPr>
                <a:t>H</a:t>
              </a:r>
              <a:r>
                <a:rPr lang="en-US" sz="1800" baseline="-25000" dirty="0">
                  <a:solidFill>
                    <a:srgbClr val="FFFF00"/>
                  </a:solidFill>
                  <a:latin typeface="Monotype Corsiva" pitchFamily="66" charset="0"/>
                </a:rPr>
                <a:t>L</a:t>
              </a:r>
            </a:p>
          </p:txBody>
        </p:sp>
        <p:sp>
          <p:nvSpPr>
            <p:cNvPr id="32784" name="Line 19"/>
            <p:cNvSpPr>
              <a:spLocks noChangeShapeType="1"/>
            </p:cNvSpPr>
            <p:nvPr/>
          </p:nvSpPr>
          <p:spPr bwMode="auto">
            <a:xfrm>
              <a:off x="2133600" y="3657600"/>
              <a:ext cx="914400" cy="0"/>
            </a:xfrm>
            <a:prstGeom prst="line">
              <a:avLst/>
            </a:prstGeom>
            <a:noFill/>
            <a:ln w="9525">
              <a:solidFill>
                <a:schemeClr val="tx1"/>
              </a:solidFill>
              <a:round/>
              <a:headEnd/>
              <a:tailEnd/>
            </a:ln>
          </p:spPr>
          <p:txBody>
            <a:bodyPr/>
            <a:lstStyle/>
            <a:p>
              <a:endParaRPr lang="es-CO">
                <a:latin typeface="Monotype Corsiva" pitchFamily="66" charset="0"/>
              </a:endParaRPr>
            </a:p>
          </p:txBody>
        </p:sp>
        <p:sp>
          <p:nvSpPr>
            <p:cNvPr id="32785" name="Line 20"/>
            <p:cNvSpPr>
              <a:spLocks noChangeShapeType="1"/>
            </p:cNvSpPr>
            <p:nvPr/>
          </p:nvSpPr>
          <p:spPr bwMode="auto">
            <a:xfrm>
              <a:off x="4724400" y="3657600"/>
              <a:ext cx="914400" cy="0"/>
            </a:xfrm>
            <a:prstGeom prst="line">
              <a:avLst/>
            </a:prstGeom>
            <a:noFill/>
            <a:ln w="9525">
              <a:solidFill>
                <a:schemeClr val="tx1"/>
              </a:solidFill>
              <a:round/>
              <a:headEnd/>
              <a:tailEnd/>
            </a:ln>
          </p:spPr>
          <p:txBody>
            <a:bodyPr/>
            <a:lstStyle/>
            <a:p>
              <a:endParaRPr lang="es-CO">
                <a:latin typeface="Monotype Corsiva" pitchFamily="66" charset="0"/>
              </a:endParaRPr>
            </a:p>
          </p:txBody>
        </p:sp>
        <p:sp>
          <p:nvSpPr>
            <p:cNvPr id="32786" name="Line 21"/>
            <p:cNvSpPr>
              <a:spLocks noChangeShapeType="1"/>
            </p:cNvSpPr>
            <p:nvPr/>
          </p:nvSpPr>
          <p:spPr bwMode="auto">
            <a:xfrm>
              <a:off x="6172200" y="3657600"/>
              <a:ext cx="914400" cy="0"/>
            </a:xfrm>
            <a:prstGeom prst="line">
              <a:avLst/>
            </a:prstGeom>
            <a:noFill/>
            <a:ln w="9525">
              <a:solidFill>
                <a:schemeClr val="tx1"/>
              </a:solidFill>
              <a:round/>
              <a:headEnd/>
              <a:tailEnd/>
            </a:ln>
          </p:spPr>
          <p:txBody>
            <a:bodyPr/>
            <a:lstStyle/>
            <a:p>
              <a:endParaRPr lang="es-CO">
                <a:latin typeface="Monotype Corsiva" pitchFamily="66" charset="0"/>
              </a:endParaRPr>
            </a:p>
          </p:txBody>
        </p:sp>
        <p:sp>
          <p:nvSpPr>
            <p:cNvPr id="32787" name="Line 22"/>
            <p:cNvSpPr>
              <a:spLocks noChangeShapeType="1"/>
            </p:cNvSpPr>
            <p:nvPr/>
          </p:nvSpPr>
          <p:spPr bwMode="auto">
            <a:xfrm>
              <a:off x="3429000" y="3657600"/>
              <a:ext cx="914400" cy="0"/>
            </a:xfrm>
            <a:prstGeom prst="line">
              <a:avLst/>
            </a:prstGeom>
            <a:noFill/>
            <a:ln w="9525">
              <a:solidFill>
                <a:schemeClr val="tx1"/>
              </a:solidFill>
              <a:round/>
              <a:headEnd/>
              <a:tailEnd/>
            </a:ln>
          </p:spPr>
          <p:txBody>
            <a:bodyPr/>
            <a:lstStyle/>
            <a:p>
              <a:endParaRPr lang="es-CO">
                <a:latin typeface="Monotype Corsiva" pitchFamily="66" charset="0"/>
              </a:endParaRPr>
            </a:p>
          </p:txBody>
        </p:sp>
        <p:sp>
          <p:nvSpPr>
            <p:cNvPr id="32788" name="Freeform 23"/>
            <p:cNvSpPr>
              <a:spLocks/>
            </p:cNvSpPr>
            <p:nvPr/>
          </p:nvSpPr>
          <p:spPr bwMode="auto">
            <a:xfrm>
              <a:off x="2133600" y="3359150"/>
              <a:ext cx="927100" cy="292100"/>
            </a:xfrm>
            <a:custGeom>
              <a:avLst/>
              <a:gdLst>
                <a:gd name="T0" fmla="*/ 0 w 584"/>
                <a:gd name="T1" fmla="*/ 184 h 184"/>
                <a:gd name="T2" fmla="*/ 100 w 584"/>
                <a:gd name="T3" fmla="*/ 34 h 184"/>
                <a:gd name="T4" fmla="*/ 200 w 584"/>
                <a:gd name="T5" fmla="*/ 0 h 184"/>
                <a:gd name="T6" fmla="*/ 459 w 584"/>
                <a:gd name="T7" fmla="*/ 34 h 184"/>
                <a:gd name="T8" fmla="*/ 559 w 584"/>
                <a:gd name="T9" fmla="*/ 109 h 184"/>
                <a:gd name="T10" fmla="*/ 584 w 584"/>
                <a:gd name="T11" fmla="*/ 175 h 184"/>
                <a:gd name="T12" fmla="*/ 0 60000 65536"/>
                <a:gd name="T13" fmla="*/ 0 60000 65536"/>
                <a:gd name="T14" fmla="*/ 0 60000 65536"/>
                <a:gd name="T15" fmla="*/ 0 60000 65536"/>
                <a:gd name="T16" fmla="*/ 0 60000 65536"/>
                <a:gd name="T17" fmla="*/ 0 60000 65536"/>
                <a:gd name="T18" fmla="*/ 0 w 584"/>
                <a:gd name="T19" fmla="*/ 0 h 184"/>
                <a:gd name="T20" fmla="*/ 584 w 584"/>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584" h="184">
                  <a:moveTo>
                    <a:pt x="0" y="184"/>
                  </a:moveTo>
                  <a:cubicBezTo>
                    <a:pt x="20" y="120"/>
                    <a:pt x="43" y="73"/>
                    <a:pt x="100" y="34"/>
                  </a:cubicBezTo>
                  <a:cubicBezTo>
                    <a:pt x="127" y="16"/>
                    <a:pt x="168" y="11"/>
                    <a:pt x="200" y="0"/>
                  </a:cubicBezTo>
                  <a:cubicBezTo>
                    <a:pt x="293" y="6"/>
                    <a:pt x="370" y="15"/>
                    <a:pt x="459" y="34"/>
                  </a:cubicBezTo>
                  <a:cubicBezTo>
                    <a:pt x="495" y="58"/>
                    <a:pt x="524" y="85"/>
                    <a:pt x="559" y="109"/>
                  </a:cubicBezTo>
                  <a:cubicBezTo>
                    <a:pt x="575" y="132"/>
                    <a:pt x="584" y="147"/>
                    <a:pt x="584" y="175"/>
                  </a:cubicBezTo>
                </a:path>
              </a:pathLst>
            </a:custGeom>
            <a:noFill/>
            <a:ln w="9525" cap="flat" cmpd="sng">
              <a:solidFill>
                <a:schemeClr val="tx1"/>
              </a:solidFill>
              <a:prstDash val="solid"/>
              <a:round/>
              <a:headEnd/>
              <a:tailEnd/>
            </a:ln>
          </p:spPr>
          <p:txBody>
            <a:bodyPr/>
            <a:lstStyle/>
            <a:p>
              <a:endParaRPr lang="es-CO">
                <a:latin typeface="Monotype Corsiva" pitchFamily="66" charset="0"/>
              </a:endParaRPr>
            </a:p>
          </p:txBody>
        </p:sp>
        <p:sp>
          <p:nvSpPr>
            <p:cNvPr id="32789" name="Freeform 24"/>
            <p:cNvSpPr>
              <a:spLocks/>
            </p:cNvSpPr>
            <p:nvPr/>
          </p:nvSpPr>
          <p:spPr bwMode="auto">
            <a:xfrm>
              <a:off x="3419475" y="3378200"/>
              <a:ext cx="874713" cy="273050"/>
            </a:xfrm>
            <a:custGeom>
              <a:avLst/>
              <a:gdLst>
                <a:gd name="T0" fmla="*/ 0 w 551"/>
                <a:gd name="T1" fmla="*/ 172 h 172"/>
                <a:gd name="T2" fmla="*/ 58 w 551"/>
                <a:gd name="T3" fmla="*/ 88 h 172"/>
                <a:gd name="T4" fmla="*/ 551 w 551"/>
                <a:gd name="T5" fmla="*/ 13 h 172"/>
                <a:gd name="T6" fmla="*/ 0 60000 65536"/>
                <a:gd name="T7" fmla="*/ 0 60000 65536"/>
                <a:gd name="T8" fmla="*/ 0 60000 65536"/>
                <a:gd name="T9" fmla="*/ 0 w 551"/>
                <a:gd name="T10" fmla="*/ 0 h 172"/>
                <a:gd name="T11" fmla="*/ 551 w 551"/>
                <a:gd name="T12" fmla="*/ 172 h 172"/>
              </a:gdLst>
              <a:ahLst/>
              <a:cxnLst>
                <a:cxn ang="T6">
                  <a:pos x="T0" y="T1"/>
                </a:cxn>
                <a:cxn ang="T7">
                  <a:pos x="T2" y="T3"/>
                </a:cxn>
                <a:cxn ang="T8">
                  <a:pos x="T4" y="T5"/>
                </a:cxn>
              </a:cxnLst>
              <a:rect l="T9" t="T10" r="T11" b="T12"/>
              <a:pathLst>
                <a:path w="551" h="172">
                  <a:moveTo>
                    <a:pt x="0" y="172"/>
                  </a:moveTo>
                  <a:cubicBezTo>
                    <a:pt x="19" y="144"/>
                    <a:pt x="29" y="106"/>
                    <a:pt x="58" y="88"/>
                  </a:cubicBezTo>
                  <a:cubicBezTo>
                    <a:pt x="195" y="0"/>
                    <a:pt x="403" y="13"/>
                    <a:pt x="551" y="13"/>
                  </a:cubicBezTo>
                </a:path>
              </a:pathLst>
            </a:custGeom>
            <a:noFill/>
            <a:ln w="9525" cap="flat" cmpd="sng">
              <a:solidFill>
                <a:schemeClr val="tx1"/>
              </a:solidFill>
              <a:prstDash val="solid"/>
              <a:round/>
              <a:headEnd/>
              <a:tailEnd/>
            </a:ln>
          </p:spPr>
          <p:txBody>
            <a:bodyPr/>
            <a:lstStyle/>
            <a:p>
              <a:endParaRPr lang="es-CO">
                <a:latin typeface="Monotype Corsiva" pitchFamily="66" charset="0"/>
              </a:endParaRPr>
            </a:p>
          </p:txBody>
        </p:sp>
        <p:sp>
          <p:nvSpPr>
            <p:cNvPr id="32790" name="Freeform 27"/>
            <p:cNvSpPr>
              <a:spLocks/>
            </p:cNvSpPr>
            <p:nvPr/>
          </p:nvSpPr>
          <p:spPr bwMode="auto">
            <a:xfrm>
              <a:off x="6148388" y="3336925"/>
              <a:ext cx="954087" cy="314325"/>
            </a:xfrm>
            <a:custGeom>
              <a:avLst/>
              <a:gdLst>
                <a:gd name="T0" fmla="*/ 601 w 601"/>
                <a:gd name="T1" fmla="*/ 198 h 198"/>
                <a:gd name="T2" fmla="*/ 593 w 601"/>
                <a:gd name="T3" fmla="*/ 148 h 198"/>
                <a:gd name="T4" fmla="*/ 309 w 601"/>
                <a:gd name="T5" fmla="*/ 31 h 198"/>
                <a:gd name="T6" fmla="*/ 0 w 601"/>
                <a:gd name="T7" fmla="*/ 14 h 198"/>
                <a:gd name="T8" fmla="*/ 0 60000 65536"/>
                <a:gd name="T9" fmla="*/ 0 60000 65536"/>
                <a:gd name="T10" fmla="*/ 0 60000 65536"/>
                <a:gd name="T11" fmla="*/ 0 60000 65536"/>
                <a:gd name="T12" fmla="*/ 0 w 601"/>
                <a:gd name="T13" fmla="*/ 0 h 198"/>
                <a:gd name="T14" fmla="*/ 601 w 601"/>
                <a:gd name="T15" fmla="*/ 198 h 198"/>
              </a:gdLst>
              <a:ahLst/>
              <a:cxnLst>
                <a:cxn ang="T8">
                  <a:pos x="T0" y="T1"/>
                </a:cxn>
                <a:cxn ang="T9">
                  <a:pos x="T2" y="T3"/>
                </a:cxn>
                <a:cxn ang="T10">
                  <a:pos x="T4" y="T5"/>
                </a:cxn>
                <a:cxn ang="T11">
                  <a:pos x="T6" y="T7"/>
                </a:cxn>
              </a:cxnLst>
              <a:rect l="T12" t="T13" r="T14" b="T15"/>
              <a:pathLst>
                <a:path w="601" h="198">
                  <a:moveTo>
                    <a:pt x="601" y="198"/>
                  </a:moveTo>
                  <a:cubicBezTo>
                    <a:pt x="598" y="181"/>
                    <a:pt x="599" y="164"/>
                    <a:pt x="593" y="148"/>
                  </a:cubicBezTo>
                  <a:cubicBezTo>
                    <a:pt x="548" y="38"/>
                    <a:pt x="407" y="40"/>
                    <a:pt x="309" y="31"/>
                  </a:cubicBezTo>
                  <a:cubicBezTo>
                    <a:pt x="212" y="0"/>
                    <a:pt x="97" y="14"/>
                    <a:pt x="0" y="14"/>
                  </a:cubicBezTo>
                </a:path>
              </a:pathLst>
            </a:custGeom>
            <a:noFill/>
            <a:ln w="9525" cap="flat" cmpd="sng">
              <a:solidFill>
                <a:schemeClr val="tx1"/>
              </a:solidFill>
              <a:prstDash val="solid"/>
              <a:round/>
              <a:headEnd/>
              <a:tailEnd/>
            </a:ln>
          </p:spPr>
          <p:txBody>
            <a:bodyPr/>
            <a:lstStyle/>
            <a:p>
              <a:endParaRPr lang="es-CO">
                <a:latin typeface="Monotype Corsiva" pitchFamily="66" charset="0"/>
              </a:endParaRPr>
            </a:p>
          </p:txBody>
        </p:sp>
        <p:sp>
          <p:nvSpPr>
            <p:cNvPr id="32791" name="Line 28"/>
            <p:cNvSpPr>
              <a:spLocks noChangeShapeType="1"/>
            </p:cNvSpPr>
            <p:nvPr/>
          </p:nvSpPr>
          <p:spPr bwMode="auto">
            <a:xfrm>
              <a:off x="4737100" y="3429000"/>
              <a:ext cx="914400" cy="0"/>
            </a:xfrm>
            <a:prstGeom prst="line">
              <a:avLst/>
            </a:prstGeom>
            <a:noFill/>
            <a:ln w="9525">
              <a:solidFill>
                <a:schemeClr val="tx1"/>
              </a:solidFill>
              <a:round/>
              <a:headEnd/>
              <a:tailEnd/>
            </a:ln>
          </p:spPr>
          <p:txBody>
            <a:bodyPr/>
            <a:lstStyle/>
            <a:p>
              <a:endParaRPr lang="es-CO">
                <a:latin typeface="Monotype Corsiva" pitchFamily="66" charset="0"/>
              </a:endParaRPr>
            </a:p>
          </p:txBody>
        </p:sp>
        <p:sp>
          <p:nvSpPr>
            <p:cNvPr id="32792" name="Text Box 30"/>
            <p:cNvSpPr txBox="1">
              <a:spLocks noChangeArrowheads="1"/>
            </p:cNvSpPr>
            <p:nvPr/>
          </p:nvSpPr>
          <p:spPr bwMode="auto">
            <a:xfrm>
              <a:off x="1620267" y="3871913"/>
              <a:ext cx="5482209" cy="301267"/>
            </a:xfrm>
            <a:prstGeom prst="rect">
              <a:avLst/>
            </a:prstGeom>
            <a:noFill/>
            <a:ln w="9525">
              <a:noFill/>
              <a:miter lim="800000"/>
              <a:headEnd/>
              <a:tailEnd/>
            </a:ln>
          </p:spPr>
          <p:txBody>
            <a:bodyPr wrap="square">
              <a:spAutoFit/>
            </a:bodyPr>
            <a:lstStyle/>
            <a:p>
              <a:pPr algn="just"/>
              <a:r>
                <a:rPr lang="en-US" sz="1800" dirty="0" smtClean="0">
                  <a:latin typeface="Monotype Corsiva" pitchFamily="66" charset="0"/>
                </a:rPr>
                <a:t>        </a:t>
              </a:r>
              <a:r>
                <a:rPr lang="en-US" sz="1800" dirty="0" smtClean="0">
                  <a:solidFill>
                    <a:srgbClr val="FF3300"/>
                  </a:solidFill>
                  <a:latin typeface="Monotype Corsiva" pitchFamily="66" charset="0"/>
                </a:rPr>
                <a:t>Fixed-Fixed           Fixed-Free              Free-Free                 </a:t>
              </a:r>
              <a:r>
                <a:rPr lang="en-US" sz="1800" dirty="0">
                  <a:solidFill>
                    <a:srgbClr val="FF3300"/>
                  </a:solidFill>
                  <a:latin typeface="Monotype Corsiva" pitchFamily="66" charset="0"/>
                </a:rPr>
                <a:t>Free-Fixed</a:t>
              </a:r>
            </a:p>
          </p:txBody>
        </p:sp>
        <p:sp>
          <p:nvSpPr>
            <p:cNvPr id="32793" name="Freeform 31"/>
            <p:cNvSpPr>
              <a:spLocks/>
            </p:cNvSpPr>
            <p:nvPr/>
          </p:nvSpPr>
          <p:spPr bwMode="auto">
            <a:xfrm>
              <a:off x="1152525" y="4333875"/>
              <a:ext cx="4995863" cy="290513"/>
            </a:xfrm>
            <a:custGeom>
              <a:avLst/>
              <a:gdLst>
                <a:gd name="T0" fmla="*/ 0 w 3147"/>
                <a:gd name="T1" fmla="*/ 175 h 183"/>
                <a:gd name="T2" fmla="*/ 635 w 3147"/>
                <a:gd name="T3" fmla="*/ 33 h 183"/>
                <a:gd name="T4" fmla="*/ 927 w 3147"/>
                <a:gd name="T5" fmla="*/ 8 h 183"/>
                <a:gd name="T6" fmla="*/ 1503 w 3147"/>
                <a:gd name="T7" fmla="*/ 41 h 183"/>
                <a:gd name="T8" fmla="*/ 1970 w 3147"/>
                <a:gd name="T9" fmla="*/ 0 h 183"/>
                <a:gd name="T10" fmla="*/ 2087 w 3147"/>
                <a:gd name="T11" fmla="*/ 8 h 183"/>
                <a:gd name="T12" fmla="*/ 2471 w 3147"/>
                <a:gd name="T13" fmla="*/ 16 h 183"/>
                <a:gd name="T14" fmla="*/ 2596 w 3147"/>
                <a:gd name="T15" fmla="*/ 33 h 183"/>
                <a:gd name="T16" fmla="*/ 2880 w 3147"/>
                <a:gd name="T17" fmla="*/ 75 h 183"/>
                <a:gd name="T18" fmla="*/ 3072 w 3147"/>
                <a:gd name="T19" fmla="*/ 133 h 183"/>
                <a:gd name="T20" fmla="*/ 3122 w 3147"/>
                <a:gd name="T21" fmla="*/ 167 h 183"/>
                <a:gd name="T22" fmla="*/ 3147 w 3147"/>
                <a:gd name="T23" fmla="*/ 183 h 1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47"/>
                <a:gd name="T37" fmla="*/ 0 h 183"/>
                <a:gd name="T38" fmla="*/ 3147 w 3147"/>
                <a:gd name="T39" fmla="*/ 183 h 1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47" h="183">
                  <a:moveTo>
                    <a:pt x="0" y="175"/>
                  </a:moveTo>
                  <a:cubicBezTo>
                    <a:pt x="150" y="25"/>
                    <a:pt x="447" y="39"/>
                    <a:pt x="635" y="33"/>
                  </a:cubicBezTo>
                  <a:cubicBezTo>
                    <a:pt x="732" y="21"/>
                    <a:pt x="830" y="16"/>
                    <a:pt x="927" y="8"/>
                  </a:cubicBezTo>
                  <a:cubicBezTo>
                    <a:pt x="1120" y="18"/>
                    <a:pt x="1309" y="35"/>
                    <a:pt x="1503" y="41"/>
                  </a:cubicBezTo>
                  <a:cubicBezTo>
                    <a:pt x="1659" y="33"/>
                    <a:pt x="1814" y="12"/>
                    <a:pt x="1970" y="0"/>
                  </a:cubicBezTo>
                  <a:cubicBezTo>
                    <a:pt x="2009" y="3"/>
                    <a:pt x="2048" y="7"/>
                    <a:pt x="2087" y="8"/>
                  </a:cubicBezTo>
                  <a:cubicBezTo>
                    <a:pt x="2215" y="12"/>
                    <a:pt x="2343" y="10"/>
                    <a:pt x="2471" y="16"/>
                  </a:cubicBezTo>
                  <a:cubicBezTo>
                    <a:pt x="2513" y="18"/>
                    <a:pt x="2596" y="33"/>
                    <a:pt x="2596" y="33"/>
                  </a:cubicBezTo>
                  <a:cubicBezTo>
                    <a:pt x="2685" y="62"/>
                    <a:pt x="2788" y="60"/>
                    <a:pt x="2880" y="75"/>
                  </a:cubicBezTo>
                  <a:cubicBezTo>
                    <a:pt x="2943" y="100"/>
                    <a:pt x="3008" y="113"/>
                    <a:pt x="3072" y="133"/>
                  </a:cubicBezTo>
                  <a:cubicBezTo>
                    <a:pt x="3089" y="144"/>
                    <a:pt x="3105" y="156"/>
                    <a:pt x="3122" y="167"/>
                  </a:cubicBezTo>
                  <a:cubicBezTo>
                    <a:pt x="3130" y="172"/>
                    <a:pt x="3147" y="183"/>
                    <a:pt x="3147" y="183"/>
                  </a:cubicBezTo>
                </a:path>
              </a:pathLst>
            </a:custGeom>
            <a:noFill/>
            <a:ln w="9525" cap="flat" cmpd="sng">
              <a:solidFill>
                <a:schemeClr val="tx1"/>
              </a:solidFill>
              <a:prstDash val="solid"/>
              <a:round/>
              <a:headEnd/>
              <a:tailEnd/>
            </a:ln>
          </p:spPr>
          <p:txBody>
            <a:bodyPr/>
            <a:lstStyle/>
            <a:p>
              <a:endParaRPr lang="es-CO">
                <a:latin typeface="Monotype Corsiva" pitchFamily="66" charset="0"/>
              </a:endParaRPr>
            </a:p>
          </p:txBody>
        </p:sp>
        <p:sp>
          <p:nvSpPr>
            <p:cNvPr id="32795" name="AutoShape 35"/>
            <p:cNvSpPr>
              <a:spLocks/>
            </p:cNvSpPr>
            <p:nvPr/>
          </p:nvSpPr>
          <p:spPr bwMode="auto">
            <a:xfrm rot="5400000">
              <a:off x="3543300" y="4229100"/>
              <a:ext cx="228600" cy="1981200"/>
            </a:xfrm>
            <a:prstGeom prst="rightBrace">
              <a:avLst>
                <a:gd name="adj1" fmla="val 72222"/>
                <a:gd name="adj2" fmla="val 50000"/>
              </a:avLst>
            </a:prstGeom>
            <a:noFill/>
            <a:ln w="9525">
              <a:solidFill>
                <a:schemeClr val="tx1"/>
              </a:solidFill>
              <a:round/>
              <a:headEnd/>
              <a:tailEnd/>
            </a:ln>
          </p:spPr>
          <p:txBody>
            <a:bodyPr wrap="none" anchor="ctr"/>
            <a:lstStyle/>
            <a:p>
              <a:endParaRPr lang="es-CO">
                <a:latin typeface="Monotype Corsiva" pitchFamily="66" charset="0"/>
              </a:endParaRP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5"/>
          <p:cNvSpPr txBox="1">
            <a:spLocks noChangeArrowheads="1"/>
          </p:cNvSpPr>
          <p:nvPr/>
        </p:nvSpPr>
        <p:spPr bwMode="auto">
          <a:xfrm>
            <a:off x="5076056" y="6351711"/>
            <a:ext cx="3812262" cy="461665"/>
          </a:xfrm>
          <a:prstGeom prst="rect">
            <a:avLst/>
          </a:prstGeom>
          <a:noFill/>
          <a:ln w="9525">
            <a:noFill/>
            <a:miter lim="800000"/>
            <a:headEnd/>
            <a:tailEnd/>
          </a:ln>
        </p:spPr>
        <p:txBody>
          <a:bodyPr wrap="none">
            <a:spAutoFit/>
          </a:bodyPr>
          <a:lstStyle/>
          <a:p>
            <a:r>
              <a:rPr lang="en-US" dirty="0">
                <a:solidFill>
                  <a:srgbClr val="FFC000"/>
                </a:solidFill>
                <a:latin typeface="Monotype Corsiva" pitchFamily="66" charset="0"/>
              </a:rPr>
              <a:t>Relative error </a:t>
            </a:r>
            <a:r>
              <a:rPr lang="en-US" dirty="0" err="1">
                <a:solidFill>
                  <a:srgbClr val="FFC000"/>
                </a:solidFill>
                <a:latin typeface="Monotype Corsiva" pitchFamily="66" charset="0"/>
              </a:rPr>
              <a:t>vs</a:t>
            </a:r>
            <a:r>
              <a:rPr lang="en-US" dirty="0">
                <a:solidFill>
                  <a:srgbClr val="FFC000"/>
                </a:solidFill>
                <a:latin typeface="Monotype Corsiva" pitchFamily="66" charset="0"/>
              </a:rPr>
              <a:t> no of states kept</a:t>
            </a:r>
          </a:p>
        </p:txBody>
      </p:sp>
      <p:sp>
        <p:nvSpPr>
          <p:cNvPr id="33797" name="Text Box 6"/>
          <p:cNvSpPr txBox="1">
            <a:spLocks noChangeArrowheads="1"/>
          </p:cNvSpPr>
          <p:nvPr/>
        </p:nvSpPr>
        <p:spPr bwMode="auto">
          <a:xfrm>
            <a:off x="467544" y="3356992"/>
            <a:ext cx="3635931" cy="461665"/>
          </a:xfrm>
          <a:prstGeom prst="rect">
            <a:avLst/>
          </a:prstGeom>
          <a:noFill/>
          <a:ln w="9525">
            <a:noFill/>
            <a:miter lim="800000"/>
            <a:headEnd/>
            <a:tailEnd/>
          </a:ln>
        </p:spPr>
        <p:txBody>
          <a:bodyPr wrap="none">
            <a:spAutoFit/>
          </a:bodyPr>
          <a:lstStyle/>
          <a:p>
            <a:r>
              <a:rPr lang="en-US" dirty="0">
                <a:solidFill>
                  <a:srgbClr val="FF3300"/>
                </a:solidFill>
                <a:latin typeface="Monotype Corsiva" pitchFamily="66" charset="0"/>
              </a:rPr>
              <a:t>The total number of states is 2</a:t>
            </a:r>
            <a:r>
              <a:rPr lang="en-US" baseline="30000" dirty="0">
                <a:solidFill>
                  <a:srgbClr val="FF3300"/>
                </a:solidFill>
                <a:latin typeface="Monotype Corsiva" pitchFamily="66" charset="0"/>
              </a:rPr>
              <a:t>28</a:t>
            </a:r>
          </a:p>
        </p:txBody>
      </p:sp>
      <p:sp>
        <p:nvSpPr>
          <p:cNvPr id="33798" name="Text Box 7"/>
          <p:cNvSpPr txBox="1">
            <a:spLocks noChangeArrowheads="1"/>
          </p:cNvSpPr>
          <p:nvPr/>
        </p:nvSpPr>
        <p:spPr bwMode="auto">
          <a:xfrm>
            <a:off x="179512" y="4581128"/>
            <a:ext cx="3960440" cy="830997"/>
          </a:xfrm>
          <a:prstGeom prst="rect">
            <a:avLst/>
          </a:prstGeom>
          <a:noFill/>
          <a:ln w="9525">
            <a:noFill/>
            <a:miter lim="800000"/>
            <a:headEnd/>
            <a:tailEnd/>
          </a:ln>
        </p:spPr>
        <p:txBody>
          <a:bodyPr wrap="square">
            <a:spAutoFit/>
          </a:bodyPr>
          <a:lstStyle/>
          <a:p>
            <a:pPr algn="just"/>
            <a:r>
              <a:rPr lang="en-US" dirty="0">
                <a:solidFill>
                  <a:srgbClr val="FFFF00"/>
                </a:solidFill>
                <a:latin typeface="Monotype Corsiva" pitchFamily="66" charset="0"/>
              </a:rPr>
              <a:t>This amazing accuracy is </a:t>
            </a:r>
            <a:r>
              <a:rPr lang="en-US" dirty="0" smtClean="0">
                <a:solidFill>
                  <a:srgbClr val="FFFF00"/>
                </a:solidFill>
                <a:latin typeface="Monotype Corsiva" pitchFamily="66" charset="0"/>
              </a:rPr>
              <a:t> achieved by </a:t>
            </a:r>
            <a:r>
              <a:rPr lang="en-US" dirty="0">
                <a:solidFill>
                  <a:srgbClr val="FFFF00"/>
                </a:solidFill>
                <a:latin typeface="Monotype Corsiva" pitchFamily="66" charset="0"/>
              </a:rPr>
              <a:t>just keeping </a:t>
            </a:r>
            <a:r>
              <a:rPr lang="en-US" dirty="0" smtClean="0">
                <a:solidFill>
                  <a:srgbClr val="FFFF00"/>
                </a:solidFill>
                <a:latin typeface="Monotype Corsiva" pitchFamily="66" charset="0"/>
              </a:rPr>
              <a:t> only  </a:t>
            </a:r>
            <a:r>
              <a:rPr lang="en-US" dirty="0">
                <a:solidFill>
                  <a:srgbClr val="FFFF00"/>
                </a:solidFill>
                <a:latin typeface="Monotype Corsiva" pitchFamily="66" charset="0"/>
              </a:rPr>
              <a:t>~100 states!</a:t>
            </a:r>
          </a:p>
        </p:txBody>
      </p:sp>
      <p:pic>
        <p:nvPicPr>
          <p:cNvPr id="356354" name="Picture 2"/>
          <p:cNvPicPr>
            <a:picLocks noChangeAspect="1" noChangeArrowheads="1"/>
          </p:cNvPicPr>
          <p:nvPr/>
        </p:nvPicPr>
        <p:blipFill>
          <a:blip r:embed="rId2" cstate="print"/>
          <a:srcRect/>
          <a:stretch>
            <a:fillRect/>
          </a:stretch>
        </p:blipFill>
        <p:spPr bwMode="auto">
          <a:xfrm>
            <a:off x="251520" y="188640"/>
            <a:ext cx="8640960" cy="2592288"/>
          </a:xfrm>
          <a:prstGeom prst="rect">
            <a:avLst/>
          </a:prstGeom>
          <a:noFill/>
          <a:ln w="9525">
            <a:noFill/>
            <a:miter lim="800000"/>
            <a:headEnd/>
            <a:tailEnd/>
          </a:ln>
        </p:spPr>
      </p:pic>
      <p:pic>
        <p:nvPicPr>
          <p:cNvPr id="356355" name="Picture 3"/>
          <p:cNvPicPr>
            <a:picLocks noChangeAspect="1" noChangeArrowheads="1"/>
          </p:cNvPicPr>
          <p:nvPr/>
        </p:nvPicPr>
        <p:blipFill>
          <a:blip r:embed="rId3" cstate="print"/>
          <a:srcRect/>
          <a:stretch>
            <a:fillRect/>
          </a:stretch>
        </p:blipFill>
        <p:spPr bwMode="auto">
          <a:xfrm>
            <a:off x="4910125" y="2852936"/>
            <a:ext cx="3982355"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a:hlinkClick r:id="rId2" action="ppaction://hlinksldjump"/>
          </p:cNvPr>
          <p:cNvPicPr>
            <a:picLocks noChangeAspect="1" noChangeArrowheads="1"/>
          </p:cNvPicPr>
          <p:nvPr/>
        </p:nvPicPr>
        <p:blipFill>
          <a:blip r:embed="rId3"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2" name="1 Rectángulo"/>
          <p:cNvSpPr/>
          <p:nvPr/>
        </p:nvSpPr>
        <p:spPr>
          <a:xfrm>
            <a:off x="490464" y="332656"/>
            <a:ext cx="8424936" cy="6370975"/>
          </a:xfrm>
          <a:prstGeom prst="rect">
            <a:avLst/>
          </a:prstGeom>
        </p:spPr>
        <p:txBody>
          <a:bodyPr wrap="square">
            <a:spAutoFit/>
          </a:bodyPr>
          <a:lstStyle/>
          <a:p>
            <a:pPr algn="just"/>
            <a:r>
              <a:rPr lang="es-CO" dirty="0">
                <a:latin typeface="Monotype Corsiva" pitchFamily="66" charset="0"/>
              </a:rPr>
              <a:t>[1] S. White, </a:t>
            </a:r>
            <a:r>
              <a:rPr lang="es-CO" dirty="0" err="1">
                <a:latin typeface="Monotype Corsiva" pitchFamily="66" charset="0"/>
              </a:rPr>
              <a:t>Phys</a:t>
            </a:r>
            <a:r>
              <a:rPr lang="es-CO" dirty="0">
                <a:latin typeface="Monotype Corsiva" pitchFamily="66" charset="0"/>
              </a:rPr>
              <a:t>. Rev. </a:t>
            </a:r>
            <a:r>
              <a:rPr lang="es-CO" dirty="0" err="1">
                <a:latin typeface="Monotype Corsiva" pitchFamily="66" charset="0"/>
              </a:rPr>
              <a:t>Lett</a:t>
            </a:r>
            <a:r>
              <a:rPr lang="es-CO" dirty="0">
                <a:latin typeface="Monotype Corsiva" pitchFamily="66" charset="0"/>
              </a:rPr>
              <a:t>. 69, 2863 (1992)</a:t>
            </a:r>
          </a:p>
          <a:p>
            <a:pPr algn="just"/>
            <a:r>
              <a:rPr lang="es-CO" dirty="0">
                <a:latin typeface="Monotype Corsiva" pitchFamily="66" charset="0"/>
              </a:rPr>
              <a:t>[2] </a:t>
            </a:r>
            <a:r>
              <a:rPr lang="es-CO" dirty="0" err="1">
                <a:latin typeface="Monotype Corsiva" pitchFamily="66" charset="0"/>
              </a:rPr>
              <a:t>Density</a:t>
            </a:r>
            <a:r>
              <a:rPr lang="es-CO" dirty="0">
                <a:latin typeface="Monotype Corsiva" pitchFamily="66" charset="0"/>
              </a:rPr>
              <a:t> </a:t>
            </a:r>
            <a:r>
              <a:rPr lang="es-CO" dirty="0" err="1">
                <a:latin typeface="Monotype Corsiva" pitchFamily="66" charset="0"/>
              </a:rPr>
              <a:t>Matrix</a:t>
            </a:r>
            <a:r>
              <a:rPr lang="es-CO" dirty="0">
                <a:latin typeface="Monotype Corsiva" pitchFamily="66" charset="0"/>
              </a:rPr>
              <a:t> </a:t>
            </a:r>
            <a:r>
              <a:rPr lang="es-CO" dirty="0" err="1">
                <a:latin typeface="Monotype Corsiva" pitchFamily="66" charset="0"/>
              </a:rPr>
              <a:t>Renormalization</a:t>
            </a:r>
            <a:r>
              <a:rPr lang="es-CO" dirty="0">
                <a:latin typeface="Monotype Corsiva" pitchFamily="66" charset="0"/>
              </a:rPr>
              <a:t>, </a:t>
            </a:r>
            <a:r>
              <a:rPr lang="es-CO" dirty="0" err="1">
                <a:latin typeface="Monotype Corsiva" pitchFamily="66" charset="0"/>
              </a:rPr>
              <a:t>edited</a:t>
            </a:r>
            <a:r>
              <a:rPr lang="es-CO" dirty="0">
                <a:latin typeface="Monotype Corsiva" pitchFamily="66" charset="0"/>
              </a:rPr>
              <a:t> </a:t>
            </a:r>
            <a:r>
              <a:rPr lang="es-CO" dirty="0" err="1">
                <a:latin typeface="Monotype Corsiva" pitchFamily="66" charset="0"/>
              </a:rPr>
              <a:t>by</a:t>
            </a:r>
            <a:r>
              <a:rPr lang="es-CO" dirty="0">
                <a:latin typeface="Monotype Corsiva" pitchFamily="66" charset="0"/>
              </a:rPr>
              <a:t> I. </a:t>
            </a:r>
            <a:r>
              <a:rPr lang="es-CO" dirty="0" err="1">
                <a:latin typeface="Monotype Corsiva" pitchFamily="66" charset="0"/>
              </a:rPr>
              <a:t>Peschel</a:t>
            </a:r>
            <a:r>
              <a:rPr lang="es-CO" dirty="0">
                <a:latin typeface="Monotype Corsiva" pitchFamily="66" charset="0"/>
              </a:rPr>
              <a:t>, X. Wang, M. </a:t>
            </a:r>
            <a:r>
              <a:rPr lang="es-CO" dirty="0" err="1">
                <a:latin typeface="Monotype Corsiva" pitchFamily="66" charset="0"/>
              </a:rPr>
              <a:t>Kaulke</a:t>
            </a:r>
            <a:r>
              <a:rPr lang="es-CO" dirty="0">
                <a:latin typeface="Monotype Corsiva" pitchFamily="66" charset="0"/>
              </a:rPr>
              <a:t> and K. </a:t>
            </a:r>
            <a:r>
              <a:rPr lang="es-CO" dirty="0" err="1">
                <a:latin typeface="Monotype Corsiva" pitchFamily="66" charset="0"/>
              </a:rPr>
              <a:t>Hallberg</a:t>
            </a:r>
            <a:endParaRPr lang="es-CO" dirty="0">
              <a:latin typeface="Monotype Corsiva" pitchFamily="66" charset="0"/>
            </a:endParaRPr>
          </a:p>
          <a:p>
            <a:pPr algn="just"/>
            <a:r>
              <a:rPr lang="es-CO" dirty="0">
                <a:latin typeface="Monotype Corsiva" pitchFamily="66" charset="0"/>
              </a:rPr>
              <a:t>(Series: </a:t>
            </a:r>
            <a:r>
              <a:rPr lang="es-CO" dirty="0" err="1">
                <a:latin typeface="Monotype Corsiva" pitchFamily="66" charset="0"/>
              </a:rPr>
              <a:t>Lecture</a:t>
            </a:r>
            <a:r>
              <a:rPr lang="es-CO" dirty="0">
                <a:latin typeface="Monotype Corsiva" pitchFamily="66" charset="0"/>
              </a:rPr>
              <a:t> Notes in </a:t>
            </a:r>
            <a:r>
              <a:rPr lang="es-CO" dirty="0" err="1">
                <a:latin typeface="Monotype Corsiva" pitchFamily="66" charset="0"/>
              </a:rPr>
              <a:t>Physics</a:t>
            </a:r>
            <a:r>
              <a:rPr lang="es-CO" dirty="0">
                <a:latin typeface="Monotype Corsiva" pitchFamily="66" charset="0"/>
              </a:rPr>
              <a:t>, </a:t>
            </a:r>
            <a:r>
              <a:rPr lang="es-CO" dirty="0" err="1">
                <a:latin typeface="Monotype Corsiva" pitchFamily="66" charset="0"/>
              </a:rPr>
              <a:t>Springer</a:t>
            </a:r>
            <a:r>
              <a:rPr lang="es-CO" dirty="0">
                <a:latin typeface="Monotype Corsiva" pitchFamily="66" charset="0"/>
              </a:rPr>
              <a:t>, </a:t>
            </a:r>
            <a:r>
              <a:rPr lang="es-CO" dirty="0" err="1">
                <a:latin typeface="Monotype Corsiva" pitchFamily="66" charset="0"/>
              </a:rPr>
              <a:t>Berlin</a:t>
            </a:r>
            <a:r>
              <a:rPr lang="es-CO" dirty="0">
                <a:latin typeface="Monotype Corsiva" pitchFamily="66" charset="0"/>
              </a:rPr>
              <a:t>, 1999)</a:t>
            </a:r>
          </a:p>
          <a:p>
            <a:pPr algn="just"/>
            <a:r>
              <a:rPr lang="es-CO" dirty="0">
                <a:latin typeface="Monotype Corsiva" pitchFamily="66" charset="0"/>
              </a:rPr>
              <a:t>[3] S. White, </a:t>
            </a:r>
            <a:r>
              <a:rPr lang="es-CO" dirty="0" err="1">
                <a:latin typeface="Monotype Corsiva" pitchFamily="66" charset="0"/>
              </a:rPr>
              <a:t>Phys</a:t>
            </a:r>
            <a:r>
              <a:rPr lang="es-CO" dirty="0">
                <a:latin typeface="Monotype Corsiva" pitchFamily="66" charset="0"/>
              </a:rPr>
              <a:t>. Rev. B 48, 10345 (1993)</a:t>
            </a:r>
          </a:p>
          <a:p>
            <a:pPr algn="just"/>
            <a:r>
              <a:rPr lang="es-CO" dirty="0">
                <a:latin typeface="Monotype Corsiva" pitchFamily="66" charset="0"/>
              </a:rPr>
              <a:t>[4] J. </a:t>
            </a:r>
            <a:r>
              <a:rPr lang="es-CO" dirty="0" err="1">
                <a:latin typeface="Monotype Corsiva" pitchFamily="66" charset="0"/>
              </a:rPr>
              <a:t>Bray</a:t>
            </a:r>
            <a:r>
              <a:rPr lang="es-CO" dirty="0">
                <a:latin typeface="Monotype Corsiva" pitchFamily="66" charset="0"/>
              </a:rPr>
              <a:t> and S. </a:t>
            </a:r>
            <a:r>
              <a:rPr lang="es-CO" dirty="0" err="1">
                <a:latin typeface="Monotype Corsiva" pitchFamily="66" charset="0"/>
              </a:rPr>
              <a:t>Chui</a:t>
            </a:r>
            <a:r>
              <a:rPr lang="es-CO" dirty="0">
                <a:latin typeface="Monotype Corsiva" pitchFamily="66" charset="0"/>
              </a:rPr>
              <a:t>, </a:t>
            </a:r>
            <a:r>
              <a:rPr lang="es-CO" dirty="0" err="1">
                <a:latin typeface="Monotype Corsiva" pitchFamily="66" charset="0"/>
              </a:rPr>
              <a:t>Phys</a:t>
            </a:r>
            <a:r>
              <a:rPr lang="es-CO" dirty="0">
                <a:latin typeface="Monotype Corsiva" pitchFamily="66" charset="0"/>
              </a:rPr>
              <a:t>. Rev. B 19, 4876 (1979)</a:t>
            </a:r>
          </a:p>
          <a:p>
            <a:pPr algn="just"/>
            <a:r>
              <a:rPr lang="es-CO" dirty="0">
                <a:latin typeface="Monotype Corsiva" pitchFamily="66" charset="0"/>
              </a:rPr>
              <a:t>[5] C. Pan and X. </a:t>
            </a:r>
            <a:r>
              <a:rPr lang="es-CO" dirty="0" err="1">
                <a:latin typeface="Monotype Corsiva" pitchFamily="66" charset="0"/>
              </a:rPr>
              <a:t>Chen</a:t>
            </a:r>
            <a:r>
              <a:rPr lang="es-CO" dirty="0">
                <a:latin typeface="Monotype Corsiva" pitchFamily="66" charset="0"/>
              </a:rPr>
              <a:t>, </a:t>
            </a:r>
            <a:r>
              <a:rPr lang="es-CO" dirty="0" err="1">
                <a:latin typeface="Monotype Corsiva" pitchFamily="66" charset="0"/>
              </a:rPr>
              <a:t>Phys</a:t>
            </a:r>
            <a:r>
              <a:rPr lang="es-CO" dirty="0">
                <a:latin typeface="Monotype Corsiva" pitchFamily="66" charset="0"/>
              </a:rPr>
              <a:t>. Rev. B 36, 8600 (1987); M. </a:t>
            </a:r>
            <a:r>
              <a:rPr lang="es-CO" dirty="0" err="1">
                <a:latin typeface="Monotype Corsiva" pitchFamily="66" charset="0"/>
              </a:rPr>
              <a:t>Kovarik</a:t>
            </a:r>
            <a:r>
              <a:rPr lang="es-CO" dirty="0">
                <a:latin typeface="Monotype Corsiva" pitchFamily="66" charset="0"/>
              </a:rPr>
              <a:t>, </a:t>
            </a:r>
            <a:r>
              <a:rPr lang="es-CO" dirty="0" err="1">
                <a:latin typeface="Monotype Corsiva" pitchFamily="66" charset="0"/>
              </a:rPr>
              <a:t>Phys</a:t>
            </a:r>
            <a:r>
              <a:rPr lang="es-CO" dirty="0">
                <a:latin typeface="Monotype Corsiva" pitchFamily="66" charset="0"/>
              </a:rPr>
              <a:t>. Rev. B 41, 6889 (1990)</a:t>
            </a:r>
          </a:p>
          <a:p>
            <a:pPr algn="just"/>
            <a:r>
              <a:rPr lang="es-CO" dirty="0">
                <a:latin typeface="Monotype Corsiva" pitchFamily="66" charset="0"/>
              </a:rPr>
              <a:t>[6] T. </a:t>
            </a:r>
            <a:r>
              <a:rPr lang="es-CO" dirty="0" err="1">
                <a:latin typeface="Monotype Corsiva" pitchFamily="66" charset="0"/>
              </a:rPr>
              <a:t>Xiang</a:t>
            </a:r>
            <a:r>
              <a:rPr lang="es-CO" dirty="0">
                <a:latin typeface="Monotype Corsiva" pitchFamily="66" charset="0"/>
              </a:rPr>
              <a:t> and G. </a:t>
            </a:r>
            <a:r>
              <a:rPr lang="es-CO" dirty="0" err="1">
                <a:latin typeface="Monotype Corsiva" pitchFamily="66" charset="0"/>
              </a:rPr>
              <a:t>Gehring</a:t>
            </a:r>
            <a:r>
              <a:rPr lang="es-CO" dirty="0">
                <a:latin typeface="Monotype Corsiva" pitchFamily="66" charset="0"/>
              </a:rPr>
              <a:t>, </a:t>
            </a:r>
            <a:r>
              <a:rPr lang="es-CO" dirty="0" err="1">
                <a:latin typeface="Monotype Corsiva" pitchFamily="66" charset="0"/>
              </a:rPr>
              <a:t>Phys</a:t>
            </a:r>
            <a:r>
              <a:rPr lang="es-CO" dirty="0">
                <a:latin typeface="Monotype Corsiva" pitchFamily="66" charset="0"/>
              </a:rPr>
              <a:t>. Rev. B 48, 303 (1993)</a:t>
            </a:r>
          </a:p>
          <a:p>
            <a:pPr algn="just"/>
            <a:r>
              <a:rPr lang="es-CO" dirty="0">
                <a:latin typeface="Monotype Corsiva" pitchFamily="66" charset="0"/>
              </a:rPr>
              <a:t>[7] K. Wilson, Rev. </a:t>
            </a:r>
            <a:r>
              <a:rPr lang="es-CO" dirty="0" err="1">
                <a:latin typeface="Monotype Corsiva" pitchFamily="66" charset="0"/>
              </a:rPr>
              <a:t>Mod</a:t>
            </a:r>
            <a:r>
              <a:rPr lang="es-CO" dirty="0">
                <a:latin typeface="Monotype Corsiva" pitchFamily="66" charset="0"/>
              </a:rPr>
              <a:t>. </a:t>
            </a:r>
            <a:r>
              <a:rPr lang="es-CO" dirty="0" err="1">
                <a:latin typeface="Monotype Corsiva" pitchFamily="66" charset="0"/>
              </a:rPr>
              <a:t>Phys</a:t>
            </a:r>
            <a:r>
              <a:rPr lang="es-CO" dirty="0">
                <a:latin typeface="Monotype Corsiva" pitchFamily="66" charset="0"/>
              </a:rPr>
              <a:t>. 47, 773 (1975)</a:t>
            </a:r>
          </a:p>
          <a:p>
            <a:pPr algn="just"/>
            <a:r>
              <a:rPr lang="es-CO" dirty="0">
                <a:latin typeface="Monotype Corsiva" pitchFamily="66" charset="0"/>
              </a:rPr>
              <a:t>[8] S. White and R. </a:t>
            </a:r>
            <a:r>
              <a:rPr lang="es-CO" dirty="0" err="1">
                <a:latin typeface="Monotype Corsiva" pitchFamily="66" charset="0"/>
              </a:rPr>
              <a:t>Noack</a:t>
            </a:r>
            <a:r>
              <a:rPr lang="es-CO" dirty="0">
                <a:latin typeface="Monotype Corsiva" pitchFamily="66" charset="0"/>
              </a:rPr>
              <a:t>, </a:t>
            </a:r>
            <a:r>
              <a:rPr lang="es-CO" dirty="0" err="1">
                <a:latin typeface="Monotype Corsiva" pitchFamily="66" charset="0"/>
              </a:rPr>
              <a:t>Phys</a:t>
            </a:r>
            <a:r>
              <a:rPr lang="es-CO" dirty="0">
                <a:latin typeface="Monotype Corsiva" pitchFamily="66" charset="0"/>
              </a:rPr>
              <a:t>. Rev. </a:t>
            </a:r>
            <a:r>
              <a:rPr lang="es-CO" dirty="0" err="1">
                <a:latin typeface="Monotype Corsiva" pitchFamily="66" charset="0"/>
              </a:rPr>
              <a:t>Lett</a:t>
            </a:r>
            <a:r>
              <a:rPr lang="es-CO" dirty="0">
                <a:latin typeface="Monotype Corsiva" pitchFamily="66" charset="0"/>
              </a:rPr>
              <a:t>. 68, 3487, (1992); R. </a:t>
            </a:r>
            <a:r>
              <a:rPr lang="es-CO" dirty="0" err="1">
                <a:latin typeface="Monotype Corsiva" pitchFamily="66" charset="0"/>
              </a:rPr>
              <a:t>Noack</a:t>
            </a:r>
            <a:r>
              <a:rPr lang="es-CO" dirty="0">
                <a:latin typeface="Monotype Corsiva" pitchFamily="66" charset="0"/>
              </a:rPr>
              <a:t> and S. White, </a:t>
            </a:r>
            <a:r>
              <a:rPr lang="es-CO" dirty="0" err="1">
                <a:latin typeface="Monotype Corsiva" pitchFamily="66" charset="0"/>
              </a:rPr>
              <a:t>Phys</a:t>
            </a:r>
            <a:r>
              <a:rPr lang="es-CO" dirty="0">
                <a:latin typeface="Monotype Corsiva" pitchFamily="66" charset="0"/>
              </a:rPr>
              <a:t>. Rev.</a:t>
            </a:r>
          </a:p>
          <a:p>
            <a:pPr algn="just"/>
            <a:r>
              <a:rPr lang="es-CO" dirty="0">
                <a:latin typeface="Monotype Corsiva" pitchFamily="66" charset="0"/>
              </a:rPr>
              <a:t>B 47, 9243 (1993)</a:t>
            </a:r>
          </a:p>
          <a:p>
            <a:pPr algn="just"/>
            <a:r>
              <a:rPr lang="es-CO" dirty="0">
                <a:latin typeface="Monotype Corsiva" pitchFamily="66" charset="0"/>
              </a:rPr>
              <a:t>[9] J. Gaite, </a:t>
            </a:r>
            <a:r>
              <a:rPr lang="es-CO" dirty="0" err="1">
                <a:latin typeface="Monotype Corsiva" pitchFamily="66" charset="0"/>
              </a:rPr>
              <a:t>Mod</a:t>
            </a:r>
            <a:r>
              <a:rPr lang="es-CO" dirty="0">
                <a:latin typeface="Monotype Corsiva" pitchFamily="66" charset="0"/>
              </a:rPr>
              <a:t>. </a:t>
            </a:r>
            <a:r>
              <a:rPr lang="es-CO" dirty="0" err="1">
                <a:latin typeface="Monotype Corsiva" pitchFamily="66" charset="0"/>
              </a:rPr>
              <a:t>Phys</a:t>
            </a:r>
            <a:r>
              <a:rPr lang="es-CO" dirty="0">
                <a:latin typeface="Monotype Corsiva" pitchFamily="66" charset="0"/>
              </a:rPr>
              <a:t>. </a:t>
            </a:r>
            <a:r>
              <a:rPr lang="es-CO" dirty="0" err="1">
                <a:latin typeface="Monotype Corsiva" pitchFamily="66" charset="0"/>
              </a:rPr>
              <a:t>Lett</a:t>
            </a:r>
            <a:r>
              <a:rPr lang="es-CO" dirty="0">
                <a:latin typeface="Monotype Corsiva" pitchFamily="66" charset="0"/>
              </a:rPr>
              <a:t>. A16, 1109 (2001)</a:t>
            </a:r>
          </a:p>
          <a:p>
            <a:pPr algn="just"/>
            <a:r>
              <a:rPr lang="es-CO" dirty="0">
                <a:latin typeface="Monotype Corsiva" pitchFamily="66" charset="0"/>
              </a:rPr>
              <a:t>[10] R. </a:t>
            </a:r>
            <a:r>
              <a:rPr lang="es-CO" dirty="0" err="1">
                <a:latin typeface="Monotype Corsiva" pitchFamily="66" charset="0"/>
              </a:rPr>
              <a:t>Noack</a:t>
            </a:r>
            <a:r>
              <a:rPr lang="es-CO" dirty="0">
                <a:latin typeface="Monotype Corsiva" pitchFamily="66" charset="0"/>
              </a:rPr>
              <a:t> and S. White in Ref. [2], </a:t>
            </a:r>
            <a:r>
              <a:rPr lang="es-CO" dirty="0" err="1">
                <a:latin typeface="Monotype Corsiva" pitchFamily="66" charset="0"/>
              </a:rPr>
              <a:t>Chap</a:t>
            </a:r>
            <a:r>
              <a:rPr lang="es-CO" dirty="0">
                <a:latin typeface="Monotype Corsiva" pitchFamily="66" charset="0"/>
              </a:rPr>
              <a:t>. 2(I)</a:t>
            </a:r>
          </a:p>
          <a:p>
            <a:pPr algn="just"/>
            <a:r>
              <a:rPr lang="es-CO" dirty="0">
                <a:latin typeface="Monotype Corsiva" pitchFamily="66" charset="0"/>
              </a:rPr>
              <a:t>[11] M. </a:t>
            </a:r>
            <a:r>
              <a:rPr lang="es-CO" dirty="0" err="1">
                <a:latin typeface="Monotype Corsiva" pitchFamily="66" charset="0"/>
              </a:rPr>
              <a:t>Mart´ın</a:t>
            </a:r>
            <a:r>
              <a:rPr lang="es-CO" dirty="0">
                <a:latin typeface="Monotype Corsiva" pitchFamily="66" charset="0"/>
              </a:rPr>
              <a:t>-Delgado, G. Sierra and R. </a:t>
            </a:r>
            <a:r>
              <a:rPr lang="es-CO" dirty="0" err="1">
                <a:latin typeface="Monotype Corsiva" pitchFamily="66" charset="0"/>
              </a:rPr>
              <a:t>Noack</a:t>
            </a:r>
            <a:r>
              <a:rPr lang="es-CO" dirty="0">
                <a:latin typeface="Monotype Corsiva" pitchFamily="66" charset="0"/>
              </a:rPr>
              <a:t>, J. </a:t>
            </a:r>
            <a:r>
              <a:rPr lang="es-CO" dirty="0" err="1">
                <a:latin typeface="Monotype Corsiva" pitchFamily="66" charset="0"/>
              </a:rPr>
              <a:t>Phys</a:t>
            </a:r>
            <a:r>
              <a:rPr lang="es-CO" dirty="0">
                <a:latin typeface="Monotype Corsiva" pitchFamily="66" charset="0"/>
              </a:rPr>
              <a:t>. A: </a:t>
            </a:r>
            <a:r>
              <a:rPr lang="es-CO" dirty="0" err="1">
                <a:latin typeface="Monotype Corsiva" pitchFamily="66" charset="0"/>
              </a:rPr>
              <a:t>Math</a:t>
            </a:r>
            <a:r>
              <a:rPr lang="es-CO" dirty="0">
                <a:latin typeface="Monotype Corsiva" pitchFamily="66" charset="0"/>
              </a:rPr>
              <a:t>. Gen. 32, 6079 (1999)</a:t>
            </a: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a:hlinkClick r:id="rId2" action="ppaction://hlinksldjump"/>
          </p:cNvPr>
          <p:cNvPicPr>
            <a:picLocks noChangeAspect="1" noChangeArrowheads="1"/>
          </p:cNvPicPr>
          <p:nvPr/>
        </p:nvPicPr>
        <p:blipFill>
          <a:blip r:embed="rId3"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5" name="Text Box 2"/>
          <p:cNvSpPr txBox="1">
            <a:spLocks noChangeArrowheads="1"/>
          </p:cNvSpPr>
          <p:nvPr/>
        </p:nvSpPr>
        <p:spPr bwMode="auto">
          <a:xfrm>
            <a:off x="2843808" y="3132257"/>
            <a:ext cx="3310523" cy="584775"/>
          </a:xfrm>
          <a:prstGeom prst="rect">
            <a:avLst/>
          </a:prstGeom>
          <a:noFill/>
          <a:ln w="9525">
            <a:noFill/>
            <a:miter lim="800000"/>
            <a:headEnd/>
            <a:tailEnd/>
          </a:ln>
        </p:spPr>
        <p:txBody>
          <a:bodyPr wrap="none">
            <a:spAutoFit/>
          </a:bodyPr>
          <a:lstStyle/>
          <a:p>
            <a:r>
              <a:rPr lang="en-US" sz="3200" u="sng" dirty="0">
                <a:solidFill>
                  <a:srgbClr val="FFC000"/>
                </a:solidFill>
                <a:latin typeface="Monotype Corsiva" pitchFamily="66" charset="0"/>
              </a:rPr>
              <a:t>Use of density matrix</a:t>
            </a:r>
          </a:p>
        </p:txBody>
      </p:sp>
    </p:spTree>
    <p:extLst>
      <p:ext uri="{BB962C8B-B14F-4D97-AF65-F5344CB8AC3E}">
        <p14:creationId xmlns:p14="http://schemas.microsoft.com/office/powerpoint/2010/main" xmlns="" val="1188432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82283" y="274638"/>
            <a:ext cx="3310523" cy="584775"/>
          </a:xfrm>
          <a:prstGeom prst="rect">
            <a:avLst/>
          </a:prstGeom>
          <a:noFill/>
          <a:ln w="9525">
            <a:noFill/>
            <a:miter lim="800000"/>
            <a:headEnd/>
            <a:tailEnd/>
          </a:ln>
        </p:spPr>
        <p:txBody>
          <a:bodyPr wrap="none">
            <a:spAutoFit/>
          </a:bodyPr>
          <a:lstStyle/>
          <a:p>
            <a:r>
              <a:rPr lang="en-US" sz="3200" u="sng" dirty="0">
                <a:solidFill>
                  <a:srgbClr val="FFC000"/>
                </a:solidFill>
                <a:latin typeface="Monotype Corsiva" pitchFamily="66" charset="0"/>
              </a:rPr>
              <a:t>Use of density matrix</a:t>
            </a:r>
          </a:p>
        </p:txBody>
      </p:sp>
      <p:sp>
        <p:nvSpPr>
          <p:cNvPr id="34819" name="Text Box 3"/>
          <p:cNvSpPr txBox="1">
            <a:spLocks noChangeArrowheads="1"/>
          </p:cNvSpPr>
          <p:nvPr/>
        </p:nvSpPr>
        <p:spPr bwMode="auto">
          <a:xfrm>
            <a:off x="1770386" y="1281113"/>
            <a:ext cx="4168128" cy="1200329"/>
          </a:xfrm>
          <a:prstGeom prst="rect">
            <a:avLst/>
          </a:prstGeom>
          <a:noFill/>
          <a:ln w="9525">
            <a:noFill/>
            <a:miter lim="800000"/>
            <a:headEnd/>
            <a:tailEnd/>
          </a:ln>
        </p:spPr>
        <p:txBody>
          <a:bodyPr wrap="none">
            <a:spAutoFit/>
          </a:bodyPr>
          <a:lstStyle/>
          <a:p>
            <a:r>
              <a:rPr lang="en-US" sz="2400" b="1" dirty="0">
                <a:latin typeface="Monotype Corsiva" pitchFamily="66" charset="0"/>
              </a:rPr>
              <a:t>Divide the many-body system:</a:t>
            </a:r>
            <a:r>
              <a:rPr lang="en-US" sz="2400" dirty="0">
                <a:latin typeface="Monotype Corsiva" pitchFamily="66" charset="0"/>
              </a:rPr>
              <a:t> how? </a:t>
            </a:r>
          </a:p>
          <a:p>
            <a:endParaRPr lang="en-US" sz="2400" dirty="0">
              <a:latin typeface="Monotype Corsiva" pitchFamily="66" charset="0"/>
            </a:endParaRPr>
          </a:p>
          <a:p>
            <a:r>
              <a:rPr lang="en-US" sz="2400" dirty="0">
                <a:latin typeface="Monotype Corsiva" pitchFamily="66" charset="0"/>
              </a:rPr>
              <a:t>      Density matrix projection</a:t>
            </a:r>
          </a:p>
        </p:txBody>
      </p:sp>
      <p:sp>
        <p:nvSpPr>
          <p:cNvPr id="34820" name="Text Box 4"/>
          <p:cNvSpPr txBox="1">
            <a:spLocks noChangeArrowheads="1"/>
          </p:cNvSpPr>
          <p:nvPr/>
        </p:nvSpPr>
        <p:spPr bwMode="auto">
          <a:xfrm>
            <a:off x="899188" y="2708275"/>
            <a:ext cx="6888424" cy="461665"/>
          </a:xfrm>
          <a:prstGeom prst="rect">
            <a:avLst/>
          </a:prstGeom>
          <a:noFill/>
          <a:ln w="9525">
            <a:noFill/>
            <a:miter lim="800000"/>
            <a:headEnd/>
            <a:tailEnd/>
          </a:ln>
        </p:spPr>
        <p:txBody>
          <a:bodyPr wrap="none">
            <a:spAutoFit/>
          </a:bodyPr>
          <a:lstStyle/>
          <a:p>
            <a:r>
              <a:rPr lang="en-US" sz="2400" dirty="0">
                <a:latin typeface="Monotype Corsiva" pitchFamily="66" charset="0"/>
              </a:rPr>
              <a:t>Divide the whole system into a subsystem and an environment</a:t>
            </a:r>
          </a:p>
        </p:txBody>
      </p:sp>
      <p:sp>
        <p:nvSpPr>
          <p:cNvPr id="34821" name="Text Box 6"/>
          <p:cNvSpPr txBox="1">
            <a:spLocks noChangeArrowheads="1"/>
          </p:cNvSpPr>
          <p:nvPr/>
        </p:nvSpPr>
        <p:spPr bwMode="auto">
          <a:xfrm>
            <a:off x="251520" y="4365104"/>
            <a:ext cx="8640960" cy="830997"/>
          </a:xfrm>
          <a:prstGeom prst="rect">
            <a:avLst/>
          </a:prstGeom>
          <a:noFill/>
          <a:ln w="9525">
            <a:noFill/>
            <a:miter lim="800000"/>
            <a:headEnd/>
            <a:tailEnd/>
          </a:ln>
        </p:spPr>
        <p:txBody>
          <a:bodyPr wrap="square">
            <a:spAutoFit/>
          </a:bodyPr>
          <a:lstStyle/>
          <a:p>
            <a:pPr algn="just"/>
            <a:r>
              <a:rPr lang="en-US" sz="2400" dirty="0">
                <a:solidFill>
                  <a:srgbClr val="FFFF00"/>
                </a:solidFill>
                <a:latin typeface="Monotype Corsiva" pitchFamily="66" charset="0"/>
              </a:rPr>
              <a:t>We know the </a:t>
            </a:r>
            <a:r>
              <a:rPr lang="en-US" sz="2400" dirty="0" err="1">
                <a:solidFill>
                  <a:srgbClr val="FFFF00"/>
                </a:solidFill>
                <a:latin typeface="Monotype Corsiva" pitchFamily="66" charset="0"/>
              </a:rPr>
              <a:t>eigenfunction</a:t>
            </a:r>
            <a:r>
              <a:rPr lang="en-US" sz="2400" dirty="0">
                <a:solidFill>
                  <a:srgbClr val="FFFF00"/>
                </a:solidFill>
                <a:latin typeface="Monotype Corsiva" pitchFamily="66" charset="0"/>
              </a:rPr>
              <a:t> for the whole system: how </a:t>
            </a:r>
            <a:r>
              <a:rPr lang="en-US" sz="2400" dirty="0" smtClean="0">
                <a:solidFill>
                  <a:srgbClr val="FFFF00"/>
                </a:solidFill>
                <a:latin typeface="Monotype Corsiva" pitchFamily="66" charset="0"/>
              </a:rPr>
              <a:t>to describe </a:t>
            </a:r>
            <a:r>
              <a:rPr lang="en-US" sz="2400" dirty="0">
                <a:solidFill>
                  <a:srgbClr val="FFFF00"/>
                </a:solidFill>
                <a:latin typeface="Monotype Corsiva" pitchFamily="66" charset="0"/>
              </a:rPr>
              <a:t>the subsystem block best?</a:t>
            </a:r>
          </a:p>
        </p:txBody>
      </p:sp>
      <p:sp>
        <p:nvSpPr>
          <p:cNvPr id="34822" name="Text Box 7"/>
          <p:cNvSpPr txBox="1">
            <a:spLocks noChangeArrowheads="1"/>
          </p:cNvSpPr>
          <p:nvPr/>
        </p:nvSpPr>
        <p:spPr bwMode="auto">
          <a:xfrm>
            <a:off x="323528" y="5301208"/>
            <a:ext cx="8820471" cy="1015663"/>
          </a:xfrm>
          <a:prstGeom prst="rect">
            <a:avLst/>
          </a:prstGeom>
          <a:noFill/>
          <a:ln w="9525">
            <a:noFill/>
            <a:miter lim="800000"/>
            <a:headEnd/>
            <a:tailEnd/>
          </a:ln>
        </p:spPr>
        <p:txBody>
          <a:bodyPr wrap="square">
            <a:spAutoFit/>
          </a:bodyPr>
          <a:lstStyle/>
          <a:p>
            <a:pPr algn="l"/>
            <a:r>
              <a:rPr lang="en-US" sz="2400" dirty="0">
                <a:solidFill>
                  <a:schemeClr val="tx1">
                    <a:lumMod val="90000"/>
                  </a:schemeClr>
                </a:solidFill>
                <a:latin typeface="Monotype Corsiva" pitchFamily="66" charset="0"/>
              </a:rPr>
              <a:t>Reduced density matrix for the subsystem block:</a:t>
            </a:r>
          </a:p>
          <a:p>
            <a:pPr algn="l"/>
            <a:endParaRPr lang="en-US" sz="800" dirty="0">
              <a:solidFill>
                <a:schemeClr val="tx1">
                  <a:lumMod val="90000"/>
                </a:schemeClr>
              </a:solidFill>
              <a:latin typeface="Monotype Corsiva" pitchFamily="66" charset="0"/>
            </a:endParaRPr>
          </a:p>
          <a:p>
            <a:pPr algn="l"/>
            <a:r>
              <a:rPr lang="en-US" sz="2800" dirty="0">
                <a:solidFill>
                  <a:schemeClr val="tx1">
                    <a:lumMod val="90000"/>
                  </a:schemeClr>
                </a:solidFill>
                <a:latin typeface="Monotype Corsiva" pitchFamily="66" charset="0"/>
              </a:rPr>
              <a:t>Trace over states of the environment block, all many-body states.</a:t>
            </a:r>
          </a:p>
        </p:txBody>
      </p:sp>
      <p:sp>
        <p:nvSpPr>
          <p:cNvPr id="34823" name="Text Box 8"/>
          <p:cNvSpPr txBox="1">
            <a:spLocks noChangeArrowheads="1"/>
          </p:cNvSpPr>
          <p:nvPr/>
        </p:nvSpPr>
        <p:spPr bwMode="auto">
          <a:xfrm>
            <a:off x="4211960" y="375047"/>
            <a:ext cx="2329484" cy="461665"/>
          </a:xfrm>
          <a:prstGeom prst="rect">
            <a:avLst/>
          </a:prstGeom>
          <a:noFill/>
          <a:ln w="9525">
            <a:noFill/>
            <a:miter lim="800000"/>
            <a:headEnd/>
            <a:tailEnd/>
          </a:ln>
        </p:spPr>
        <p:txBody>
          <a:bodyPr wrap="none">
            <a:spAutoFit/>
          </a:bodyPr>
          <a:lstStyle/>
          <a:p>
            <a:r>
              <a:rPr lang="en-US" sz="2400" dirty="0">
                <a:latin typeface="Monotype Corsiva" pitchFamily="66" charset="0"/>
              </a:rPr>
              <a:t>Steven White, 1992</a:t>
            </a:r>
          </a:p>
        </p:txBody>
      </p:sp>
      <p:grpSp>
        <p:nvGrpSpPr>
          <p:cNvPr id="2" name="16 Grupo"/>
          <p:cNvGrpSpPr/>
          <p:nvPr/>
        </p:nvGrpSpPr>
        <p:grpSpPr>
          <a:xfrm>
            <a:off x="1763688" y="3356992"/>
            <a:ext cx="5904656" cy="745232"/>
            <a:chOff x="1676400" y="3352800"/>
            <a:chExt cx="3962400" cy="457200"/>
          </a:xfrm>
        </p:grpSpPr>
        <p:sp>
          <p:nvSpPr>
            <p:cNvPr id="34824" name="Rectangle 10"/>
            <p:cNvSpPr>
              <a:spLocks noChangeArrowheads="1"/>
            </p:cNvSpPr>
            <p:nvPr/>
          </p:nvSpPr>
          <p:spPr bwMode="auto">
            <a:xfrm>
              <a:off x="1676400" y="3352800"/>
              <a:ext cx="1828800" cy="457200"/>
            </a:xfrm>
            <a:prstGeom prst="rect">
              <a:avLst/>
            </a:prstGeom>
            <a:noFill/>
            <a:ln w="57150">
              <a:solidFill>
                <a:schemeClr val="accent2"/>
              </a:solidFill>
              <a:miter lim="800000"/>
              <a:headEnd/>
              <a:tailEnd/>
            </a:ln>
          </p:spPr>
          <p:txBody>
            <a:bodyPr wrap="none" anchor="ctr"/>
            <a:lstStyle/>
            <a:p>
              <a:endParaRPr lang="es-CO">
                <a:latin typeface="Monotype Corsiva" pitchFamily="66" charset="0"/>
              </a:endParaRPr>
            </a:p>
          </p:txBody>
        </p:sp>
        <p:sp>
          <p:nvSpPr>
            <p:cNvPr id="34825" name="Rectangle 11"/>
            <p:cNvSpPr>
              <a:spLocks noChangeArrowheads="1"/>
            </p:cNvSpPr>
            <p:nvPr/>
          </p:nvSpPr>
          <p:spPr bwMode="auto">
            <a:xfrm>
              <a:off x="3810000" y="3352800"/>
              <a:ext cx="1828800" cy="457200"/>
            </a:xfrm>
            <a:prstGeom prst="rect">
              <a:avLst/>
            </a:prstGeom>
            <a:noFill/>
            <a:ln w="57150">
              <a:solidFill>
                <a:srgbClr val="FF00FF"/>
              </a:solidFill>
              <a:miter lim="800000"/>
              <a:headEnd/>
              <a:tailEnd/>
            </a:ln>
          </p:spPr>
          <p:txBody>
            <a:bodyPr wrap="none" anchor="ctr"/>
            <a:lstStyle/>
            <a:p>
              <a:endParaRPr lang="es-CO">
                <a:latin typeface="Monotype Corsiva" pitchFamily="66" charset="0"/>
              </a:endParaRPr>
            </a:p>
          </p:txBody>
        </p:sp>
        <p:sp>
          <p:nvSpPr>
            <p:cNvPr id="34826" name="Oval 12"/>
            <p:cNvSpPr>
              <a:spLocks noChangeArrowheads="1"/>
            </p:cNvSpPr>
            <p:nvPr/>
          </p:nvSpPr>
          <p:spPr bwMode="auto">
            <a:xfrm>
              <a:off x="1866900" y="3530600"/>
              <a:ext cx="152400" cy="152400"/>
            </a:xfrm>
            <a:prstGeom prst="ellipse">
              <a:avLst/>
            </a:prstGeom>
            <a:noFill/>
            <a:ln w="9525">
              <a:solidFill>
                <a:schemeClr val="tx1"/>
              </a:solidFill>
              <a:round/>
              <a:headEnd/>
              <a:tailEnd/>
            </a:ln>
          </p:spPr>
          <p:txBody>
            <a:bodyPr wrap="none" anchor="ctr"/>
            <a:lstStyle/>
            <a:p>
              <a:endParaRPr lang="es-CO">
                <a:latin typeface="Monotype Corsiva" pitchFamily="66" charset="0"/>
              </a:endParaRPr>
            </a:p>
          </p:txBody>
        </p:sp>
        <p:sp>
          <p:nvSpPr>
            <p:cNvPr id="34827" name="Oval 13"/>
            <p:cNvSpPr>
              <a:spLocks noChangeArrowheads="1"/>
            </p:cNvSpPr>
            <p:nvPr/>
          </p:nvSpPr>
          <p:spPr bwMode="auto">
            <a:xfrm>
              <a:off x="2501900" y="3517900"/>
              <a:ext cx="152400" cy="152400"/>
            </a:xfrm>
            <a:prstGeom prst="ellipse">
              <a:avLst/>
            </a:prstGeom>
            <a:noFill/>
            <a:ln w="9525">
              <a:solidFill>
                <a:schemeClr val="tx1"/>
              </a:solidFill>
              <a:round/>
              <a:headEnd/>
              <a:tailEnd/>
            </a:ln>
          </p:spPr>
          <p:txBody>
            <a:bodyPr wrap="none" anchor="ctr"/>
            <a:lstStyle/>
            <a:p>
              <a:endParaRPr lang="es-CO">
                <a:latin typeface="Monotype Corsiva" pitchFamily="66" charset="0"/>
              </a:endParaRPr>
            </a:p>
          </p:txBody>
        </p:sp>
        <p:sp>
          <p:nvSpPr>
            <p:cNvPr id="34828" name="Oval 14"/>
            <p:cNvSpPr>
              <a:spLocks noChangeArrowheads="1"/>
            </p:cNvSpPr>
            <p:nvPr/>
          </p:nvSpPr>
          <p:spPr bwMode="auto">
            <a:xfrm>
              <a:off x="3162300" y="3505200"/>
              <a:ext cx="152400" cy="152400"/>
            </a:xfrm>
            <a:prstGeom prst="ellipse">
              <a:avLst/>
            </a:prstGeom>
            <a:noFill/>
            <a:ln w="9525">
              <a:solidFill>
                <a:schemeClr val="tx1"/>
              </a:solidFill>
              <a:round/>
              <a:headEnd/>
              <a:tailEnd/>
            </a:ln>
          </p:spPr>
          <p:txBody>
            <a:bodyPr wrap="none" anchor="ctr"/>
            <a:lstStyle/>
            <a:p>
              <a:endParaRPr lang="es-CO">
                <a:latin typeface="Monotype Corsiva" pitchFamily="66" charset="0"/>
              </a:endParaRPr>
            </a:p>
          </p:txBody>
        </p:sp>
        <p:sp>
          <p:nvSpPr>
            <p:cNvPr id="34829" name="Oval 15"/>
            <p:cNvSpPr>
              <a:spLocks noChangeArrowheads="1"/>
            </p:cNvSpPr>
            <p:nvPr/>
          </p:nvSpPr>
          <p:spPr bwMode="auto">
            <a:xfrm>
              <a:off x="4000500" y="3505200"/>
              <a:ext cx="152400" cy="152400"/>
            </a:xfrm>
            <a:prstGeom prst="ellipse">
              <a:avLst/>
            </a:prstGeom>
            <a:noFill/>
            <a:ln w="9525">
              <a:solidFill>
                <a:schemeClr val="tx1"/>
              </a:solidFill>
              <a:round/>
              <a:headEnd/>
              <a:tailEnd/>
            </a:ln>
          </p:spPr>
          <p:txBody>
            <a:bodyPr wrap="none" anchor="ctr"/>
            <a:lstStyle/>
            <a:p>
              <a:endParaRPr lang="es-CO">
                <a:latin typeface="Monotype Corsiva" pitchFamily="66" charset="0"/>
              </a:endParaRPr>
            </a:p>
          </p:txBody>
        </p:sp>
        <p:sp>
          <p:nvSpPr>
            <p:cNvPr id="34830" name="Oval 16"/>
            <p:cNvSpPr>
              <a:spLocks noChangeArrowheads="1"/>
            </p:cNvSpPr>
            <p:nvPr/>
          </p:nvSpPr>
          <p:spPr bwMode="auto">
            <a:xfrm>
              <a:off x="4584700" y="3505200"/>
              <a:ext cx="152400" cy="152400"/>
            </a:xfrm>
            <a:prstGeom prst="ellipse">
              <a:avLst/>
            </a:prstGeom>
            <a:noFill/>
            <a:ln w="9525">
              <a:solidFill>
                <a:schemeClr val="tx1"/>
              </a:solidFill>
              <a:round/>
              <a:headEnd/>
              <a:tailEnd/>
            </a:ln>
          </p:spPr>
          <p:txBody>
            <a:bodyPr wrap="none" anchor="ctr"/>
            <a:lstStyle/>
            <a:p>
              <a:endParaRPr lang="es-CO">
                <a:latin typeface="Monotype Corsiva" pitchFamily="66" charset="0"/>
              </a:endParaRPr>
            </a:p>
          </p:txBody>
        </p:sp>
        <p:sp>
          <p:nvSpPr>
            <p:cNvPr id="34831" name="Oval 17"/>
            <p:cNvSpPr>
              <a:spLocks noChangeArrowheads="1"/>
            </p:cNvSpPr>
            <p:nvPr/>
          </p:nvSpPr>
          <p:spPr bwMode="auto">
            <a:xfrm>
              <a:off x="5181600" y="3505200"/>
              <a:ext cx="152400" cy="152400"/>
            </a:xfrm>
            <a:prstGeom prst="ellipse">
              <a:avLst/>
            </a:prstGeom>
            <a:noFill/>
            <a:ln w="9525">
              <a:solidFill>
                <a:schemeClr val="tx1"/>
              </a:solidFill>
              <a:round/>
              <a:headEnd/>
              <a:tailEnd/>
            </a:ln>
          </p:spPr>
          <p:txBody>
            <a:bodyPr wrap="none" anchor="ctr"/>
            <a:lstStyle/>
            <a:p>
              <a:endParaRPr lang="es-CO">
                <a:latin typeface="Monotype Corsiva" pitchFamily="66" charset="0"/>
              </a:endParaRPr>
            </a:p>
          </p:txBody>
        </p:sp>
        <p:sp>
          <p:nvSpPr>
            <p:cNvPr id="34832" name="Rectangle 18"/>
            <p:cNvSpPr>
              <a:spLocks noChangeArrowheads="1"/>
            </p:cNvSpPr>
            <p:nvPr/>
          </p:nvSpPr>
          <p:spPr bwMode="auto">
            <a:xfrm>
              <a:off x="1676400" y="3352800"/>
              <a:ext cx="3962400" cy="457200"/>
            </a:xfrm>
            <a:prstGeom prst="rect">
              <a:avLst/>
            </a:prstGeom>
            <a:noFill/>
            <a:ln w="28575">
              <a:solidFill>
                <a:srgbClr val="333333"/>
              </a:solidFill>
              <a:miter lim="800000"/>
              <a:headEnd/>
              <a:tailEnd/>
            </a:ln>
          </p:spPr>
          <p:txBody>
            <a:bodyPr wrap="none" anchor="ctr"/>
            <a:lstStyle/>
            <a:p>
              <a:endParaRPr lang="es-CO">
                <a:latin typeface="Monotype Corsiva" pitchFamily="66" charset="0"/>
              </a:endParaRPr>
            </a:p>
          </p:txBody>
        </p:sp>
      </p:grpSp>
      <p:pic>
        <p:nvPicPr>
          <p:cNvPr id="20" name="Picture 11" descr="spin">
            <a:hlinkClick r:id="rId2" action="ppaction://hlinksldjump"/>
          </p:cNvPr>
          <p:cNvPicPr>
            <a:picLocks noChangeAspect="1" noChangeArrowheads="1" noCrop="1"/>
          </p:cNvPicPr>
          <p:nvPr/>
        </p:nvPicPr>
        <p:blipFill>
          <a:blip r:embed="rId3" cstate="print"/>
          <a:srcRect/>
          <a:stretch>
            <a:fillRect/>
          </a:stretch>
        </p:blipFill>
        <p:spPr bwMode="auto">
          <a:xfrm>
            <a:off x="8460432" y="5670030"/>
            <a:ext cx="683567" cy="711297"/>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a:p>
        </p:txBody>
      </p:sp>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7" name="Text Box 2"/>
          <p:cNvSpPr txBox="1">
            <a:spLocks noChangeArrowheads="1"/>
          </p:cNvSpPr>
          <p:nvPr/>
        </p:nvSpPr>
        <p:spPr bwMode="auto">
          <a:xfrm>
            <a:off x="1069138" y="2895600"/>
            <a:ext cx="7031254"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algn="ctr"/>
            <a:r>
              <a:rPr lang="en-US" sz="3200" dirty="0" smtClean="0">
                <a:solidFill>
                  <a:srgbClr val="FFC000"/>
                </a:solidFill>
                <a:latin typeface="Monotype Corsiva" pitchFamily="66" charset="0"/>
              </a:rPr>
              <a:t>Applications</a:t>
            </a:r>
          </a:p>
          <a:p>
            <a:pPr algn="ctr"/>
            <a:r>
              <a:rPr lang="en-US" sz="3200" dirty="0" smtClean="0">
                <a:solidFill>
                  <a:srgbClr val="CC00CC"/>
                </a:solidFill>
                <a:latin typeface="Monotype Corsiva" pitchFamily="66" charset="0"/>
              </a:rPr>
              <a:t>             </a:t>
            </a:r>
            <a:endParaRPr lang="en-US" sz="3200" dirty="0">
              <a:solidFill>
                <a:srgbClr val="CC00CC"/>
              </a:solidFill>
              <a:latin typeface="Monotype Corsiva" pitchFamily="66" charset="0"/>
            </a:endParaRPr>
          </a:p>
        </p:txBody>
      </p:sp>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30887"/>
          </a:xfrm>
          <a:prstGeom prst="rect">
            <a:avLst/>
          </a:prstGeom>
          <a:noFill/>
          <a:ln w="9525">
            <a:noFill/>
            <a:miter lim="800000"/>
            <a:headEnd/>
            <a:tailEnd/>
          </a:ln>
          <a:effectLst/>
        </p:spPr>
        <p:txBody>
          <a:bodyPr wrap="none">
            <a:spAutoFit/>
          </a:bodyPr>
          <a:lstStyle/>
          <a:p>
            <a:pPr algn="l"/>
            <a:endParaRPr lang="en-US" sz="2200">
              <a:latin typeface="Monotype Corsiva" pitchFamily="66" charset="0"/>
            </a:endParaRPr>
          </a:p>
        </p:txBody>
      </p:sp>
      <p:sp>
        <p:nvSpPr>
          <p:cNvPr id="6" name="Text Box 2"/>
          <p:cNvSpPr txBox="1">
            <a:spLocks noChangeArrowheads="1"/>
          </p:cNvSpPr>
          <p:nvPr/>
        </p:nvSpPr>
        <p:spPr bwMode="auto">
          <a:xfrm>
            <a:off x="3505200" y="92869"/>
            <a:ext cx="1518364" cy="43088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r>
              <a:rPr lang="en-US" sz="2200" u="sng" dirty="0">
                <a:solidFill>
                  <a:srgbClr val="FFC000"/>
                </a:solidFill>
                <a:latin typeface="Monotype Corsiva" pitchFamily="66" charset="0"/>
              </a:rPr>
              <a:t>Applications:</a:t>
            </a:r>
          </a:p>
        </p:txBody>
      </p:sp>
      <p:sp>
        <p:nvSpPr>
          <p:cNvPr id="7" name="Text Box 6"/>
          <p:cNvSpPr txBox="1">
            <a:spLocks noChangeArrowheads="1"/>
          </p:cNvSpPr>
          <p:nvPr/>
        </p:nvSpPr>
        <p:spPr bwMode="auto">
          <a:xfrm>
            <a:off x="228600" y="3288506"/>
            <a:ext cx="8686800" cy="1107996"/>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r>
              <a:rPr lang="en-US" sz="2200" dirty="0">
                <a:latin typeface="Monotype Corsiva" pitchFamily="66" charset="0"/>
              </a:rPr>
              <a:t>Total number of papers published with the string “density matrix renormalization” in their title or abstract from 1993 to </a:t>
            </a:r>
            <a:r>
              <a:rPr lang="en-US" sz="2200" dirty="0" smtClean="0">
                <a:latin typeface="Monotype Corsiva" pitchFamily="66" charset="0"/>
              </a:rPr>
              <a:t>2005 </a:t>
            </a:r>
            <a:r>
              <a:rPr lang="en-US" sz="2200" dirty="0">
                <a:latin typeface="Monotype Corsiva" pitchFamily="66" charset="0"/>
              </a:rPr>
              <a:t>is more than </a:t>
            </a:r>
            <a:r>
              <a:rPr lang="en-US" sz="2200" b="1" dirty="0">
                <a:latin typeface="Monotype Corsiva" pitchFamily="66" charset="0"/>
              </a:rPr>
              <a:t>5,000</a:t>
            </a:r>
            <a:r>
              <a:rPr lang="en-US" sz="2200" dirty="0">
                <a:latin typeface="Monotype Corsiva" pitchFamily="66" charset="0"/>
              </a:rPr>
              <a:t> </a:t>
            </a:r>
            <a:r>
              <a:rPr lang="en-US" sz="2200" i="1" dirty="0">
                <a:latin typeface="Monotype Corsiva" pitchFamily="66" charset="0"/>
              </a:rPr>
              <a:t>(obtained from ISI database</a:t>
            </a:r>
            <a:r>
              <a:rPr lang="en-US" sz="2200" i="1" dirty="0" smtClean="0">
                <a:latin typeface="Monotype Corsiva" pitchFamily="66" charset="0"/>
              </a:rPr>
              <a:t>) and  2006-2012 </a:t>
            </a:r>
            <a:r>
              <a:rPr lang="en-US" sz="2200" i="1" dirty="0" err="1" smtClean="0">
                <a:latin typeface="Monotype Corsiva" pitchFamily="66" charset="0"/>
              </a:rPr>
              <a:t>aprox</a:t>
            </a:r>
            <a:r>
              <a:rPr lang="en-US" sz="2200" i="1" dirty="0" smtClean="0">
                <a:latin typeface="Monotype Corsiva" pitchFamily="66" charset="0"/>
              </a:rPr>
              <a:t>. 3000 more.</a:t>
            </a:r>
            <a:endParaRPr lang="en-US" sz="2200" i="1" dirty="0">
              <a:latin typeface="Monotype Corsiva" pitchFamily="66" charset="0"/>
            </a:endParaRPr>
          </a:p>
        </p:txBody>
      </p:sp>
      <p:sp>
        <p:nvSpPr>
          <p:cNvPr id="8" name="Text Box 9"/>
          <p:cNvSpPr txBox="1">
            <a:spLocks noChangeArrowheads="1"/>
          </p:cNvSpPr>
          <p:nvPr/>
        </p:nvSpPr>
        <p:spPr bwMode="auto">
          <a:xfrm>
            <a:off x="371474" y="4602956"/>
            <a:ext cx="7872933" cy="2123658"/>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r>
              <a:rPr lang="en-US" sz="2200" dirty="0">
                <a:latin typeface="Monotype Corsiva" pitchFamily="66" charset="0"/>
              </a:rPr>
              <a:t>Distributed Multimedia Research Group</a:t>
            </a:r>
          </a:p>
          <a:p>
            <a:r>
              <a:rPr lang="en-US" sz="2200" dirty="0">
                <a:latin typeface="Monotype Corsiva" pitchFamily="66" charset="0"/>
              </a:rPr>
              <a:t>Design Methodology Research Group</a:t>
            </a:r>
          </a:p>
          <a:p>
            <a:r>
              <a:rPr lang="en-US" sz="2200" dirty="0">
                <a:latin typeface="Monotype Corsiva" pitchFamily="66" charset="0"/>
              </a:rPr>
              <a:t>Direct Marketing Resource Group</a:t>
            </a:r>
          </a:p>
          <a:p>
            <a:r>
              <a:rPr lang="en-US" sz="2200" dirty="0">
                <a:latin typeface="Monotype Corsiva" pitchFamily="66" charset="0"/>
              </a:rPr>
              <a:t>Data Management Resource Group</a:t>
            </a:r>
          </a:p>
          <a:p>
            <a:endParaRPr lang="en-US" sz="2200" dirty="0">
              <a:latin typeface="Monotype Corsiva" pitchFamily="66" charset="0"/>
            </a:endParaRPr>
          </a:p>
          <a:p>
            <a:r>
              <a:rPr lang="en-US" sz="2200" dirty="0">
                <a:latin typeface="Monotype Corsiva" pitchFamily="66" charset="0"/>
              </a:rPr>
              <a:t> </a:t>
            </a:r>
            <a:r>
              <a:rPr lang="en-US" sz="2200" dirty="0" err="1">
                <a:latin typeface="Monotype Corsiva" pitchFamily="66" charset="0"/>
              </a:rPr>
              <a:t>Groupe</a:t>
            </a:r>
            <a:r>
              <a:rPr lang="en-US" sz="2200" dirty="0">
                <a:latin typeface="Monotype Corsiva" pitchFamily="66" charset="0"/>
              </a:rPr>
              <a:t> de </a:t>
            </a:r>
            <a:r>
              <a:rPr lang="en-US" sz="2200" dirty="0" err="1">
                <a:latin typeface="Monotype Corsiva" pitchFamily="66" charset="0"/>
              </a:rPr>
              <a:t>Renormalisation</a:t>
            </a:r>
            <a:r>
              <a:rPr lang="en-US" sz="2200" dirty="0">
                <a:latin typeface="Monotype Corsiva" pitchFamily="66" charset="0"/>
              </a:rPr>
              <a:t> de la </a:t>
            </a:r>
            <a:r>
              <a:rPr lang="en-US" sz="2200" dirty="0" err="1">
                <a:latin typeface="Monotype Corsiva" pitchFamily="66" charset="0"/>
              </a:rPr>
              <a:t>Matrice</a:t>
            </a:r>
            <a:r>
              <a:rPr lang="en-US" sz="2200" dirty="0">
                <a:latin typeface="Monotype Corsiva" pitchFamily="66" charset="0"/>
              </a:rPr>
              <a:t> </a:t>
            </a:r>
            <a:r>
              <a:rPr lang="en-US" sz="2200" dirty="0" err="1">
                <a:latin typeface="Monotype Corsiva" pitchFamily="66" charset="0"/>
              </a:rPr>
              <a:t>Densite</a:t>
            </a:r>
            <a:r>
              <a:rPr lang="en-US" sz="2200" dirty="0">
                <a:latin typeface="Monotype Corsiva" pitchFamily="66" charset="0"/>
              </a:rPr>
              <a:t> (GRMD) !!!</a:t>
            </a:r>
          </a:p>
        </p:txBody>
      </p:sp>
      <p:sp>
        <p:nvSpPr>
          <p:cNvPr id="9" name="Text Box 10"/>
          <p:cNvSpPr txBox="1">
            <a:spLocks noChangeArrowheads="1"/>
          </p:cNvSpPr>
          <p:nvPr/>
        </p:nvSpPr>
        <p:spPr bwMode="auto">
          <a:xfrm>
            <a:off x="4784725" y="5134769"/>
            <a:ext cx="2537874" cy="43088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r>
              <a:rPr lang="en-US" sz="2200" dirty="0">
                <a:solidFill>
                  <a:srgbClr val="FFFF00"/>
                </a:solidFill>
                <a:latin typeface="Monotype Corsiva" pitchFamily="66" charset="0"/>
              </a:rPr>
              <a:t>All are DMRG indeed !</a:t>
            </a:r>
          </a:p>
        </p:txBody>
      </p:sp>
      <p:sp>
        <p:nvSpPr>
          <p:cNvPr id="10" name="Text Box 11"/>
          <p:cNvSpPr txBox="1">
            <a:spLocks noChangeArrowheads="1"/>
          </p:cNvSpPr>
          <p:nvPr/>
        </p:nvSpPr>
        <p:spPr bwMode="auto">
          <a:xfrm>
            <a:off x="533400" y="754856"/>
            <a:ext cx="4083169" cy="2123658"/>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a:buFont typeface="Wingdings" pitchFamily="2" charset="2"/>
              <a:buChar char="Ø"/>
            </a:pPr>
            <a:r>
              <a:rPr lang="en-US" sz="2200" dirty="0">
                <a:latin typeface="Monotype Corsiva" pitchFamily="66" charset="0"/>
              </a:rPr>
              <a:t>Strongly correlated electronic systems</a:t>
            </a:r>
          </a:p>
          <a:p>
            <a:pPr>
              <a:buFont typeface="Wingdings" pitchFamily="2" charset="2"/>
              <a:buChar char="Ø"/>
            </a:pPr>
            <a:r>
              <a:rPr lang="en-US" sz="2200" dirty="0">
                <a:latin typeface="Monotype Corsiva" pitchFamily="66" charset="0"/>
              </a:rPr>
              <a:t>Nuclear Physics</a:t>
            </a:r>
          </a:p>
          <a:p>
            <a:pPr>
              <a:buFont typeface="Wingdings" pitchFamily="2" charset="2"/>
              <a:buChar char="Ø"/>
            </a:pPr>
            <a:r>
              <a:rPr lang="en-US" sz="2200" dirty="0">
                <a:latin typeface="Monotype Corsiva" pitchFamily="66" charset="0"/>
              </a:rPr>
              <a:t>Quantum information theory</a:t>
            </a:r>
          </a:p>
          <a:p>
            <a:pPr>
              <a:buFont typeface="Wingdings" pitchFamily="2" charset="2"/>
              <a:buChar char="Ø"/>
            </a:pPr>
            <a:r>
              <a:rPr lang="en-US" sz="2200" dirty="0">
                <a:latin typeface="Monotype Corsiva" pitchFamily="66" charset="0"/>
              </a:rPr>
              <a:t>Quantum Chemistry</a:t>
            </a:r>
          </a:p>
          <a:p>
            <a:pPr>
              <a:buFont typeface="Wingdings" pitchFamily="2" charset="2"/>
              <a:buChar char="Ø"/>
            </a:pPr>
            <a:r>
              <a:rPr lang="en-US" sz="2200" dirty="0">
                <a:latin typeface="Monotype Corsiva" pitchFamily="66" charset="0"/>
              </a:rPr>
              <a:t>Classical Statistical Physics</a:t>
            </a:r>
          </a:p>
          <a:p>
            <a:pPr>
              <a:buFont typeface="Wingdings" pitchFamily="2" charset="2"/>
              <a:buChar char="Ø"/>
            </a:pPr>
            <a:r>
              <a:rPr lang="en-US" sz="2200" dirty="0">
                <a:latin typeface="Monotype Corsiva" pitchFamily="66" charset="0"/>
              </a:rPr>
              <a:t>Soft condensed matter Physics</a:t>
            </a: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a:p>
        </p:txBody>
      </p:sp>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7" name="Text Box 2"/>
          <p:cNvSpPr txBox="1">
            <a:spLocks noChangeArrowheads="1"/>
          </p:cNvSpPr>
          <p:nvPr/>
        </p:nvSpPr>
        <p:spPr bwMode="auto">
          <a:xfrm>
            <a:off x="1069138" y="2895600"/>
            <a:ext cx="7031254"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algn="ctr"/>
            <a:r>
              <a:rPr lang="en-US" sz="3200" dirty="0" smtClean="0">
                <a:solidFill>
                  <a:srgbClr val="FFC000"/>
                </a:solidFill>
                <a:latin typeface="Monotype Corsiva" pitchFamily="66" charset="0"/>
              </a:rPr>
              <a:t>Solid State Physics</a:t>
            </a:r>
          </a:p>
          <a:p>
            <a:pPr algn="ctr"/>
            <a:r>
              <a:rPr lang="en-US" sz="3200" dirty="0" smtClean="0">
                <a:solidFill>
                  <a:srgbClr val="CC00CC"/>
                </a:solidFill>
                <a:latin typeface="Monotype Corsiva" pitchFamily="66" charset="0"/>
              </a:rPr>
              <a:t>             </a:t>
            </a:r>
            <a:endParaRPr lang="en-US" sz="3200" dirty="0">
              <a:solidFill>
                <a:srgbClr val="CC00CC"/>
              </a:solidFill>
              <a:latin typeface="Monotype Corsiva" pitchFamily="66" charset="0"/>
            </a:endParaRPr>
          </a:p>
        </p:txBody>
      </p:sp>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 Grupo"/>
          <p:cNvGrpSpPr/>
          <p:nvPr/>
        </p:nvGrpSpPr>
        <p:grpSpPr>
          <a:xfrm>
            <a:off x="-1116632" y="620688"/>
            <a:ext cx="11377264" cy="5864696"/>
            <a:chOff x="-900608" y="764704"/>
            <a:chExt cx="11377264" cy="5864696"/>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graphicFrame>
          <p:nvGraphicFramePr>
            <p:cNvPr id="5" name="4 Diagrama"/>
            <p:cNvGraphicFramePr/>
            <p:nvPr/>
          </p:nvGraphicFramePr>
          <p:xfrm>
            <a:off x="3491880" y="764704"/>
            <a:ext cx="6984776"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CuadroTexto"/>
            <p:cNvSpPr txBox="1"/>
            <p:nvPr/>
          </p:nvSpPr>
          <p:spPr>
            <a:xfrm>
              <a:off x="3724863" y="2886035"/>
              <a:ext cx="1999265" cy="830997"/>
            </a:xfrm>
            <a:prstGeom prst="rect">
              <a:avLst/>
            </a:prstGeom>
            <a:noFill/>
          </p:spPr>
          <p:txBody>
            <a:bodyPr wrap="none" rtlCol="0">
              <a:spAutoFit/>
            </a:bodyPr>
            <a:lstStyle/>
            <a:p>
              <a:r>
                <a:rPr lang="es-CO" dirty="0" err="1" smtClean="0">
                  <a:solidFill>
                    <a:schemeClr val="tx2"/>
                  </a:solidFill>
                  <a:latin typeface="Monotype Corsiva" pitchFamily="66" charset="0"/>
                </a:rPr>
                <a:t>Renormalization</a:t>
              </a:r>
              <a:endParaRPr lang="es-CO" dirty="0" smtClean="0">
                <a:solidFill>
                  <a:schemeClr val="tx2"/>
                </a:solidFill>
                <a:latin typeface="Monotype Corsiva" pitchFamily="66" charset="0"/>
              </a:endParaRPr>
            </a:p>
            <a:p>
              <a:r>
                <a:rPr lang="es-CO" dirty="0" err="1" smtClean="0">
                  <a:solidFill>
                    <a:schemeClr val="tx2"/>
                  </a:solidFill>
                  <a:latin typeface="Monotype Corsiva" pitchFamily="66" charset="0"/>
                </a:rPr>
                <a:t>Group</a:t>
              </a:r>
              <a:endParaRPr lang="es-CO" dirty="0">
                <a:solidFill>
                  <a:schemeClr val="tx2"/>
                </a:solidFill>
                <a:latin typeface="Monotype Corsiva" pitchFamily="66" charset="0"/>
              </a:endParaRPr>
            </a:p>
          </p:txBody>
        </p:sp>
        <p:graphicFrame>
          <p:nvGraphicFramePr>
            <p:cNvPr id="7" name="6 Diagrama"/>
            <p:cNvGraphicFramePr/>
            <p:nvPr/>
          </p:nvGraphicFramePr>
          <p:xfrm>
            <a:off x="-900608" y="764704"/>
            <a:ext cx="6984776"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9" name="8 CuadroTexto"/>
          <p:cNvSpPr txBox="1"/>
          <p:nvPr/>
        </p:nvSpPr>
        <p:spPr>
          <a:xfrm>
            <a:off x="3347864" y="2564904"/>
            <a:ext cx="2448272" cy="1323439"/>
          </a:xfrm>
          <a:prstGeom prst="rect">
            <a:avLst/>
          </a:prstGeom>
          <a:noFill/>
        </p:spPr>
        <p:txBody>
          <a:bodyPr wrap="square" rtlCol="0">
            <a:spAutoFit/>
          </a:bodyPr>
          <a:lstStyle/>
          <a:p>
            <a:endParaRPr lang="es-CO" dirty="0" smtClean="0"/>
          </a:p>
          <a:p>
            <a:r>
              <a:rPr lang="es-CO" sz="2800" dirty="0" err="1" smtClean="0">
                <a:solidFill>
                  <a:schemeClr val="tx2"/>
                </a:solidFill>
                <a:latin typeface="Monotype Corsiva" pitchFamily="66" charset="0"/>
              </a:rPr>
              <a:t>Renormalization</a:t>
            </a:r>
            <a:endParaRPr lang="es-CO" sz="2800" dirty="0" smtClean="0">
              <a:solidFill>
                <a:schemeClr val="tx2"/>
              </a:solidFill>
              <a:latin typeface="Monotype Corsiva" pitchFamily="66" charset="0"/>
            </a:endParaRPr>
          </a:p>
          <a:p>
            <a:r>
              <a:rPr lang="es-CO" sz="2800" dirty="0" err="1" smtClean="0">
                <a:solidFill>
                  <a:schemeClr val="tx2"/>
                </a:solidFill>
                <a:latin typeface="Monotype Corsiva" pitchFamily="66" charset="0"/>
              </a:rPr>
              <a:t>Group</a:t>
            </a:r>
            <a:endParaRPr lang="es-CO" sz="2800" dirty="0">
              <a:solidFill>
                <a:schemeClr val="tx2"/>
              </a:solidFill>
              <a:latin typeface="Monotype Corsiva" pitchFamily="66" charset="0"/>
            </a:endParaRPr>
          </a:p>
        </p:txBody>
      </p:sp>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5" name="Text Box 2"/>
          <p:cNvSpPr txBox="1">
            <a:spLocks noChangeArrowheads="1"/>
          </p:cNvSpPr>
          <p:nvPr/>
        </p:nvSpPr>
        <p:spPr bwMode="auto">
          <a:xfrm>
            <a:off x="503040" y="1340768"/>
            <a:ext cx="8317432" cy="1569660"/>
          </a:xfrm>
          <a:prstGeom prst="rect">
            <a:avLst/>
          </a:prstGeom>
          <a:noFill/>
          <a:ln w="9525">
            <a:noFill/>
            <a:miter lim="800000"/>
            <a:headEnd/>
            <a:tailEnd/>
          </a:ln>
        </p:spPr>
        <p:txBody>
          <a:bodyPr wrap="square">
            <a:spAutoFit/>
          </a:bodyPr>
          <a:lstStyle/>
          <a:p>
            <a:pPr algn="just"/>
            <a:r>
              <a:rPr lang="en-US" u="sng" dirty="0" smtClean="0">
                <a:solidFill>
                  <a:srgbClr val="FFC000"/>
                </a:solidFill>
                <a:latin typeface="Monotype Corsiva" pitchFamily="66" charset="0"/>
              </a:rPr>
              <a:t>The renormalization is also a standard tool in the field of condensed matter physics, where it is used to describe the collective excitations of many-particle systems, and explain phenomena such as superconductivity, </a:t>
            </a:r>
            <a:r>
              <a:rPr lang="en-US" u="sng" dirty="0" smtClean="0">
                <a:solidFill>
                  <a:srgbClr val="FFC000"/>
                </a:solidFill>
                <a:latin typeface="Monotype Corsiva" pitchFamily="66" charset="0"/>
              </a:rPr>
              <a:t>superfluity </a:t>
            </a:r>
            <a:r>
              <a:rPr lang="en-US" u="sng" dirty="0" smtClean="0">
                <a:solidFill>
                  <a:srgbClr val="FFC000"/>
                </a:solidFill>
                <a:latin typeface="Monotype Corsiva" pitchFamily="66" charset="0"/>
              </a:rPr>
              <a:t>and the quantum Hall effect</a:t>
            </a:r>
            <a:endParaRPr lang="en-US" u="sng" dirty="0">
              <a:solidFill>
                <a:srgbClr val="FFC000"/>
              </a:solidFill>
              <a:latin typeface="Monotype Corsiva" pitchFamily="66" charset="0"/>
            </a:endParaRP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title"/>
          </p:nvPr>
        </p:nvSpPr>
        <p:spPr>
          <a:xfrm>
            <a:off x="539750" y="260648"/>
            <a:ext cx="8001000" cy="684213"/>
          </a:xfrm>
        </p:spPr>
        <p:txBody>
          <a:bodyPr>
            <a:noAutofit/>
          </a:bodyPr>
          <a:lstStyle/>
          <a:p>
            <a:r>
              <a:rPr lang="en-US" sz="4000" b="1" dirty="0" smtClean="0">
                <a:solidFill>
                  <a:srgbClr val="000099"/>
                </a:solidFill>
                <a:effectLst>
                  <a:outerShdw blurRad="38100" dist="38100" dir="2700000" algn="tl">
                    <a:srgbClr val="C0C0C0"/>
                  </a:outerShdw>
                </a:effectLst>
                <a:latin typeface="Monotype Corsiva" pitchFamily="66" charset="0"/>
              </a:rPr>
              <a:t>Renormalization Group (RG)</a:t>
            </a:r>
            <a:endParaRPr lang="en-US" sz="4000" b="1" dirty="0">
              <a:solidFill>
                <a:srgbClr val="000099"/>
              </a:solidFill>
              <a:effectLst>
                <a:outerShdw blurRad="38100" dist="38100" dir="2700000" algn="tl">
                  <a:srgbClr val="C0C0C0"/>
                </a:outerShdw>
              </a:effectLst>
              <a:latin typeface="Monotype Corsiva" pitchFamily="66" charset="0"/>
            </a:endParaRPr>
          </a:p>
        </p:txBody>
      </p:sp>
      <p:sp>
        <p:nvSpPr>
          <p:cNvPr id="102404" name="Text Box 4"/>
          <p:cNvSpPr txBox="1">
            <a:spLocks noChangeArrowheads="1"/>
          </p:cNvSpPr>
          <p:nvPr/>
        </p:nvSpPr>
        <p:spPr bwMode="auto">
          <a:xfrm>
            <a:off x="251520" y="1948770"/>
            <a:ext cx="3312418" cy="430887"/>
          </a:xfrm>
          <a:prstGeom prst="rect">
            <a:avLst/>
          </a:prstGeom>
          <a:solidFill>
            <a:srgbClr val="00CCFF"/>
          </a:solidFill>
          <a:ln w="9525">
            <a:noFill/>
            <a:miter lim="800000"/>
            <a:headEnd/>
            <a:tailEnd/>
          </a:ln>
          <a:effectLst>
            <a:outerShdw dist="35921" dir="2700000" algn="ctr" rotWithShape="0">
              <a:srgbClr val="808080"/>
            </a:outerShdw>
          </a:effectLst>
        </p:spPr>
        <p:txBody>
          <a:bodyPr wrap="square">
            <a:spAutoFit/>
          </a:bodyPr>
          <a:lstStyle/>
          <a:p>
            <a:pPr fontAlgn="auto">
              <a:spcBef>
                <a:spcPct val="50000"/>
              </a:spcBef>
              <a:spcAft>
                <a:spcPts val="0"/>
              </a:spcAft>
            </a:pPr>
            <a:r>
              <a:rPr lang="en-US" sz="2200" dirty="0" smtClean="0">
                <a:solidFill>
                  <a:prstClr val="black"/>
                </a:solidFill>
                <a:latin typeface="Monotype Corsiva" pitchFamily="66" charset="0"/>
              </a:rPr>
              <a:t>Mathematical apparatus. </a:t>
            </a:r>
            <a:endParaRPr lang="en-US" sz="2200" dirty="0">
              <a:solidFill>
                <a:prstClr val="black"/>
              </a:solidFill>
              <a:latin typeface="Monotype Corsiva" pitchFamily="66" charset="0"/>
            </a:endParaRPr>
          </a:p>
        </p:txBody>
      </p:sp>
      <p:sp>
        <p:nvSpPr>
          <p:cNvPr id="102407" name="Text Box 7"/>
          <p:cNvSpPr txBox="1">
            <a:spLocks noChangeArrowheads="1"/>
          </p:cNvSpPr>
          <p:nvPr/>
        </p:nvSpPr>
        <p:spPr bwMode="auto">
          <a:xfrm>
            <a:off x="4788024" y="1228690"/>
            <a:ext cx="3311525" cy="430887"/>
          </a:xfrm>
          <a:prstGeom prst="rect">
            <a:avLst/>
          </a:prstGeom>
          <a:solidFill>
            <a:srgbClr val="84E084"/>
          </a:solidFill>
          <a:ln w="9525">
            <a:noFill/>
            <a:miter lim="800000"/>
            <a:headEnd/>
            <a:tailEnd/>
          </a:ln>
          <a:effectLst>
            <a:outerShdw dist="35921" dir="2700000" algn="ctr" rotWithShape="0">
              <a:srgbClr val="808080"/>
            </a:outerShdw>
          </a:effectLst>
        </p:spPr>
        <p:txBody>
          <a:bodyPr>
            <a:spAutoFit/>
          </a:bodyPr>
          <a:lstStyle/>
          <a:p>
            <a:pPr fontAlgn="auto">
              <a:spcBef>
                <a:spcPct val="50000"/>
              </a:spcBef>
              <a:spcAft>
                <a:spcPts val="0"/>
              </a:spcAft>
            </a:pPr>
            <a:r>
              <a:rPr lang="en-US" sz="2200" b="1" dirty="0" smtClean="0">
                <a:solidFill>
                  <a:prstClr val="black"/>
                </a:solidFill>
                <a:latin typeface="Monotype Corsiva" pitchFamily="66" charset="0"/>
              </a:rPr>
              <a:t>Particle Physics</a:t>
            </a:r>
          </a:p>
        </p:txBody>
      </p:sp>
      <p:sp>
        <p:nvSpPr>
          <p:cNvPr id="102408" name="AutoShape 8"/>
          <p:cNvSpPr>
            <a:spLocks noChangeArrowheads="1"/>
          </p:cNvSpPr>
          <p:nvPr/>
        </p:nvSpPr>
        <p:spPr bwMode="auto">
          <a:xfrm>
            <a:off x="4067622" y="2492573"/>
            <a:ext cx="360362" cy="360363"/>
          </a:xfrm>
          <a:prstGeom prst="homePlate">
            <a:avLst>
              <a:gd name="adj" fmla="val 48458"/>
            </a:avLst>
          </a:prstGeom>
          <a:solidFill>
            <a:schemeClr val="folHlink"/>
          </a:solidFill>
          <a:ln w="9525">
            <a:noFill/>
            <a:miter lim="800000"/>
            <a:headEnd/>
            <a:tailEnd/>
          </a:ln>
          <a:effectLst>
            <a:prstShdw prst="shdw17" dist="17961" dir="2700000">
              <a:schemeClr val="folHlink">
                <a:gamma/>
                <a:shade val="60000"/>
                <a:invGamma/>
              </a:schemeClr>
            </a:prstShdw>
          </a:effectLst>
        </p:spPr>
        <p:txBody>
          <a:bodyPr wrap="none" anchor="ctr"/>
          <a:lstStyle/>
          <a:p>
            <a:pPr algn="l" fontAlgn="auto">
              <a:spcBef>
                <a:spcPts val="0"/>
              </a:spcBef>
              <a:spcAft>
                <a:spcPts val="0"/>
              </a:spcAft>
            </a:pPr>
            <a:endParaRPr lang="en-US" sz="2000">
              <a:solidFill>
                <a:prstClr val="black"/>
              </a:solidFill>
              <a:latin typeface="Monotype Corsiva" pitchFamily="66" charset="0"/>
            </a:endParaRPr>
          </a:p>
        </p:txBody>
      </p:sp>
      <p:sp>
        <p:nvSpPr>
          <p:cNvPr id="13" name="Text Box 4"/>
          <p:cNvSpPr txBox="1">
            <a:spLocks noChangeArrowheads="1"/>
          </p:cNvSpPr>
          <p:nvPr/>
        </p:nvSpPr>
        <p:spPr bwMode="auto">
          <a:xfrm>
            <a:off x="251520" y="2969657"/>
            <a:ext cx="3312418" cy="1446550"/>
          </a:xfrm>
          <a:prstGeom prst="rect">
            <a:avLst/>
          </a:prstGeom>
          <a:solidFill>
            <a:srgbClr val="00CCFF"/>
          </a:solidFill>
          <a:ln w="9525">
            <a:noFill/>
            <a:miter lim="800000"/>
            <a:headEnd/>
            <a:tailEnd/>
          </a:ln>
          <a:effectLst>
            <a:outerShdw dist="35921" dir="2700000" algn="ctr" rotWithShape="0">
              <a:srgbClr val="808080"/>
            </a:outerShdw>
          </a:effectLst>
        </p:spPr>
        <p:txBody>
          <a:bodyPr wrap="square">
            <a:spAutoFit/>
          </a:bodyPr>
          <a:lstStyle/>
          <a:p>
            <a:pPr algn="just" fontAlgn="auto">
              <a:spcBef>
                <a:spcPct val="50000"/>
              </a:spcBef>
              <a:spcAft>
                <a:spcPts val="0"/>
              </a:spcAft>
            </a:pPr>
            <a:r>
              <a:rPr lang="en-US" sz="2200" dirty="0" smtClean="0">
                <a:solidFill>
                  <a:prstClr val="black"/>
                </a:solidFill>
                <a:latin typeface="Monotype Corsiva" pitchFamily="66" charset="0"/>
              </a:rPr>
              <a:t>that allows systematic investigation of the changes of a physical system as viewed at different distance scales. </a:t>
            </a:r>
            <a:endParaRPr lang="en-US" sz="2200" dirty="0">
              <a:solidFill>
                <a:prstClr val="black"/>
              </a:solidFill>
              <a:latin typeface="Monotype Corsiva" pitchFamily="66" charset="0"/>
            </a:endParaRPr>
          </a:p>
        </p:txBody>
      </p:sp>
      <p:sp>
        <p:nvSpPr>
          <p:cNvPr id="14" name="Text Box 7"/>
          <p:cNvSpPr txBox="1">
            <a:spLocks noChangeArrowheads="1"/>
          </p:cNvSpPr>
          <p:nvPr/>
        </p:nvSpPr>
        <p:spPr bwMode="auto">
          <a:xfrm>
            <a:off x="6660232" y="5735578"/>
            <a:ext cx="1944216" cy="938719"/>
          </a:xfrm>
          <a:prstGeom prst="rect">
            <a:avLst/>
          </a:prstGeom>
          <a:solidFill>
            <a:srgbClr val="84E084"/>
          </a:solidFill>
          <a:ln w="9525">
            <a:noFill/>
            <a:miter lim="800000"/>
            <a:headEnd/>
            <a:tailEnd/>
          </a:ln>
          <a:effectLst>
            <a:outerShdw dist="35921" dir="2700000" algn="ctr" rotWithShape="0">
              <a:srgbClr val="808080"/>
            </a:outerShdw>
          </a:effectLst>
        </p:spPr>
        <p:txBody>
          <a:bodyPr wrap="square">
            <a:spAutoFit/>
          </a:bodyPr>
          <a:lstStyle/>
          <a:p>
            <a:pPr fontAlgn="auto">
              <a:spcBef>
                <a:spcPct val="50000"/>
              </a:spcBef>
              <a:spcAft>
                <a:spcPts val="0"/>
              </a:spcAft>
            </a:pPr>
            <a:r>
              <a:rPr lang="en-US" sz="2200" b="1" dirty="0" smtClean="0">
                <a:solidFill>
                  <a:srgbClr val="FF0000"/>
                </a:solidFill>
                <a:latin typeface="Monotype Corsiva" pitchFamily="66" charset="0"/>
              </a:rPr>
              <a:t>Uncertainty</a:t>
            </a:r>
          </a:p>
          <a:p>
            <a:pPr fontAlgn="auto">
              <a:spcBef>
                <a:spcPct val="50000"/>
              </a:spcBef>
              <a:spcAft>
                <a:spcPts val="0"/>
              </a:spcAft>
            </a:pPr>
            <a:r>
              <a:rPr lang="en-US" sz="2200" b="1" dirty="0" smtClean="0">
                <a:solidFill>
                  <a:srgbClr val="FF0000"/>
                </a:solidFill>
                <a:latin typeface="Monotype Corsiva" pitchFamily="66" charset="0"/>
              </a:rPr>
              <a:t> principle</a:t>
            </a:r>
          </a:p>
        </p:txBody>
      </p:sp>
      <p:sp>
        <p:nvSpPr>
          <p:cNvPr id="15" name="Text Box 7"/>
          <p:cNvSpPr txBox="1">
            <a:spLocks noChangeArrowheads="1"/>
          </p:cNvSpPr>
          <p:nvPr/>
        </p:nvSpPr>
        <p:spPr bwMode="auto">
          <a:xfrm>
            <a:off x="3851920" y="5735578"/>
            <a:ext cx="2087389" cy="938719"/>
          </a:xfrm>
          <a:prstGeom prst="rect">
            <a:avLst/>
          </a:prstGeom>
          <a:solidFill>
            <a:srgbClr val="84E084"/>
          </a:solidFill>
          <a:ln w="9525">
            <a:noFill/>
            <a:miter lim="800000"/>
            <a:headEnd/>
            <a:tailEnd/>
          </a:ln>
          <a:effectLst>
            <a:outerShdw dist="35921" dir="2700000" algn="ctr" rotWithShape="0">
              <a:srgbClr val="808080"/>
            </a:outerShdw>
          </a:effectLst>
        </p:spPr>
        <p:txBody>
          <a:bodyPr wrap="square">
            <a:spAutoFit/>
          </a:bodyPr>
          <a:lstStyle/>
          <a:p>
            <a:pPr fontAlgn="auto">
              <a:spcBef>
                <a:spcPct val="50000"/>
              </a:spcBef>
              <a:spcAft>
                <a:spcPts val="0"/>
              </a:spcAft>
            </a:pPr>
            <a:r>
              <a:rPr lang="en-US" sz="2200" b="1" dirty="0" smtClean="0">
                <a:solidFill>
                  <a:srgbClr val="FF0000"/>
                </a:solidFill>
                <a:latin typeface="Monotype Corsiva" pitchFamily="66" charset="0"/>
              </a:rPr>
              <a:t>Compton </a:t>
            </a:r>
          </a:p>
          <a:p>
            <a:pPr fontAlgn="auto">
              <a:spcBef>
                <a:spcPct val="50000"/>
              </a:spcBef>
              <a:spcAft>
                <a:spcPts val="0"/>
              </a:spcAft>
            </a:pPr>
            <a:r>
              <a:rPr lang="en-US" sz="2200" b="1" dirty="0" smtClean="0">
                <a:solidFill>
                  <a:srgbClr val="FF0000"/>
                </a:solidFill>
                <a:latin typeface="Monotype Corsiva" pitchFamily="66" charset="0"/>
              </a:rPr>
              <a:t>wavelength</a:t>
            </a:r>
          </a:p>
        </p:txBody>
      </p:sp>
      <p:graphicFrame>
        <p:nvGraphicFramePr>
          <p:cNvPr id="17" name="16 Diagrama"/>
          <p:cNvGraphicFramePr/>
          <p:nvPr/>
        </p:nvGraphicFramePr>
        <p:xfrm>
          <a:off x="4788024" y="1844824"/>
          <a:ext cx="3528392" cy="3672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195608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2404"/>
                                        </p:tgtEl>
                                        <p:attrNameLst>
                                          <p:attrName>style.visibility</p:attrName>
                                        </p:attrNameLst>
                                      </p:cBhvr>
                                      <p:to>
                                        <p:strVal val="visible"/>
                                      </p:to>
                                    </p:set>
                                    <p:animEffect transition="in" filter="wipe(down)">
                                      <p:cBhvr>
                                        <p:cTn id="11" dur="500"/>
                                        <p:tgtEl>
                                          <p:spTgt spid="10240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4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240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P spid="102404" grpId="0" animBg="1"/>
      <p:bldP spid="102407" grpId="0" animBg="1"/>
      <p:bldP spid="102408" grpId="0" animBg="1"/>
      <p:bldP spid="13" grpId="0" animBg="1"/>
      <p:bldP spid="14" grpId="0" animBg="1"/>
      <p:bldP spid="15" grpId="0" animBg="1"/>
      <p:bldGraphic spid="1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pic>
        <p:nvPicPr>
          <p:cNvPr id="6" name="5 Imagen" descr="200px-Membrane-normal-modes.gif"/>
          <p:cNvPicPr>
            <a:picLocks noChangeAspect="1"/>
          </p:cNvPicPr>
          <p:nvPr/>
        </p:nvPicPr>
        <p:blipFill>
          <a:blip r:embed="rId3" cstate="print"/>
          <a:stretch>
            <a:fillRect/>
          </a:stretch>
        </p:blipFill>
        <p:spPr>
          <a:xfrm>
            <a:off x="683568" y="548680"/>
            <a:ext cx="2880320" cy="4248472"/>
          </a:xfrm>
          <a:prstGeom prst="rect">
            <a:avLst/>
          </a:prstGeom>
        </p:spPr>
      </p:pic>
      <p:pic>
        <p:nvPicPr>
          <p:cNvPr id="7" name="6 Imagen" descr="200px-SecondQuantization.gif"/>
          <p:cNvPicPr>
            <a:picLocks noChangeAspect="1"/>
          </p:cNvPicPr>
          <p:nvPr/>
        </p:nvPicPr>
        <p:blipFill>
          <a:blip r:embed="rId4" cstate="print"/>
          <a:stretch>
            <a:fillRect/>
          </a:stretch>
        </p:blipFill>
        <p:spPr>
          <a:xfrm>
            <a:off x="4591319" y="548680"/>
            <a:ext cx="3653089" cy="4248472"/>
          </a:xfrm>
          <a:prstGeom prst="rect">
            <a:avLst/>
          </a:prstGeom>
        </p:spPr>
      </p:pic>
      <p:sp>
        <p:nvSpPr>
          <p:cNvPr id="8" name="7 Rectángulo"/>
          <p:cNvSpPr/>
          <p:nvPr/>
        </p:nvSpPr>
        <p:spPr>
          <a:xfrm>
            <a:off x="395536" y="5013176"/>
            <a:ext cx="3600400" cy="1323439"/>
          </a:xfrm>
          <a:prstGeom prst="rect">
            <a:avLst/>
          </a:prstGeom>
        </p:spPr>
        <p:txBody>
          <a:bodyPr wrap="square">
            <a:spAutoFit/>
          </a:bodyPr>
          <a:lstStyle/>
          <a:p>
            <a:pPr algn="just"/>
            <a:r>
              <a:rPr lang="es-CO" sz="2000" dirty="0" smtClean="0">
                <a:latin typeface="Monotype Corsiva" pitchFamily="66" charset="0"/>
              </a:rPr>
              <a:t>Modos normales. Los modos normales de un sistema físico son sus vibraciones colectivas más simples, como las de esta membrana elástica.</a:t>
            </a:r>
            <a:endParaRPr lang="es-CO" sz="2000" dirty="0">
              <a:latin typeface="Monotype Corsiva" pitchFamily="66" charset="0"/>
            </a:endParaRPr>
          </a:p>
        </p:txBody>
      </p:sp>
      <p:sp>
        <p:nvSpPr>
          <p:cNvPr id="9" name="8 Rectángulo"/>
          <p:cNvSpPr/>
          <p:nvPr/>
        </p:nvSpPr>
        <p:spPr>
          <a:xfrm>
            <a:off x="4716016" y="4941168"/>
            <a:ext cx="3779912" cy="1323439"/>
          </a:xfrm>
          <a:prstGeom prst="rect">
            <a:avLst/>
          </a:prstGeom>
        </p:spPr>
        <p:txBody>
          <a:bodyPr wrap="square">
            <a:spAutoFit/>
          </a:bodyPr>
          <a:lstStyle/>
          <a:p>
            <a:pPr algn="just"/>
            <a:r>
              <a:rPr lang="es-CO" sz="2000" dirty="0" smtClean="0">
                <a:latin typeface="Monotype Corsiva" pitchFamily="66" charset="0"/>
              </a:rPr>
              <a:t>Segunda cuantización. Un sistema de dos osciladores cuánticos es equivalente a un sistema con un número variable de partículas de «dos clases». </a:t>
            </a:r>
            <a:endParaRPr lang="es-CO" sz="2000" dirty="0">
              <a:latin typeface="Monotype Corsiva" pitchFamily="66" charset="0"/>
            </a:endParaRP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9" name="8 Rectángulo"/>
          <p:cNvSpPr/>
          <p:nvPr/>
        </p:nvSpPr>
        <p:spPr>
          <a:xfrm>
            <a:off x="251520" y="4941168"/>
            <a:ext cx="8568952" cy="1446550"/>
          </a:xfrm>
          <a:prstGeom prst="rect">
            <a:avLst/>
          </a:prstGeom>
        </p:spPr>
        <p:txBody>
          <a:bodyPr wrap="square">
            <a:spAutoFit/>
          </a:bodyPr>
          <a:lstStyle/>
          <a:p>
            <a:pPr algn="just"/>
            <a:r>
              <a:rPr lang="en-US" sz="2200" dirty="0" smtClean="0">
                <a:latin typeface="Monotype Corsiva" pitchFamily="66" charset="0"/>
              </a:rPr>
              <a:t>Gate defined double quantum dot fabricated from a </a:t>
            </a:r>
            <a:r>
              <a:rPr lang="en-US" sz="2200" dirty="0" err="1" smtClean="0">
                <a:latin typeface="Monotype Corsiva" pitchFamily="66" charset="0"/>
              </a:rPr>
              <a:t>GaAs</a:t>
            </a:r>
            <a:r>
              <a:rPr lang="en-US" sz="2200" dirty="0" smtClean="0">
                <a:latin typeface="Monotype Corsiva" pitchFamily="66" charset="0"/>
              </a:rPr>
              <a:t>/</a:t>
            </a:r>
            <a:r>
              <a:rPr lang="en-US" sz="2200" dirty="0" err="1" smtClean="0">
                <a:latin typeface="Monotype Corsiva" pitchFamily="66" charset="0"/>
              </a:rPr>
              <a:t>AlGaAs</a:t>
            </a:r>
            <a:r>
              <a:rPr lang="en-US" sz="2200" dirty="0" smtClean="0">
                <a:latin typeface="Monotype Corsiva" pitchFamily="66" charset="0"/>
              </a:rPr>
              <a:t> 2-dimensional electron gas wafer. The number of electrons in the double quantum dot is determined by measuring the quantum point contact charge sensor conductance, </a:t>
            </a:r>
            <a:r>
              <a:rPr lang="en-US" sz="2200" dirty="0" err="1" smtClean="0">
                <a:latin typeface="Monotype Corsiva" pitchFamily="66" charset="0"/>
              </a:rPr>
              <a:t>gS</a:t>
            </a:r>
            <a:r>
              <a:rPr lang="en-US" sz="2200" dirty="0" smtClean="0">
                <a:latin typeface="Monotype Corsiva" pitchFamily="66" charset="0"/>
              </a:rPr>
              <a:t>. Trapped electrons are coupled to ~106 lattice nuclei through the contact hyperfine </a:t>
            </a:r>
            <a:r>
              <a:rPr lang="en-US" sz="2200" dirty="0" err="1" smtClean="0">
                <a:latin typeface="Monotype Corsiva" pitchFamily="66" charset="0"/>
              </a:rPr>
              <a:t>interation</a:t>
            </a:r>
            <a:r>
              <a:rPr lang="en-US" sz="2200" dirty="0" smtClean="0">
                <a:latin typeface="Monotype Corsiva" pitchFamily="66" charset="0"/>
              </a:rPr>
              <a:t>.</a:t>
            </a:r>
            <a:endParaRPr lang="es-CO" sz="2200" dirty="0">
              <a:latin typeface="Monotype Corsiva" pitchFamily="66" charset="0"/>
            </a:endParaRPr>
          </a:p>
        </p:txBody>
      </p:sp>
      <p:pic>
        <p:nvPicPr>
          <p:cNvPr id="362498" name="Picture 2" descr="http://pettagroup.princeton.edu/projects/double_dot.jpg"/>
          <p:cNvPicPr>
            <a:picLocks noChangeAspect="1" noChangeArrowheads="1"/>
          </p:cNvPicPr>
          <p:nvPr/>
        </p:nvPicPr>
        <p:blipFill>
          <a:blip r:embed="rId3" cstate="print"/>
          <a:srcRect/>
          <a:stretch>
            <a:fillRect/>
          </a:stretch>
        </p:blipFill>
        <p:spPr bwMode="auto">
          <a:xfrm>
            <a:off x="2411760" y="332656"/>
            <a:ext cx="4464496" cy="4464496"/>
          </a:xfrm>
          <a:prstGeom prst="rect">
            <a:avLst/>
          </a:prstGeom>
          <a:noFill/>
        </p:spPr>
      </p:pic>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graphicFrame>
        <p:nvGraphicFramePr>
          <p:cNvPr id="6" name="5 Diagrama"/>
          <p:cNvGraphicFramePr/>
          <p:nvPr/>
        </p:nvGraphicFramePr>
        <p:xfrm>
          <a:off x="1524000" y="1628800"/>
          <a:ext cx="6864424"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3"/>
          <p:cNvSpPr txBox="1">
            <a:spLocks noChangeArrowheads="1"/>
          </p:cNvSpPr>
          <p:nvPr/>
        </p:nvSpPr>
        <p:spPr>
          <a:xfrm>
            <a:off x="683568" y="620688"/>
            <a:ext cx="8001000" cy="684213"/>
          </a:xfrm>
          <a:prstGeom prst="rect">
            <a:avLst/>
          </a:prstGeom>
        </p:spPr>
        <p:txBody>
          <a:bodyPr>
            <a:noAutofit/>
          </a:bodyPr>
          <a:lstStyle/>
          <a:p>
            <a:pPr lvl="0"/>
            <a:r>
              <a:rPr lang="en-US" sz="4000" kern="0" dirty="0" smtClean="0">
                <a:solidFill>
                  <a:srgbClr val="FFFFFF"/>
                </a:solidFill>
                <a:latin typeface="Monotype Corsiva" pitchFamily="66" charset="0"/>
                <a:ea typeface="+mj-ea"/>
                <a:cs typeface="+mj-cs"/>
              </a:rPr>
              <a:t>Spin Wave Theory</a:t>
            </a:r>
            <a:endParaRPr kumimoji="0" lang="en-US" sz="4000" i="0" u="none" strike="noStrike" kern="0" cap="none" spc="0" normalizeH="0" baseline="0" noProof="0" dirty="0">
              <a:ln>
                <a:noFill/>
              </a:ln>
              <a:solidFill>
                <a:srgbClr val="FFFFFF"/>
              </a:solidFill>
              <a:uLnTx/>
              <a:uFillTx/>
              <a:latin typeface="Monotype Corsiva" pitchFamily="66" charset="0"/>
              <a:ea typeface="+mj-ea"/>
              <a:cs typeface="+mj-cs"/>
            </a:endParaRPr>
          </a:p>
        </p:txBody>
      </p:sp>
    </p:spTree>
    <p:extLst>
      <p:ext uri="{BB962C8B-B14F-4D97-AF65-F5344CB8AC3E}">
        <p14:creationId xmlns:p14="http://schemas.microsoft.com/office/powerpoint/2010/main" xmlns="" val="353706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pic>
        <p:nvPicPr>
          <p:cNvPr id="367618" name="Picture 2"/>
          <p:cNvPicPr>
            <a:picLocks noChangeAspect="1" noChangeArrowheads="1"/>
          </p:cNvPicPr>
          <p:nvPr/>
        </p:nvPicPr>
        <p:blipFill>
          <a:blip r:embed="rId3" cstate="print"/>
          <a:srcRect/>
          <a:stretch>
            <a:fillRect/>
          </a:stretch>
        </p:blipFill>
        <p:spPr bwMode="auto">
          <a:xfrm>
            <a:off x="251520" y="1556792"/>
            <a:ext cx="8712968" cy="3537751"/>
          </a:xfrm>
          <a:prstGeom prst="rect">
            <a:avLst/>
          </a:prstGeom>
          <a:noFill/>
          <a:ln w="9525">
            <a:noFill/>
            <a:miter lim="800000"/>
            <a:headEnd/>
            <a:tailEnd/>
          </a:ln>
        </p:spPr>
      </p:pic>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pic>
        <p:nvPicPr>
          <p:cNvPr id="5" name="Picture 3"/>
          <p:cNvPicPr>
            <a:picLocks noChangeAspect="1" noChangeArrowheads="1"/>
          </p:cNvPicPr>
          <p:nvPr/>
        </p:nvPicPr>
        <p:blipFill>
          <a:blip r:embed="rId3" cstate="print"/>
          <a:srcRect/>
          <a:stretch>
            <a:fillRect/>
          </a:stretch>
        </p:blipFill>
        <p:spPr bwMode="auto">
          <a:xfrm>
            <a:off x="323528" y="1052736"/>
            <a:ext cx="8607365" cy="4464496"/>
          </a:xfrm>
          <a:prstGeom prst="rect">
            <a:avLst/>
          </a:prstGeom>
          <a:noFill/>
          <a:ln w="9525">
            <a:noFill/>
            <a:miter lim="800000"/>
            <a:headEnd/>
            <a:tailEnd/>
          </a:ln>
        </p:spPr>
      </p:pic>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pic>
        <p:nvPicPr>
          <p:cNvPr id="375810" name="Picture 2" descr="http://www.staff.science.uu.nl/~stoof101/animation.gif"/>
          <p:cNvPicPr>
            <a:picLocks noChangeAspect="1" noChangeArrowheads="1" noCrop="1"/>
          </p:cNvPicPr>
          <p:nvPr/>
        </p:nvPicPr>
        <p:blipFill>
          <a:blip r:embed="rId3" cstate="print"/>
          <a:srcRect/>
          <a:stretch>
            <a:fillRect/>
          </a:stretch>
        </p:blipFill>
        <p:spPr bwMode="auto">
          <a:xfrm>
            <a:off x="2267744" y="764704"/>
            <a:ext cx="4824536" cy="3850778"/>
          </a:xfrm>
          <a:prstGeom prst="rect">
            <a:avLst/>
          </a:prstGeom>
          <a:noFill/>
        </p:spPr>
      </p:pic>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pic>
        <p:nvPicPr>
          <p:cNvPr id="376834" name="Picture 2" descr="http://www.staff.science.uu.nl/~stoof101/meronpair.png"/>
          <p:cNvPicPr>
            <a:picLocks noChangeAspect="1" noChangeArrowheads="1"/>
          </p:cNvPicPr>
          <p:nvPr/>
        </p:nvPicPr>
        <p:blipFill>
          <a:blip r:embed="rId3" cstate="print"/>
          <a:srcRect/>
          <a:stretch>
            <a:fillRect/>
          </a:stretch>
        </p:blipFill>
        <p:spPr bwMode="auto">
          <a:xfrm>
            <a:off x="539552" y="1412776"/>
            <a:ext cx="8388424" cy="3744416"/>
          </a:xfrm>
          <a:prstGeom prst="rect">
            <a:avLst/>
          </a:prstGeom>
          <a:noFill/>
        </p:spPr>
      </p:pic>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2" name="1 Rectángulo"/>
          <p:cNvSpPr/>
          <p:nvPr/>
        </p:nvSpPr>
        <p:spPr>
          <a:xfrm>
            <a:off x="684114" y="651808"/>
            <a:ext cx="8071048" cy="5632311"/>
          </a:xfrm>
          <a:prstGeom prst="rect">
            <a:avLst/>
          </a:prstGeom>
        </p:spPr>
        <p:txBody>
          <a:bodyPr wrap="square">
            <a:spAutoFit/>
          </a:bodyPr>
          <a:lstStyle/>
          <a:p>
            <a:pPr algn="just"/>
            <a:r>
              <a:rPr lang="es-CO" dirty="0" smtClean="0"/>
              <a:t>[</a:t>
            </a:r>
            <a:r>
              <a:rPr lang="es-CO" dirty="0" smtClean="0">
                <a:latin typeface="Monotype Corsiva" pitchFamily="66" charset="0"/>
              </a:rPr>
              <a:t>12] </a:t>
            </a:r>
            <a:r>
              <a:rPr lang="es-CO" dirty="0">
                <a:latin typeface="Monotype Corsiva" pitchFamily="66" charset="0"/>
              </a:rPr>
              <a:t>S. R. White and D. </a:t>
            </a:r>
            <a:r>
              <a:rPr lang="es-CO" dirty="0" err="1">
                <a:latin typeface="Monotype Corsiva" pitchFamily="66" charset="0"/>
              </a:rPr>
              <a:t>Huse</a:t>
            </a:r>
            <a:r>
              <a:rPr lang="es-CO" dirty="0">
                <a:latin typeface="Monotype Corsiva" pitchFamily="66" charset="0"/>
              </a:rPr>
              <a:t>, </a:t>
            </a:r>
            <a:r>
              <a:rPr lang="es-CO" dirty="0" err="1">
                <a:latin typeface="Monotype Corsiva" pitchFamily="66" charset="0"/>
              </a:rPr>
              <a:t>Phys</a:t>
            </a:r>
            <a:r>
              <a:rPr lang="es-CO" dirty="0">
                <a:latin typeface="Monotype Corsiva" pitchFamily="66" charset="0"/>
              </a:rPr>
              <a:t>. Rev. B 48, 3844 (1993)</a:t>
            </a:r>
          </a:p>
          <a:p>
            <a:pPr algn="just"/>
            <a:r>
              <a:rPr lang="es-CO" dirty="0" smtClean="0">
                <a:latin typeface="Monotype Corsiva" pitchFamily="66" charset="0"/>
              </a:rPr>
              <a:t>[13] </a:t>
            </a:r>
            <a:r>
              <a:rPr lang="es-CO" dirty="0">
                <a:latin typeface="Monotype Corsiva" pitchFamily="66" charset="0"/>
              </a:rPr>
              <a:t>E. S. </a:t>
            </a:r>
            <a:r>
              <a:rPr lang="es-CO" dirty="0" err="1">
                <a:latin typeface="Monotype Corsiva" pitchFamily="66" charset="0"/>
              </a:rPr>
              <a:t>Sørensen</a:t>
            </a:r>
            <a:r>
              <a:rPr lang="es-CO" dirty="0">
                <a:latin typeface="Monotype Corsiva" pitchFamily="66" charset="0"/>
              </a:rPr>
              <a:t> and I. </a:t>
            </a:r>
            <a:r>
              <a:rPr lang="es-CO" dirty="0" err="1">
                <a:latin typeface="Monotype Corsiva" pitchFamily="66" charset="0"/>
              </a:rPr>
              <a:t>Affleck</a:t>
            </a:r>
            <a:r>
              <a:rPr lang="es-CO" dirty="0">
                <a:latin typeface="Monotype Corsiva" pitchFamily="66" charset="0"/>
              </a:rPr>
              <a:t>, </a:t>
            </a:r>
            <a:r>
              <a:rPr lang="es-CO" dirty="0" err="1">
                <a:latin typeface="Monotype Corsiva" pitchFamily="66" charset="0"/>
              </a:rPr>
              <a:t>Phys</a:t>
            </a:r>
            <a:r>
              <a:rPr lang="es-CO" dirty="0">
                <a:latin typeface="Monotype Corsiva" pitchFamily="66" charset="0"/>
              </a:rPr>
              <a:t>. Rev. B 49, 13235 (1994)</a:t>
            </a:r>
          </a:p>
          <a:p>
            <a:pPr algn="just"/>
            <a:r>
              <a:rPr lang="es-CO" dirty="0" smtClean="0">
                <a:latin typeface="Monotype Corsiva" pitchFamily="66" charset="0"/>
              </a:rPr>
              <a:t>[14] </a:t>
            </a:r>
            <a:r>
              <a:rPr lang="es-CO" dirty="0">
                <a:latin typeface="Monotype Corsiva" pitchFamily="66" charset="0"/>
              </a:rPr>
              <a:t>E. S. </a:t>
            </a:r>
            <a:r>
              <a:rPr lang="es-CO" dirty="0" err="1">
                <a:latin typeface="Monotype Corsiva" pitchFamily="66" charset="0"/>
              </a:rPr>
              <a:t>Sørensen</a:t>
            </a:r>
            <a:r>
              <a:rPr lang="es-CO" dirty="0">
                <a:latin typeface="Monotype Corsiva" pitchFamily="66" charset="0"/>
              </a:rPr>
              <a:t> and I. </a:t>
            </a:r>
            <a:r>
              <a:rPr lang="es-CO" dirty="0" err="1">
                <a:latin typeface="Monotype Corsiva" pitchFamily="66" charset="0"/>
              </a:rPr>
              <a:t>Affleck</a:t>
            </a:r>
            <a:r>
              <a:rPr lang="es-CO" dirty="0">
                <a:latin typeface="Monotype Corsiva" pitchFamily="66" charset="0"/>
              </a:rPr>
              <a:t>, </a:t>
            </a:r>
            <a:r>
              <a:rPr lang="es-CO" dirty="0" err="1">
                <a:latin typeface="Monotype Corsiva" pitchFamily="66" charset="0"/>
              </a:rPr>
              <a:t>Phys</a:t>
            </a:r>
            <a:r>
              <a:rPr lang="es-CO" dirty="0">
                <a:latin typeface="Monotype Corsiva" pitchFamily="66" charset="0"/>
              </a:rPr>
              <a:t>. Rev. B 49, 15771 (1994); E. </a:t>
            </a:r>
            <a:r>
              <a:rPr lang="es-CO" dirty="0" err="1">
                <a:latin typeface="Monotype Corsiva" pitchFamily="66" charset="0"/>
              </a:rPr>
              <a:t>Polizzi</a:t>
            </a:r>
            <a:r>
              <a:rPr lang="es-CO" dirty="0">
                <a:latin typeface="Monotype Corsiva" pitchFamily="66" charset="0"/>
              </a:rPr>
              <a:t>, F. </a:t>
            </a:r>
            <a:r>
              <a:rPr lang="es-CO" dirty="0" err="1">
                <a:latin typeface="Monotype Corsiva" pitchFamily="66" charset="0"/>
              </a:rPr>
              <a:t>Mila</a:t>
            </a:r>
            <a:r>
              <a:rPr lang="es-CO" dirty="0">
                <a:latin typeface="Monotype Corsiva" pitchFamily="66" charset="0"/>
              </a:rPr>
              <a:t> and E</a:t>
            </a:r>
            <a:r>
              <a:rPr lang="es-CO" dirty="0" smtClean="0">
                <a:latin typeface="Monotype Corsiva" pitchFamily="66" charset="0"/>
              </a:rPr>
              <a:t>.</a:t>
            </a:r>
          </a:p>
          <a:p>
            <a:pPr algn="just"/>
            <a:r>
              <a:rPr lang="es-CO" dirty="0" smtClean="0">
                <a:latin typeface="Monotype Corsiva" pitchFamily="66" charset="0"/>
              </a:rPr>
              <a:t>[15] </a:t>
            </a:r>
            <a:r>
              <a:rPr lang="es-CO" dirty="0">
                <a:latin typeface="Monotype Corsiva" pitchFamily="66" charset="0"/>
              </a:rPr>
              <a:t>E. </a:t>
            </a:r>
            <a:r>
              <a:rPr lang="es-CO" dirty="0" err="1">
                <a:latin typeface="Monotype Corsiva" pitchFamily="66" charset="0"/>
              </a:rPr>
              <a:t>Ercolessi</a:t>
            </a:r>
            <a:r>
              <a:rPr lang="es-CO" dirty="0">
                <a:latin typeface="Monotype Corsiva" pitchFamily="66" charset="0"/>
              </a:rPr>
              <a:t>, G. </a:t>
            </a:r>
            <a:r>
              <a:rPr lang="es-CO" dirty="0" err="1">
                <a:latin typeface="Monotype Corsiva" pitchFamily="66" charset="0"/>
              </a:rPr>
              <a:t>Morandi</a:t>
            </a:r>
            <a:r>
              <a:rPr lang="es-CO" dirty="0">
                <a:latin typeface="Monotype Corsiva" pitchFamily="66" charset="0"/>
              </a:rPr>
              <a:t>, P. </a:t>
            </a:r>
            <a:r>
              <a:rPr lang="es-CO" dirty="0" err="1">
                <a:latin typeface="Monotype Corsiva" pitchFamily="66" charset="0"/>
              </a:rPr>
              <a:t>Pieri</a:t>
            </a:r>
            <a:r>
              <a:rPr lang="es-CO" dirty="0">
                <a:latin typeface="Monotype Corsiva" pitchFamily="66" charset="0"/>
              </a:rPr>
              <a:t> and M. </a:t>
            </a:r>
            <a:r>
              <a:rPr lang="es-CO" dirty="0" err="1">
                <a:latin typeface="Monotype Corsiva" pitchFamily="66" charset="0"/>
              </a:rPr>
              <a:t>Roncaglia</a:t>
            </a:r>
            <a:r>
              <a:rPr lang="es-CO" dirty="0">
                <a:latin typeface="Monotype Corsiva" pitchFamily="66" charset="0"/>
              </a:rPr>
              <a:t>, </a:t>
            </a:r>
            <a:r>
              <a:rPr lang="es-CO" dirty="0" err="1">
                <a:latin typeface="Monotype Corsiva" pitchFamily="66" charset="0"/>
              </a:rPr>
              <a:t>Europhys</a:t>
            </a:r>
            <a:r>
              <a:rPr lang="es-CO" dirty="0">
                <a:latin typeface="Monotype Corsiva" pitchFamily="66" charset="0"/>
              </a:rPr>
              <a:t>. </a:t>
            </a:r>
            <a:r>
              <a:rPr lang="es-CO" dirty="0" err="1">
                <a:latin typeface="Monotype Corsiva" pitchFamily="66" charset="0"/>
              </a:rPr>
              <a:t>Lett</a:t>
            </a:r>
            <a:r>
              <a:rPr lang="es-CO" dirty="0">
                <a:latin typeface="Monotype Corsiva" pitchFamily="66" charset="0"/>
              </a:rPr>
              <a:t>. 49, 434 (2000)</a:t>
            </a:r>
          </a:p>
          <a:p>
            <a:pPr algn="just"/>
            <a:r>
              <a:rPr lang="es-CO" dirty="0" smtClean="0">
                <a:latin typeface="Monotype Corsiva" pitchFamily="66" charset="0"/>
              </a:rPr>
              <a:t>[16] </a:t>
            </a:r>
            <a:r>
              <a:rPr lang="es-CO" dirty="0">
                <a:latin typeface="Monotype Corsiva" pitchFamily="66" charset="0"/>
              </a:rPr>
              <a:t>S. </a:t>
            </a:r>
            <a:r>
              <a:rPr lang="es-CO" dirty="0" err="1">
                <a:latin typeface="Monotype Corsiva" pitchFamily="66" charset="0"/>
              </a:rPr>
              <a:t>Qin</a:t>
            </a:r>
            <a:r>
              <a:rPr lang="es-CO" dirty="0">
                <a:latin typeface="Monotype Corsiva" pitchFamily="66" charset="0"/>
              </a:rPr>
              <a:t>, X. Wang and Lu </a:t>
            </a:r>
            <a:r>
              <a:rPr lang="es-CO" dirty="0" err="1">
                <a:latin typeface="Monotype Corsiva" pitchFamily="66" charset="0"/>
              </a:rPr>
              <a:t>Yu</a:t>
            </a:r>
            <a:r>
              <a:rPr lang="es-CO" dirty="0">
                <a:latin typeface="Monotype Corsiva" pitchFamily="66" charset="0"/>
              </a:rPr>
              <a:t>, </a:t>
            </a:r>
            <a:r>
              <a:rPr lang="es-CO" dirty="0" err="1">
                <a:latin typeface="Monotype Corsiva" pitchFamily="66" charset="0"/>
              </a:rPr>
              <a:t>Phys</a:t>
            </a:r>
            <a:r>
              <a:rPr lang="es-CO" dirty="0">
                <a:latin typeface="Monotype Corsiva" pitchFamily="66" charset="0"/>
              </a:rPr>
              <a:t>. Rev. B 56, R14251 (1997)</a:t>
            </a:r>
          </a:p>
          <a:p>
            <a:pPr algn="just"/>
            <a:r>
              <a:rPr lang="es-CO" dirty="0" smtClean="0">
                <a:latin typeface="Monotype Corsiva" pitchFamily="66" charset="0"/>
              </a:rPr>
              <a:t>[17] </a:t>
            </a:r>
            <a:r>
              <a:rPr lang="es-CO" dirty="0">
                <a:latin typeface="Monotype Corsiva" pitchFamily="66" charset="0"/>
              </a:rPr>
              <a:t>Y. </a:t>
            </a:r>
            <a:r>
              <a:rPr lang="es-CO" dirty="0" err="1">
                <a:latin typeface="Monotype Corsiva" pitchFamily="66" charset="0"/>
              </a:rPr>
              <a:t>Yamashita</a:t>
            </a:r>
            <a:r>
              <a:rPr lang="es-CO" dirty="0">
                <a:latin typeface="Monotype Corsiva" pitchFamily="66" charset="0"/>
              </a:rPr>
              <a:t>, N. </a:t>
            </a:r>
            <a:r>
              <a:rPr lang="es-CO" dirty="0" err="1">
                <a:latin typeface="Monotype Corsiva" pitchFamily="66" charset="0"/>
              </a:rPr>
              <a:t>Shibata</a:t>
            </a:r>
            <a:r>
              <a:rPr lang="es-CO" dirty="0">
                <a:latin typeface="Monotype Corsiva" pitchFamily="66" charset="0"/>
              </a:rPr>
              <a:t> and K. </a:t>
            </a:r>
            <a:r>
              <a:rPr lang="es-CO" dirty="0" err="1">
                <a:latin typeface="Monotype Corsiva" pitchFamily="66" charset="0"/>
              </a:rPr>
              <a:t>Ueda</a:t>
            </a:r>
            <a:r>
              <a:rPr lang="es-CO" dirty="0">
                <a:latin typeface="Monotype Corsiva" pitchFamily="66" charset="0"/>
              </a:rPr>
              <a:t>, </a:t>
            </a:r>
            <a:r>
              <a:rPr lang="es-CO" dirty="0" err="1">
                <a:latin typeface="Monotype Corsiva" pitchFamily="66" charset="0"/>
              </a:rPr>
              <a:t>Phys</a:t>
            </a:r>
            <a:r>
              <a:rPr lang="es-CO" dirty="0">
                <a:latin typeface="Monotype Corsiva" pitchFamily="66" charset="0"/>
              </a:rPr>
              <a:t>. Rev. B 58, 9114 (1998); J. </a:t>
            </a:r>
            <a:r>
              <a:rPr lang="es-CO" dirty="0" err="1">
                <a:latin typeface="Monotype Corsiva" pitchFamily="66" charset="0"/>
              </a:rPr>
              <a:t>Phys</a:t>
            </a:r>
            <a:r>
              <a:rPr lang="es-CO" dirty="0">
                <a:latin typeface="Monotype Corsiva" pitchFamily="66" charset="0"/>
              </a:rPr>
              <a:t>. Soc. </a:t>
            </a:r>
            <a:r>
              <a:rPr lang="es-CO" dirty="0" err="1">
                <a:latin typeface="Monotype Corsiva" pitchFamily="66" charset="0"/>
              </a:rPr>
              <a:t>Jpn</a:t>
            </a:r>
            <a:r>
              <a:rPr lang="es-CO" dirty="0">
                <a:latin typeface="Monotype Corsiva" pitchFamily="66" charset="0"/>
              </a:rPr>
              <a:t>.</a:t>
            </a:r>
          </a:p>
          <a:p>
            <a:pPr algn="just"/>
            <a:r>
              <a:rPr lang="es-CO" dirty="0">
                <a:latin typeface="Monotype Corsiva" pitchFamily="66" charset="0"/>
              </a:rPr>
              <a:t>Vol.69, 242-247 (2000); </a:t>
            </a:r>
            <a:r>
              <a:rPr lang="es-CO" dirty="0" err="1">
                <a:latin typeface="Monotype Corsiva" pitchFamily="66" charset="0"/>
              </a:rPr>
              <a:t>Phys</a:t>
            </a:r>
            <a:r>
              <a:rPr lang="es-CO" dirty="0">
                <a:latin typeface="Monotype Corsiva" pitchFamily="66" charset="0"/>
              </a:rPr>
              <a:t>. Rev. B 61, 4012 (2000)</a:t>
            </a:r>
          </a:p>
          <a:p>
            <a:pPr algn="just"/>
            <a:r>
              <a:rPr lang="es-CO" dirty="0" smtClean="0">
                <a:latin typeface="Monotype Corsiva" pitchFamily="66" charset="0"/>
              </a:rPr>
              <a:t>[18] </a:t>
            </a:r>
            <a:r>
              <a:rPr lang="es-CO" dirty="0">
                <a:latin typeface="Monotype Corsiva" pitchFamily="66" charset="0"/>
              </a:rPr>
              <a:t>A. </a:t>
            </a:r>
            <a:r>
              <a:rPr lang="es-CO" dirty="0" err="1">
                <a:latin typeface="Monotype Corsiva" pitchFamily="66" charset="0"/>
              </a:rPr>
              <a:t>Laeuchli</a:t>
            </a:r>
            <a:r>
              <a:rPr lang="es-CO" dirty="0">
                <a:latin typeface="Monotype Corsiva" pitchFamily="66" charset="0"/>
              </a:rPr>
              <a:t>, G. </a:t>
            </a:r>
            <a:r>
              <a:rPr lang="es-CO" dirty="0" err="1">
                <a:latin typeface="Monotype Corsiva" pitchFamily="66" charset="0"/>
              </a:rPr>
              <a:t>Schmida</a:t>
            </a:r>
            <a:r>
              <a:rPr lang="es-CO" dirty="0">
                <a:latin typeface="Monotype Corsiva" pitchFamily="66" charset="0"/>
              </a:rPr>
              <a:t> and M. </a:t>
            </a:r>
            <a:r>
              <a:rPr lang="es-CO" dirty="0" err="1">
                <a:latin typeface="Monotype Corsiva" pitchFamily="66" charset="0"/>
              </a:rPr>
              <a:t>Troyer</a:t>
            </a:r>
            <a:r>
              <a:rPr lang="es-CO" dirty="0">
                <a:latin typeface="Monotype Corsiva" pitchFamily="66" charset="0"/>
              </a:rPr>
              <a:t>, </a:t>
            </a:r>
            <a:r>
              <a:rPr lang="es-CO" dirty="0" err="1">
                <a:latin typeface="Monotype Corsiva" pitchFamily="66" charset="0"/>
              </a:rPr>
              <a:t>cond-mat</a:t>
            </a:r>
            <a:r>
              <a:rPr lang="es-CO" dirty="0">
                <a:latin typeface="Monotype Corsiva" pitchFamily="66" charset="0"/>
              </a:rPr>
              <a:t>/0206153</a:t>
            </a:r>
          </a:p>
          <a:p>
            <a:pPr algn="just"/>
            <a:r>
              <a:rPr lang="es-CO" dirty="0" smtClean="0">
                <a:latin typeface="Monotype Corsiva" pitchFamily="66" charset="0"/>
              </a:rPr>
              <a:t>[19] </a:t>
            </a:r>
            <a:r>
              <a:rPr lang="es-CO" dirty="0">
                <a:latin typeface="Monotype Corsiva" pitchFamily="66" charset="0"/>
              </a:rPr>
              <a:t>T. </a:t>
            </a:r>
            <a:r>
              <a:rPr lang="es-CO" dirty="0" err="1">
                <a:latin typeface="Monotype Corsiva" pitchFamily="66" charset="0"/>
              </a:rPr>
              <a:t>Hikihara</a:t>
            </a:r>
            <a:r>
              <a:rPr lang="es-CO" dirty="0">
                <a:latin typeface="Monotype Corsiva" pitchFamily="66" charset="0"/>
              </a:rPr>
              <a:t>, T. </a:t>
            </a:r>
            <a:r>
              <a:rPr lang="es-CO" dirty="0" err="1">
                <a:latin typeface="Monotype Corsiva" pitchFamily="66" charset="0"/>
              </a:rPr>
              <a:t>Momoi</a:t>
            </a:r>
            <a:r>
              <a:rPr lang="es-CO" dirty="0">
                <a:latin typeface="Monotype Corsiva" pitchFamily="66" charset="0"/>
              </a:rPr>
              <a:t> and X. </a:t>
            </a:r>
            <a:r>
              <a:rPr lang="es-CO" dirty="0" err="1">
                <a:latin typeface="Monotype Corsiva" pitchFamily="66" charset="0"/>
              </a:rPr>
              <a:t>Hu</a:t>
            </a:r>
            <a:r>
              <a:rPr lang="es-CO" dirty="0">
                <a:latin typeface="Monotype Corsiva" pitchFamily="66" charset="0"/>
              </a:rPr>
              <a:t>, </a:t>
            </a:r>
            <a:r>
              <a:rPr lang="es-CO" dirty="0" err="1">
                <a:latin typeface="Monotype Corsiva" pitchFamily="66" charset="0"/>
              </a:rPr>
              <a:t>cond-mat</a:t>
            </a:r>
            <a:r>
              <a:rPr lang="es-CO" dirty="0">
                <a:latin typeface="Monotype Corsiva" pitchFamily="66" charset="0"/>
              </a:rPr>
              <a:t>/0206102</a:t>
            </a:r>
          </a:p>
          <a:p>
            <a:pPr algn="just"/>
            <a:r>
              <a:rPr lang="es-CO" dirty="0" smtClean="0">
                <a:latin typeface="Monotype Corsiva" pitchFamily="66" charset="0"/>
              </a:rPr>
              <a:t>[20] </a:t>
            </a:r>
            <a:r>
              <a:rPr lang="es-CO" dirty="0">
                <a:latin typeface="Monotype Corsiva" pitchFamily="66" charset="0"/>
              </a:rPr>
              <a:t>T. </a:t>
            </a:r>
            <a:r>
              <a:rPr lang="es-CO" dirty="0" err="1">
                <a:latin typeface="Monotype Corsiva" pitchFamily="66" charset="0"/>
              </a:rPr>
              <a:t>Nunner</a:t>
            </a:r>
            <a:r>
              <a:rPr lang="es-CO" dirty="0">
                <a:latin typeface="Monotype Corsiva" pitchFamily="66" charset="0"/>
              </a:rPr>
              <a:t>, P. </a:t>
            </a:r>
            <a:r>
              <a:rPr lang="es-CO" dirty="0" err="1">
                <a:latin typeface="Monotype Corsiva" pitchFamily="66" charset="0"/>
              </a:rPr>
              <a:t>Brune</a:t>
            </a:r>
            <a:r>
              <a:rPr lang="es-CO" dirty="0">
                <a:latin typeface="Monotype Corsiva" pitchFamily="66" charset="0"/>
              </a:rPr>
              <a:t>, T. </a:t>
            </a:r>
            <a:r>
              <a:rPr lang="es-CO" dirty="0" err="1">
                <a:latin typeface="Monotype Corsiva" pitchFamily="66" charset="0"/>
              </a:rPr>
              <a:t>Kopp</a:t>
            </a:r>
            <a:r>
              <a:rPr lang="es-CO" dirty="0">
                <a:latin typeface="Monotype Corsiva" pitchFamily="66" charset="0"/>
              </a:rPr>
              <a:t>, M. </a:t>
            </a:r>
            <a:r>
              <a:rPr lang="es-CO" dirty="0" err="1">
                <a:latin typeface="Monotype Corsiva" pitchFamily="66" charset="0"/>
              </a:rPr>
              <a:t>Windt</a:t>
            </a:r>
            <a:r>
              <a:rPr lang="es-CO" dirty="0">
                <a:latin typeface="Monotype Corsiva" pitchFamily="66" charset="0"/>
              </a:rPr>
              <a:t> and M. </a:t>
            </a:r>
            <a:r>
              <a:rPr lang="es-CO" dirty="0" err="1">
                <a:latin typeface="Monotype Corsiva" pitchFamily="66" charset="0"/>
              </a:rPr>
              <a:t>Gr¨uninger</a:t>
            </a:r>
            <a:r>
              <a:rPr lang="es-CO" dirty="0">
                <a:latin typeface="Monotype Corsiva" pitchFamily="66" charset="0"/>
              </a:rPr>
              <a:t>, </a:t>
            </a:r>
            <a:r>
              <a:rPr lang="es-CO" dirty="0" err="1">
                <a:latin typeface="Monotype Corsiva" pitchFamily="66" charset="0"/>
              </a:rPr>
              <a:t>cond-mat</a:t>
            </a:r>
            <a:r>
              <a:rPr lang="es-CO" dirty="0">
                <a:latin typeface="Monotype Corsiva" pitchFamily="66" charset="0"/>
              </a:rPr>
              <a:t>/0203472</a:t>
            </a:r>
          </a:p>
          <a:p>
            <a:pPr algn="just"/>
            <a:r>
              <a:rPr lang="es-CO" dirty="0" smtClean="0">
                <a:latin typeface="Monotype Corsiva" pitchFamily="66" charset="0"/>
              </a:rPr>
              <a:t>[21] </a:t>
            </a:r>
            <a:r>
              <a:rPr lang="es-CO" dirty="0">
                <a:latin typeface="Monotype Corsiva" pitchFamily="66" charset="0"/>
              </a:rPr>
              <a:t>Y. Honda and T. </a:t>
            </a:r>
            <a:r>
              <a:rPr lang="es-CO" dirty="0" err="1">
                <a:latin typeface="Monotype Corsiva" pitchFamily="66" charset="0"/>
              </a:rPr>
              <a:t>Horiguchi</a:t>
            </a:r>
            <a:r>
              <a:rPr lang="es-CO" dirty="0">
                <a:latin typeface="Monotype Corsiva" pitchFamily="66" charset="0"/>
              </a:rPr>
              <a:t>, </a:t>
            </a:r>
            <a:r>
              <a:rPr lang="es-CO" dirty="0" err="1">
                <a:latin typeface="Monotype Corsiva" pitchFamily="66" charset="0"/>
              </a:rPr>
              <a:t>cond-mat</a:t>
            </a:r>
            <a:r>
              <a:rPr lang="es-CO" dirty="0">
                <a:latin typeface="Monotype Corsiva" pitchFamily="66" charset="0"/>
              </a:rPr>
              <a:t>/0106426</a:t>
            </a:r>
          </a:p>
        </p:txBody>
      </p:sp>
    </p:spTree>
    <p:extLst>
      <p:ext uri="{BB962C8B-B14F-4D97-AF65-F5344CB8AC3E}">
        <p14:creationId xmlns:p14="http://schemas.microsoft.com/office/powerpoint/2010/main" xmlns="" val="33795177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graphicFrame>
        <p:nvGraphicFramePr>
          <p:cNvPr id="6" name="5 Diagrama"/>
          <p:cNvGraphicFramePr/>
          <p:nvPr/>
        </p:nvGraphicFramePr>
        <p:xfrm>
          <a:off x="1524000" y="1628800"/>
          <a:ext cx="6864424"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3"/>
          <p:cNvSpPr txBox="1">
            <a:spLocks noChangeArrowheads="1"/>
          </p:cNvSpPr>
          <p:nvPr/>
        </p:nvSpPr>
        <p:spPr>
          <a:xfrm>
            <a:off x="683568" y="620688"/>
            <a:ext cx="8001000" cy="684213"/>
          </a:xfrm>
          <a:prstGeom prst="rect">
            <a:avLst/>
          </a:prstGeom>
        </p:spPr>
        <p:txBody>
          <a:bodyPr>
            <a:noAutofit/>
          </a:bodyPr>
          <a:lstStyle/>
          <a:p>
            <a:pPr lvl="0"/>
            <a:r>
              <a:rPr lang="en-US" sz="4000" kern="0" dirty="0" smtClean="0">
                <a:solidFill>
                  <a:srgbClr val="FFFFFF"/>
                </a:solidFill>
                <a:latin typeface="Monotype Corsiva" pitchFamily="66" charset="0"/>
                <a:ea typeface="+mj-ea"/>
                <a:cs typeface="+mj-cs"/>
              </a:rPr>
              <a:t>Phonons, bosons and disorder</a:t>
            </a:r>
            <a:endParaRPr kumimoji="0" lang="en-US" sz="4000" i="0" u="none" strike="noStrike" kern="0" cap="none" spc="0" normalizeH="0" baseline="0" noProof="0" dirty="0">
              <a:ln>
                <a:noFill/>
              </a:ln>
              <a:solidFill>
                <a:srgbClr val="FFFFFF"/>
              </a:solidFill>
              <a:uLnTx/>
              <a:uFillTx/>
              <a:latin typeface="Monotype Corsiva" pitchFamily="66" charset="0"/>
              <a:ea typeface="+mj-ea"/>
              <a:cs typeface="+mj-cs"/>
            </a:endParaRPr>
          </a:p>
        </p:txBody>
      </p:sp>
    </p:spTree>
    <p:extLst>
      <p:ext uri="{BB962C8B-B14F-4D97-AF65-F5344CB8AC3E}">
        <p14:creationId xmlns:p14="http://schemas.microsoft.com/office/powerpoint/2010/main" xmlns="" val="353706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pic>
        <p:nvPicPr>
          <p:cNvPr id="377860" name="Picture 4" descr="http://www.nature.com/physics/highlights/6883-2b_large.gif"/>
          <p:cNvPicPr>
            <a:picLocks noChangeAspect="1" noChangeArrowheads="1" noCrop="1"/>
          </p:cNvPicPr>
          <p:nvPr/>
        </p:nvPicPr>
        <p:blipFill>
          <a:blip r:embed="rId3" cstate="print"/>
          <a:srcRect/>
          <a:stretch>
            <a:fillRect/>
          </a:stretch>
        </p:blipFill>
        <p:spPr bwMode="auto">
          <a:xfrm>
            <a:off x="2627784" y="980728"/>
            <a:ext cx="3744416" cy="3744416"/>
          </a:xfrm>
          <a:prstGeom prst="rect">
            <a:avLst/>
          </a:prstGeom>
          <a:noFill/>
        </p:spPr>
      </p:pic>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title"/>
          </p:nvPr>
        </p:nvSpPr>
        <p:spPr>
          <a:xfrm>
            <a:off x="539750" y="296515"/>
            <a:ext cx="8001000" cy="684213"/>
          </a:xfrm>
        </p:spPr>
        <p:txBody>
          <a:bodyPr>
            <a:noAutofit/>
          </a:bodyPr>
          <a:lstStyle/>
          <a:p>
            <a:r>
              <a:rPr lang="en-US" sz="4000" b="1" smtClean="0">
                <a:solidFill>
                  <a:srgbClr val="000099"/>
                </a:solidFill>
                <a:effectLst>
                  <a:outerShdw blurRad="38100" dist="38100" dir="2700000" algn="tl">
                    <a:srgbClr val="C0C0C0"/>
                  </a:outerShdw>
                </a:effectLst>
                <a:latin typeface="Monotype Corsiva" pitchFamily="66" charset="0"/>
              </a:rPr>
              <a:t>Renormalization Group (RG)</a:t>
            </a:r>
            <a:endParaRPr lang="en-US" sz="4000" b="1">
              <a:solidFill>
                <a:srgbClr val="000099"/>
              </a:solidFill>
              <a:effectLst>
                <a:outerShdw blurRad="38100" dist="38100" dir="2700000" algn="tl">
                  <a:srgbClr val="C0C0C0"/>
                </a:outerShdw>
              </a:effectLst>
              <a:latin typeface="Monotype Corsiva" pitchFamily="66" charset="0"/>
            </a:endParaRPr>
          </a:p>
        </p:txBody>
      </p:sp>
      <p:sp>
        <p:nvSpPr>
          <p:cNvPr id="102404" name="Text Box 4"/>
          <p:cNvSpPr txBox="1">
            <a:spLocks noChangeArrowheads="1"/>
          </p:cNvSpPr>
          <p:nvPr/>
        </p:nvSpPr>
        <p:spPr bwMode="auto">
          <a:xfrm>
            <a:off x="251520" y="2850321"/>
            <a:ext cx="3312418" cy="938719"/>
          </a:xfrm>
          <a:prstGeom prst="rect">
            <a:avLst/>
          </a:prstGeom>
          <a:solidFill>
            <a:srgbClr val="00CCFF"/>
          </a:solidFill>
          <a:ln w="9525">
            <a:noFill/>
            <a:miter lim="800000"/>
            <a:headEnd/>
            <a:tailEnd/>
          </a:ln>
          <a:effectLst>
            <a:outerShdw dist="35921" dir="2700000" algn="ctr" rotWithShape="0">
              <a:srgbClr val="808080"/>
            </a:outerShdw>
          </a:effectLst>
        </p:spPr>
        <p:txBody>
          <a:bodyPr wrap="square">
            <a:spAutoFit/>
          </a:bodyPr>
          <a:lstStyle/>
          <a:p>
            <a:pPr fontAlgn="auto">
              <a:spcBef>
                <a:spcPct val="50000"/>
              </a:spcBef>
              <a:spcAft>
                <a:spcPts val="0"/>
              </a:spcAft>
            </a:pPr>
            <a:r>
              <a:rPr lang="en-US" sz="2200" dirty="0" smtClean="0">
                <a:solidFill>
                  <a:prstClr val="black"/>
                </a:solidFill>
                <a:latin typeface="Monotype Corsiva" pitchFamily="66" charset="0"/>
              </a:rPr>
              <a:t>Change in Scale</a:t>
            </a:r>
          </a:p>
          <a:p>
            <a:pPr fontAlgn="auto">
              <a:spcBef>
                <a:spcPct val="50000"/>
              </a:spcBef>
              <a:spcAft>
                <a:spcPts val="0"/>
              </a:spcAft>
            </a:pPr>
            <a:r>
              <a:rPr lang="en-US" sz="2200" dirty="0" smtClean="0">
                <a:solidFill>
                  <a:prstClr val="black"/>
                </a:solidFill>
                <a:latin typeface="Monotype Corsiva" pitchFamily="66" charset="0"/>
              </a:rPr>
              <a:t>Scale Transformation. </a:t>
            </a:r>
            <a:endParaRPr lang="en-US" sz="2200" dirty="0">
              <a:solidFill>
                <a:prstClr val="black"/>
              </a:solidFill>
              <a:latin typeface="Monotype Corsiva" pitchFamily="66" charset="0"/>
            </a:endParaRPr>
          </a:p>
        </p:txBody>
      </p:sp>
      <p:sp>
        <p:nvSpPr>
          <p:cNvPr id="102407" name="Text Box 7"/>
          <p:cNvSpPr txBox="1">
            <a:spLocks noChangeArrowheads="1"/>
          </p:cNvSpPr>
          <p:nvPr/>
        </p:nvSpPr>
        <p:spPr bwMode="auto">
          <a:xfrm>
            <a:off x="4788024" y="1372706"/>
            <a:ext cx="3600400" cy="430887"/>
          </a:xfrm>
          <a:prstGeom prst="rect">
            <a:avLst/>
          </a:prstGeom>
          <a:solidFill>
            <a:srgbClr val="84E084"/>
          </a:solidFill>
          <a:ln w="9525">
            <a:noFill/>
            <a:miter lim="800000"/>
            <a:headEnd/>
            <a:tailEnd/>
          </a:ln>
          <a:effectLst>
            <a:outerShdw dist="35921" dir="2700000" algn="ctr" rotWithShape="0">
              <a:srgbClr val="808080"/>
            </a:outerShdw>
          </a:effectLst>
        </p:spPr>
        <p:txBody>
          <a:bodyPr wrap="square">
            <a:spAutoFit/>
          </a:bodyPr>
          <a:lstStyle/>
          <a:p>
            <a:pPr fontAlgn="auto">
              <a:spcBef>
                <a:spcPct val="50000"/>
              </a:spcBef>
              <a:spcAft>
                <a:spcPts val="0"/>
              </a:spcAft>
            </a:pPr>
            <a:r>
              <a:rPr lang="en-US" sz="2200" b="1" dirty="0" smtClean="0">
                <a:solidFill>
                  <a:prstClr val="black"/>
                </a:solidFill>
                <a:latin typeface="Monotype Corsiva" pitchFamily="66" charset="0"/>
              </a:rPr>
              <a:t>Conformal Invariance</a:t>
            </a:r>
          </a:p>
        </p:txBody>
      </p:sp>
      <p:sp>
        <p:nvSpPr>
          <p:cNvPr id="102408" name="AutoShape 8"/>
          <p:cNvSpPr>
            <a:spLocks noChangeArrowheads="1"/>
          </p:cNvSpPr>
          <p:nvPr/>
        </p:nvSpPr>
        <p:spPr bwMode="auto">
          <a:xfrm>
            <a:off x="4067622" y="3212653"/>
            <a:ext cx="360362" cy="360363"/>
          </a:xfrm>
          <a:prstGeom prst="homePlate">
            <a:avLst>
              <a:gd name="adj" fmla="val 48458"/>
            </a:avLst>
          </a:prstGeom>
          <a:solidFill>
            <a:schemeClr val="folHlink"/>
          </a:solidFill>
          <a:ln w="9525">
            <a:noFill/>
            <a:miter lim="800000"/>
            <a:headEnd/>
            <a:tailEnd/>
          </a:ln>
          <a:effectLst>
            <a:prstShdw prst="shdw17" dist="17961" dir="2700000">
              <a:schemeClr val="folHlink">
                <a:gamma/>
                <a:shade val="60000"/>
                <a:invGamma/>
              </a:schemeClr>
            </a:prstShdw>
          </a:effectLst>
        </p:spPr>
        <p:txBody>
          <a:bodyPr wrap="none" anchor="ctr"/>
          <a:lstStyle/>
          <a:p>
            <a:pPr algn="l" fontAlgn="auto">
              <a:spcBef>
                <a:spcPts val="0"/>
              </a:spcBef>
              <a:spcAft>
                <a:spcPts val="0"/>
              </a:spcAft>
            </a:pPr>
            <a:endParaRPr lang="en-US" sz="2000">
              <a:solidFill>
                <a:prstClr val="black"/>
              </a:solidFill>
              <a:latin typeface="Monotype Corsiva" pitchFamily="66" charset="0"/>
            </a:endParaRPr>
          </a:p>
        </p:txBody>
      </p:sp>
      <p:graphicFrame>
        <p:nvGraphicFramePr>
          <p:cNvPr id="17" name="16 Diagrama"/>
          <p:cNvGraphicFramePr/>
          <p:nvPr/>
        </p:nvGraphicFramePr>
        <p:xfrm>
          <a:off x="4788024" y="2132856"/>
          <a:ext cx="360040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195608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2404"/>
                                        </p:tgtEl>
                                        <p:attrNameLst>
                                          <p:attrName>style.visibility</p:attrName>
                                        </p:attrNameLst>
                                      </p:cBhvr>
                                      <p:to>
                                        <p:strVal val="visible"/>
                                      </p:to>
                                    </p:set>
                                    <p:animEffect transition="in" filter="wipe(down)">
                                      <p:cBhvr>
                                        <p:cTn id="11" dur="500"/>
                                        <p:tgtEl>
                                          <p:spTgt spid="10240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240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240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P spid="102404" grpId="0" animBg="1"/>
      <p:bldP spid="102407" grpId="0" animBg="1"/>
      <p:bldP spid="102408" grpId="0" animBg="1"/>
      <p:bldGraphic spid="17"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pic>
        <p:nvPicPr>
          <p:cNvPr id="377858" name="Picture 2" descr="http://www.phonon.fc.pl/6_surface_phonons/Model_of_9-layer_slab/Model_of_9-layer_slab_3.gif"/>
          <p:cNvPicPr>
            <a:picLocks noChangeAspect="1" noChangeArrowheads="1" noCrop="1"/>
          </p:cNvPicPr>
          <p:nvPr/>
        </p:nvPicPr>
        <p:blipFill>
          <a:blip r:embed="rId3" cstate="print"/>
          <a:srcRect/>
          <a:stretch>
            <a:fillRect/>
          </a:stretch>
        </p:blipFill>
        <p:spPr bwMode="auto">
          <a:xfrm>
            <a:off x="611560" y="836712"/>
            <a:ext cx="8029756" cy="5112568"/>
          </a:xfrm>
          <a:prstGeom prst="rect">
            <a:avLst/>
          </a:prstGeom>
          <a:noFill/>
        </p:spPr>
      </p:pic>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pic>
        <p:nvPicPr>
          <p:cNvPr id="379906" name="Picture 2" descr="http://www.mbi-berlin.de/de/research/projects/2-04/highlights/water_librational_mode.gif"/>
          <p:cNvPicPr>
            <a:picLocks noChangeAspect="1" noChangeArrowheads="1" noCrop="1"/>
          </p:cNvPicPr>
          <p:nvPr/>
        </p:nvPicPr>
        <p:blipFill>
          <a:blip r:embed="rId3" cstate="print"/>
          <a:srcRect/>
          <a:stretch>
            <a:fillRect/>
          </a:stretch>
        </p:blipFill>
        <p:spPr bwMode="auto">
          <a:xfrm>
            <a:off x="1259632" y="692696"/>
            <a:ext cx="6901504" cy="5590754"/>
          </a:xfrm>
          <a:prstGeom prst="rect">
            <a:avLst/>
          </a:prstGeom>
          <a:noFill/>
        </p:spPr>
      </p:pic>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2" name="1 Rectángulo"/>
          <p:cNvSpPr/>
          <p:nvPr/>
        </p:nvSpPr>
        <p:spPr>
          <a:xfrm>
            <a:off x="395536" y="332656"/>
            <a:ext cx="8496944" cy="6370975"/>
          </a:xfrm>
          <a:prstGeom prst="rect">
            <a:avLst/>
          </a:prstGeom>
        </p:spPr>
        <p:txBody>
          <a:bodyPr wrap="square">
            <a:spAutoFit/>
          </a:bodyPr>
          <a:lstStyle/>
          <a:p>
            <a:pPr algn="just"/>
            <a:r>
              <a:rPr lang="en-US" dirty="0">
                <a:latin typeface="Monotype Corsiva" pitchFamily="66" charset="0"/>
              </a:rPr>
              <a:t>[</a:t>
            </a:r>
            <a:r>
              <a:rPr lang="en-US" dirty="0" smtClean="0">
                <a:latin typeface="Monotype Corsiva" pitchFamily="66" charset="0"/>
              </a:rPr>
              <a:t>22] </a:t>
            </a:r>
            <a:r>
              <a:rPr lang="en-US" dirty="0">
                <a:latin typeface="Monotype Corsiva" pitchFamily="66" charset="0"/>
              </a:rPr>
              <a:t>L. Caron and S. </a:t>
            </a:r>
            <a:r>
              <a:rPr lang="en-US" dirty="0" err="1">
                <a:latin typeface="Monotype Corsiva" pitchFamily="66" charset="0"/>
              </a:rPr>
              <a:t>Moukouri</a:t>
            </a:r>
            <a:r>
              <a:rPr lang="en-US" dirty="0">
                <a:latin typeface="Monotype Corsiva" pitchFamily="66" charset="0"/>
              </a:rPr>
              <a:t>, Phys. Rev. </a:t>
            </a:r>
            <a:r>
              <a:rPr lang="en-US" dirty="0" err="1">
                <a:latin typeface="Monotype Corsiva" pitchFamily="66" charset="0"/>
              </a:rPr>
              <a:t>Lett</a:t>
            </a:r>
            <a:r>
              <a:rPr lang="en-US" dirty="0">
                <a:latin typeface="Monotype Corsiva" pitchFamily="66" charset="0"/>
              </a:rPr>
              <a:t>. 76, 4050 (1996); Phys. Rev. B 56, R8471 (1997)</a:t>
            </a:r>
            <a:endParaRPr lang="es-CO" dirty="0">
              <a:latin typeface="Monotype Corsiva" pitchFamily="66" charset="0"/>
            </a:endParaRPr>
          </a:p>
          <a:p>
            <a:pPr algn="just"/>
            <a:r>
              <a:rPr lang="en-US" dirty="0">
                <a:latin typeface="Monotype Corsiva" pitchFamily="66" charset="0"/>
              </a:rPr>
              <a:t>[</a:t>
            </a:r>
            <a:r>
              <a:rPr lang="en-US" dirty="0" smtClean="0">
                <a:latin typeface="Monotype Corsiva" pitchFamily="66" charset="0"/>
              </a:rPr>
              <a:t>23] </a:t>
            </a:r>
            <a:r>
              <a:rPr lang="en-US" dirty="0">
                <a:latin typeface="Monotype Corsiva" pitchFamily="66" charset="0"/>
              </a:rPr>
              <a:t>E. </a:t>
            </a:r>
            <a:r>
              <a:rPr lang="en-US" dirty="0" err="1">
                <a:latin typeface="Monotype Corsiva" pitchFamily="66" charset="0"/>
              </a:rPr>
              <a:t>Jeckelmann</a:t>
            </a:r>
            <a:r>
              <a:rPr lang="en-US" dirty="0">
                <a:latin typeface="Monotype Corsiva" pitchFamily="66" charset="0"/>
              </a:rPr>
              <a:t> and S. White, Phys. Rev. B 57, 6376 (1998)</a:t>
            </a:r>
            <a:endParaRPr lang="es-CO" dirty="0">
              <a:latin typeface="Monotype Corsiva" pitchFamily="66" charset="0"/>
            </a:endParaRPr>
          </a:p>
          <a:p>
            <a:pPr algn="just"/>
            <a:r>
              <a:rPr lang="en-US" dirty="0">
                <a:latin typeface="Monotype Corsiva" pitchFamily="66" charset="0"/>
              </a:rPr>
              <a:t>[</a:t>
            </a:r>
            <a:r>
              <a:rPr lang="en-US" dirty="0" smtClean="0">
                <a:latin typeface="Monotype Corsiva" pitchFamily="66" charset="0"/>
              </a:rPr>
              <a:t>24] </a:t>
            </a:r>
            <a:r>
              <a:rPr lang="en-US" dirty="0">
                <a:latin typeface="Monotype Corsiva" pitchFamily="66" charset="0"/>
              </a:rPr>
              <a:t>R. </a:t>
            </a:r>
            <a:r>
              <a:rPr lang="en-US" dirty="0" err="1">
                <a:latin typeface="Monotype Corsiva" pitchFamily="66" charset="0"/>
              </a:rPr>
              <a:t>Noack</a:t>
            </a:r>
            <a:r>
              <a:rPr lang="en-US" dirty="0">
                <a:latin typeface="Monotype Corsiva" pitchFamily="66" charset="0"/>
              </a:rPr>
              <a:t>, S. White and D. </a:t>
            </a:r>
            <a:r>
              <a:rPr lang="en-US" dirty="0" err="1">
                <a:latin typeface="Monotype Corsiva" pitchFamily="66" charset="0"/>
              </a:rPr>
              <a:t>Scalapino</a:t>
            </a:r>
            <a:r>
              <a:rPr lang="en-US" dirty="0">
                <a:latin typeface="Monotype Corsiva" pitchFamily="66" charset="0"/>
              </a:rPr>
              <a:t> in Computer Simulations in Condensed Matter Physics</a:t>
            </a:r>
            <a:endParaRPr lang="es-CO" dirty="0">
              <a:latin typeface="Monotype Corsiva" pitchFamily="66" charset="0"/>
            </a:endParaRPr>
          </a:p>
          <a:p>
            <a:pPr algn="just"/>
            <a:r>
              <a:rPr lang="en-US" dirty="0">
                <a:latin typeface="Monotype Corsiva" pitchFamily="66" charset="0"/>
              </a:rPr>
              <a:t>VII, edited by D. Landau, K.-K. Mon and H.-B. </a:t>
            </a:r>
            <a:r>
              <a:rPr lang="en-US" dirty="0" err="1">
                <a:latin typeface="Monotype Corsiva" pitchFamily="66" charset="0"/>
              </a:rPr>
              <a:t>Sch¨uttler</a:t>
            </a:r>
            <a:r>
              <a:rPr lang="en-US" dirty="0">
                <a:latin typeface="Monotype Corsiva" pitchFamily="66" charset="0"/>
              </a:rPr>
              <a:t> (Springer </a:t>
            </a:r>
            <a:r>
              <a:rPr lang="en-US" dirty="0" err="1">
                <a:latin typeface="Monotype Corsiva" pitchFamily="66" charset="0"/>
              </a:rPr>
              <a:t>Verlag</a:t>
            </a:r>
            <a:r>
              <a:rPr lang="en-US" dirty="0">
                <a:latin typeface="Monotype Corsiva" pitchFamily="66" charset="0"/>
              </a:rPr>
              <a:t>, Heidelberg and</a:t>
            </a:r>
            <a:endParaRPr lang="es-CO" dirty="0">
              <a:latin typeface="Monotype Corsiva" pitchFamily="66" charset="0"/>
            </a:endParaRPr>
          </a:p>
          <a:p>
            <a:pPr algn="just"/>
            <a:r>
              <a:rPr lang="en-US" dirty="0">
                <a:latin typeface="Monotype Corsiva" pitchFamily="66" charset="0"/>
              </a:rPr>
              <a:t>Berlin, 1994)</a:t>
            </a:r>
            <a:endParaRPr lang="es-CO" dirty="0">
              <a:latin typeface="Monotype Corsiva" pitchFamily="66" charset="0"/>
            </a:endParaRPr>
          </a:p>
          <a:p>
            <a:pPr algn="just"/>
            <a:r>
              <a:rPr lang="en-US" dirty="0">
                <a:latin typeface="Monotype Corsiva" pitchFamily="66" charset="0"/>
              </a:rPr>
              <a:t>[</a:t>
            </a:r>
            <a:r>
              <a:rPr lang="en-US" dirty="0" smtClean="0">
                <a:latin typeface="Monotype Corsiva" pitchFamily="66" charset="0"/>
              </a:rPr>
              <a:t>25] </a:t>
            </a:r>
            <a:r>
              <a:rPr lang="en-US" dirty="0">
                <a:latin typeface="Monotype Corsiva" pitchFamily="66" charset="0"/>
              </a:rPr>
              <a:t>E. </a:t>
            </a:r>
            <a:r>
              <a:rPr lang="en-US" dirty="0" err="1">
                <a:latin typeface="Monotype Corsiva" pitchFamily="66" charset="0"/>
              </a:rPr>
              <a:t>Jeckelmann</a:t>
            </a:r>
            <a:r>
              <a:rPr lang="en-US" dirty="0">
                <a:latin typeface="Monotype Corsiva" pitchFamily="66" charset="0"/>
              </a:rPr>
              <a:t>, C. Zhang and S. White in Ref. [2], Chap. 5.1 (II)</a:t>
            </a:r>
            <a:endParaRPr lang="es-CO" dirty="0">
              <a:latin typeface="Monotype Corsiva" pitchFamily="66" charset="0"/>
            </a:endParaRPr>
          </a:p>
          <a:p>
            <a:pPr algn="just"/>
            <a:r>
              <a:rPr lang="en-US" dirty="0">
                <a:latin typeface="Monotype Corsiva" pitchFamily="66" charset="0"/>
              </a:rPr>
              <a:t>[</a:t>
            </a:r>
            <a:r>
              <a:rPr lang="en-US" dirty="0" smtClean="0">
                <a:latin typeface="Monotype Corsiva" pitchFamily="66" charset="0"/>
              </a:rPr>
              <a:t>26] </a:t>
            </a:r>
            <a:r>
              <a:rPr lang="en-US" dirty="0">
                <a:latin typeface="Monotype Corsiva" pitchFamily="66" charset="0"/>
              </a:rPr>
              <a:t>C. Zhang, E. </a:t>
            </a:r>
            <a:r>
              <a:rPr lang="en-US" dirty="0" err="1">
                <a:latin typeface="Monotype Corsiva" pitchFamily="66" charset="0"/>
              </a:rPr>
              <a:t>Jeckelmann</a:t>
            </a:r>
            <a:r>
              <a:rPr lang="en-US" dirty="0">
                <a:latin typeface="Monotype Corsiva" pitchFamily="66" charset="0"/>
              </a:rPr>
              <a:t> and S. White, Phys. Rev. </a:t>
            </a:r>
            <a:r>
              <a:rPr lang="en-US" dirty="0" err="1">
                <a:latin typeface="Monotype Corsiva" pitchFamily="66" charset="0"/>
              </a:rPr>
              <a:t>Lett</a:t>
            </a:r>
            <a:r>
              <a:rPr lang="en-US" dirty="0">
                <a:latin typeface="Monotype Corsiva" pitchFamily="66" charset="0"/>
              </a:rPr>
              <a:t>. 80, 2661 (1998); E. </a:t>
            </a:r>
            <a:r>
              <a:rPr lang="en-US" dirty="0" err="1">
                <a:latin typeface="Monotype Corsiva" pitchFamily="66" charset="0"/>
              </a:rPr>
              <a:t>Jeckelmann</a:t>
            </a:r>
            <a:r>
              <a:rPr lang="en-US" dirty="0">
                <a:latin typeface="Monotype Corsiva" pitchFamily="66" charset="0"/>
              </a:rPr>
              <a:t>, C.</a:t>
            </a:r>
            <a:endParaRPr lang="es-CO" dirty="0">
              <a:latin typeface="Monotype Corsiva" pitchFamily="66" charset="0"/>
            </a:endParaRPr>
          </a:p>
          <a:p>
            <a:pPr algn="just"/>
            <a:r>
              <a:rPr lang="en-US" dirty="0">
                <a:latin typeface="Monotype Corsiva" pitchFamily="66" charset="0"/>
              </a:rPr>
              <a:t>Zhang and S. R. White, Physical Review B 60, 7950 (1999)</a:t>
            </a:r>
            <a:endParaRPr lang="es-CO" dirty="0">
              <a:latin typeface="Monotype Corsiva" pitchFamily="66" charset="0"/>
            </a:endParaRPr>
          </a:p>
          <a:p>
            <a:pPr algn="just"/>
            <a:r>
              <a:rPr lang="en-US" dirty="0">
                <a:latin typeface="Monotype Corsiva" pitchFamily="66" charset="0"/>
              </a:rPr>
              <a:t>[</a:t>
            </a:r>
            <a:r>
              <a:rPr lang="en-US" dirty="0" smtClean="0">
                <a:latin typeface="Monotype Corsiva" pitchFamily="66" charset="0"/>
              </a:rPr>
              <a:t>27] </a:t>
            </a:r>
            <a:r>
              <a:rPr lang="en-US" dirty="0">
                <a:latin typeface="Monotype Corsiva" pitchFamily="66" charset="0"/>
              </a:rPr>
              <a:t>Y. </a:t>
            </a:r>
            <a:r>
              <a:rPr lang="en-US" dirty="0" err="1">
                <a:latin typeface="Monotype Corsiva" pitchFamily="66" charset="0"/>
              </a:rPr>
              <a:t>Nishiyama</a:t>
            </a:r>
            <a:r>
              <a:rPr lang="en-US" dirty="0">
                <a:latin typeface="Monotype Corsiva" pitchFamily="66" charset="0"/>
              </a:rPr>
              <a:t>, </a:t>
            </a:r>
            <a:r>
              <a:rPr lang="en-US" dirty="0" err="1">
                <a:latin typeface="Monotype Corsiva" pitchFamily="66" charset="0"/>
              </a:rPr>
              <a:t>cond</a:t>
            </a:r>
            <a:r>
              <a:rPr lang="en-US" dirty="0">
                <a:latin typeface="Monotype Corsiva" pitchFamily="66" charset="0"/>
              </a:rPr>
              <a:t>-mat/0102123</a:t>
            </a:r>
            <a:endParaRPr lang="es-CO" dirty="0">
              <a:latin typeface="Monotype Corsiva" pitchFamily="66" charset="0"/>
            </a:endParaRPr>
          </a:p>
          <a:p>
            <a:pPr algn="just"/>
            <a:r>
              <a:rPr lang="en-US" dirty="0">
                <a:latin typeface="Monotype Corsiva" pitchFamily="66" charset="0"/>
              </a:rPr>
              <a:t>[</a:t>
            </a:r>
            <a:r>
              <a:rPr lang="en-US" dirty="0" smtClean="0">
                <a:latin typeface="Monotype Corsiva" pitchFamily="66" charset="0"/>
              </a:rPr>
              <a:t>28] </a:t>
            </a:r>
            <a:r>
              <a:rPr lang="en-US" dirty="0">
                <a:latin typeface="Monotype Corsiva" pitchFamily="66" charset="0"/>
              </a:rPr>
              <a:t>Eur. Phys. J. B 12, 547 (1999)</a:t>
            </a:r>
            <a:endParaRPr lang="es-CO" dirty="0">
              <a:latin typeface="Monotype Corsiva" pitchFamily="66" charset="0"/>
            </a:endParaRPr>
          </a:p>
          <a:p>
            <a:pPr algn="just"/>
            <a:r>
              <a:rPr lang="en-US" dirty="0">
                <a:latin typeface="Monotype Corsiva" pitchFamily="66" charset="0"/>
              </a:rPr>
              <a:t>[</a:t>
            </a:r>
            <a:r>
              <a:rPr lang="en-US" dirty="0" smtClean="0">
                <a:latin typeface="Monotype Corsiva" pitchFamily="66" charset="0"/>
              </a:rPr>
              <a:t>29] </a:t>
            </a:r>
            <a:r>
              <a:rPr lang="en-US" dirty="0">
                <a:latin typeface="Monotype Corsiva" pitchFamily="66" charset="0"/>
              </a:rPr>
              <a:t>R. </a:t>
            </a:r>
            <a:r>
              <a:rPr lang="en-US" dirty="0" err="1">
                <a:latin typeface="Monotype Corsiva" pitchFamily="66" charset="0"/>
              </a:rPr>
              <a:t>Bursill</a:t>
            </a:r>
            <a:r>
              <a:rPr lang="en-US" dirty="0">
                <a:latin typeface="Monotype Corsiva" pitchFamily="66" charset="0"/>
              </a:rPr>
              <a:t>, Y. McKenzie and C. Hammer, Phys. Rev. </a:t>
            </a:r>
            <a:r>
              <a:rPr lang="en-US" dirty="0" err="1">
                <a:latin typeface="Monotype Corsiva" pitchFamily="66" charset="0"/>
              </a:rPr>
              <a:t>Lett</a:t>
            </a:r>
            <a:r>
              <a:rPr lang="en-US" dirty="0">
                <a:latin typeface="Monotype Corsiva" pitchFamily="66" charset="0"/>
              </a:rPr>
              <a:t>. 80, 5607 (1998); 83, 408 (1999);</a:t>
            </a:r>
            <a:endParaRPr lang="es-CO" dirty="0">
              <a:latin typeface="Monotype Corsiva" pitchFamily="66" charset="0"/>
            </a:endParaRPr>
          </a:p>
          <a:p>
            <a:pPr algn="just"/>
            <a:r>
              <a:rPr lang="en-US" dirty="0">
                <a:latin typeface="Monotype Corsiva" pitchFamily="66" charset="0"/>
              </a:rPr>
              <a:t>R. </a:t>
            </a:r>
            <a:r>
              <a:rPr lang="en-US" dirty="0" err="1">
                <a:latin typeface="Monotype Corsiva" pitchFamily="66" charset="0"/>
              </a:rPr>
              <a:t>Bursill</a:t>
            </a:r>
            <a:r>
              <a:rPr lang="en-US" dirty="0">
                <a:latin typeface="Monotype Corsiva" pitchFamily="66" charset="0"/>
              </a:rPr>
              <a:t>, Phys. Rev. B 60, 1643 (1999)</a:t>
            </a:r>
            <a:endParaRPr lang="es-CO" dirty="0">
              <a:latin typeface="Monotype Corsiva" pitchFamily="66" charset="0"/>
            </a:endParaRPr>
          </a:p>
        </p:txBody>
      </p:sp>
    </p:spTree>
    <p:extLst>
      <p:ext uri="{BB962C8B-B14F-4D97-AF65-F5344CB8AC3E}">
        <p14:creationId xmlns:p14="http://schemas.microsoft.com/office/powerpoint/2010/main" xmlns="" val="19865112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graphicFrame>
        <p:nvGraphicFramePr>
          <p:cNvPr id="6" name="5 Diagrama"/>
          <p:cNvGraphicFramePr/>
          <p:nvPr/>
        </p:nvGraphicFramePr>
        <p:xfrm>
          <a:off x="1043608" y="1556792"/>
          <a:ext cx="7272808"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3"/>
          <p:cNvSpPr txBox="1">
            <a:spLocks noChangeArrowheads="1"/>
          </p:cNvSpPr>
          <p:nvPr/>
        </p:nvSpPr>
        <p:spPr>
          <a:xfrm>
            <a:off x="683568" y="548680"/>
            <a:ext cx="8001000" cy="684213"/>
          </a:xfrm>
          <a:prstGeom prst="rect">
            <a:avLst/>
          </a:prstGeom>
        </p:spPr>
        <p:txBody>
          <a:bodyPr>
            <a:noAutofit/>
          </a:bodyPr>
          <a:lstStyle/>
          <a:p>
            <a:pPr lvl="0"/>
            <a:r>
              <a:rPr lang="en-US" sz="4000" kern="0" dirty="0" smtClean="0">
                <a:solidFill>
                  <a:srgbClr val="FFFFFF"/>
                </a:solidFill>
                <a:latin typeface="Monotype Corsiva" pitchFamily="66" charset="0"/>
                <a:ea typeface="+mj-ea"/>
                <a:cs typeface="+mj-cs"/>
              </a:rPr>
              <a:t>Molecules and Quantum Chemistry</a:t>
            </a:r>
            <a:endParaRPr kumimoji="0" lang="en-US" sz="4000" i="0" u="none" strike="noStrike" kern="0" cap="none" spc="0" normalizeH="0" baseline="0" noProof="0" dirty="0">
              <a:ln>
                <a:noFill/>
              </a:ln>
              <a:solidFill>
                <a:srgbClr val="FFFFFF"/>
              </a:solidFill>
              <a:uLnTx/>
              <a:uFillTx/>
              <a:latin typeface="Monotype Corsiva" pitchFamily="66" charset="0"/>
              <a:ea typeface="+mj-ea"/>
              <a:cs typeface="+mj-cs"/>
            </a:endParaRPr>
          </a:p>
        </p:txBody>
      </p:sp>
    </p:spTree>
    <p:extLst>
      <p:ext uri="{BB962C8B-B14F-4D97-AF65-F5344CB8AC3E}">
        <p14:creationId xmlns:p14="http://schemas.microsoft.com/office/powerpoint/2010/main" xmlns="" val="353706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pic>
        <p:nvPicPr>
          <p:cNvPr id="380930" name="Picture 2" descr="http://www.chemaxon.com/marvin/help/calculations/images/mdanim.gif"/>
          <p:cNvPicPr>
            <a:picLocks noChangeAspect="1" noChangeArrowheads="1"/>
          </p:cNvPicPr>
          <p:nvPr/>
        </p:nvPicPr>
        <p:blipFill>
          <a:blip r:embed="rId3" cstate="print"/>
          <a:srcRect/>
          <a:stretch>
            <a:fillRect/>
          </a:stretch>
        </p:blipFill>
        <p:spPr bwMode="auto">
          <a:xfrm>
            <a:off x="2123728" y="1196752"/>
            <a:ext cx="5112568" cy="4278300"/>
          </a:xfrm>
          <a:prstGeom prst="rect">
            <a:avLst/>
          </a:prstGeom>
          <a:noFill/>
        </p:spPr>
      </p:pic>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pic>
        <p:nvPicPr>
          <p:cNvPr id="381954" name="Picture 2" descr="https://sharepoint.cisat.jmu.edu/isat/klevicca/Web/ISAT454/isat454/Gif_Animations/MM/glyco.gif"/>
          <p:cNvPicPr>
            <a:picLocks noChangeAspect="1" noChangeArrowheads="1" noCrop="1"/>
          </p:cNvPicPr>
          <p:nvPr/>
        </p:nvPicPr>
        <p:blipFill>
          <a:blip r:embed="rId3" cstate="print"/>
          <a:srcRect/>
          <a:stretch>
            <a:fillRect/>
          </a:stretch>
        </p:blipFill>
        <p:spPr bwMode="auto">
          <a:xfrm>
            <a:off x="1763688" y="836711"/>
            <a:ext cx="5472608" cy="5460915"/>
          </a:xfrm>
          <a:prstGeom prst="rect">
            <a:avLst/>
          </a:prstGeom>
          <a:noFill/>
        </p:spPr>
      </p:pic>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2" name="1 Rectángulo"/>
          <p:cNvSpPr/>
          <p:nvPr/>
        </p:nvSpPr>
        <p:spPr>
          <a:xfrm>
            <a:off x="869950" y="532993"/>
            <a:ext cx="7590482" cy="5632311"/>
          </a:xfrm>
          <a:prstGeom prst="rect">
            <a:avLst/>
          </a:prstGeom>
        </p:spPr>
        <p:txBody>
          <a:bodyPr wrap="square">
            <a:spAutoFit/>
          </a:bodyPr>
          <a:lstStyle/>
          <a:p>
            <a:pPr algn="just"/>
            <a:r>
              <a:rPr lang="en-US" dirty="0" smtClean="0">
                <a:latin typeface="Monotype Corsiva" pitchFamily="66" charset="0"/>
              </a:rPr>
              <a:t>[30] </a:t>
            </a:r>
            <a:r>
              <a:rPr lang="en-US" dirty="0">
                <a:latin typeface="Monotype Corsiva" pitchFamily="66" charset="0"/>
              </a:rPr>
              <a:t>G. </a:t>
            </a:r>
            <a:r>
              <a:rPr lang="en-US" dirty="0" err="1">
                <a:latin typeface="Monotype Corsiva" pitchFamily="66" charset="0"/>
              </a:rPr>
              <a:t>Fano</a:t>
            </a:r>
            <a:r>
              <a:rPr lang="en-US" dirty="0">
                <a:latin typeface="Monotype Corsiva" pitchFamily="66" charset="0"/>
              </a:rPr>
              <a:t>, F. </a:t>
            </a:r>
            <a:r>
              <a:rPr lang="en-US" dirty="0" err="1">
                <a:latin typeface="Monotype Corsiva" pitchFamily="66" charset="0"/>
              </a:rPr>
              <a:t>Ortolani</a:t>
            </a:r>
            <a:r>
              <a:rPr lang="en-US" dirty="0">
                <a:latin typeface="Monotype Corsiva" pitchFamily="66" charset="0"/>
              </a:rPr>
              <a:t> and L. </a:t>
            </a:r>
            <a:r>
              <a:rPr lang="en-US" dirty="0" err="1">
                <a:latin typeface="Monotype Corsiva" pitchFamily="66" charset="0"/>
              </a:rPr>
              <a:t>Ziosi</a:t>
            </a:r>
            <a:r>
              <a:rPr lang="en-US" dirty="0">
                <a:latin typeface="Monotype Corsiva" pitchFamily="66" charset="0"/>
              </a:rPr>
              <a:t>, J. Chem. Phys. 108, 9246 (1998),(</a:t>
            </a:r>
            <a:r>
              <a:rPr lang="en-US" dirty="0" err="1">
                <a:latin typeface="Monotype Corsiva" pitchFamily="66" charset="0"/>
              </a:rPr>
              <a:t>cond</a:t>
            </a:r>
            <a:r>
              <a:rPr lang="en-US" dirty="0">
                <a:latin typeface="Monotype Corsiva" pitchFamily="66" charset="0"/>
              </a:rPr>
              <a:t>-mat/9803071); R.</a:t>
            </a:r>
            <a:endParaRPr lang="es-CO" dirty="0">
              <a:latin typeface="Monotype Corsiva" pitchFamily="66" charset="0"/>
            </a:endParaRPr>
          </a:p>
          <a:p>
            <a:pPr algn="just"/>
            <a:r>
              <a:rPr lang="en-US" dirty="0" err="1">
                <a:latin typeface="Monotype Corsiva" pitchFamily="66" charset="0"/>
              </a:rPr>
              <a:t>Bursill</a:t>
            </a:r>
            <a:r>
              <a:rPr lang="en-US" dirty="0">
                <a:latin typeface="Monotype Corsiva" pitchFamily="66" charset="0"/>
              </a:rPr>
              <a:t> and W. </a:t>
            </a:r>
            <a:r>
              <a:rPr lang="en-US" dirty="0" err="1">
                <a:latin typeface="Monotype Corsiva" pitchFamily="66" charset="0"/>
              </a:rPr>
              <a:t>Barford</a:t>
            </a:r>
            <a:r>
              <a:rPr lang="en-US" dirty="0">
                <a:latin typeface="Monotype Corsiva" pitchFamily="66" charset="0"/>
              </a:rPr>
              <a:t>, Phys. Rev. </a:t>
            </a:r>
            <a:r>
              <a:rPr lang="en-US" dirty="0" err="1">
                <a:latin typeface="Monotype Corsiva" pitchFamily="66" charset="0"/>
              </a:rPr>
              <a:t>Lett</a:t>
            </a:r>
            <a:r>
              <a:rPr lang="en-US" dirty="0">
                <a:latin typeface="Monotype Corsiva" pitchFamily="66" charset="0"/>
              </a:rPr>
              <a:t>. 82, 1514 (1999)</a:t>
            </a:r>
            <a:endParaRPr lang="es-CO" dirty="0">
              <a:latin typeface="Monotype Corsiva" pitchFamily="66" charset="0"/>
            </a:endParaRPr>
          </a:p>
          <a:p>
            <a:pPr algn="just"/>
            <a:r>
              <a:rPr lang="en-US" dirty="0" smtClean="0">
                <a:latin typeface="Monotype Corsiva" pitchFamily="66" charset="0"/>
              </a:rPr>
              <a:t>[31] </a:t>
            </a:r>
            <a:r>
              <a:rPr lang="en-US" dirty="0">
                <a:latin typeface="Monotype Corsiva" pitchFamily="66" charset="0"/>
              </a:rPr>
              <a:t>M. </a:t>
            </a:r>
            <a:r>
              <a:rPr lang="en-US" dirty="0" err="1">
                <a:latin typeface="Monotype Corsiva" pitchFamily="66" charset="0"/>
              </a:rPr>
              <a:t>Exler</a:t>
            </a:r>
            <a:r>
              <a:rPr lang="en-US" dirty="0">
                <a:latin typeface="Monotype Corsiva" pitchFamily="66" charset="0"/>
              </a:rPr>
              <a:t> and J. </a:t>
            </a:r>
            <a:r>
              <a:rPr lang="en-US" dirty="0" err="1">
                <a:latin typeface="Monotype Corsiva" pitchFamily="66" charset="0"/>
              </a:rPr>
              <a:t>Schnack</a:t>
            </a:r>
            <a:r>
              <a:rPr lang="en-US" dirty="0">
                <a:latin typeface="Monotype Corsiva" pitchFamily="66" charset="0"/>
              </a:rPr>
              <a:t>, </a:t>
            </a:r>
            <a:r>
              <a:rPr lang="en-US" dirty="0" err="1">
                <a:latin typeface="Monotype Corsiva" pitchFamily="66" charset="0"/>
              </a:rPr>
              <a:t>cond</a:t>
            </a:r>
            <a:r>
              <a:rPr lang="en-US" dirty="0">
                <a:latin typeface="Monotype Corsiva" pitchFamily="66" charset="0"/>
              </a:rPr>
              <a:t>-mat/0205068</a:t>
            </a:r>
            <a:endParaRPr lang="es-CO" dirty="0">
              <a:latin typeface="Monotype Corsiva" pitchFamily="66" charset="0"/>
            </a:endParaRPr>
          </a:p>
          <a:p>
            <a:pPr algn="just"/>
            <a:r>
              <a:rPr lang="en-US" dirty="0" smtClean="0">
                <a:latin typeface="Monotype Corsiva" pitchFamily="66" charset="0"/>
              </a:rPr>
              <a:t>[32] </a:t>
            </a:r>
            <a:r>
              <a:rPr lang="en-US" dirty="0">
                <a:latin typeface="Monotype Corsiva" pitchFamily="66" charset="0"/>
              </a:rPr>
              <a:t>B. Normand, X. Wang, X. </a:t>
            </a:r>
            <a:r>
              <a:rPr lang="en-US" dirty="0" err="1">
                <a:latin typeface="Monotype Corsiva" pitchFamily="66" charset="0"/>
              </a:rPr>
              <a:t>Zotos</a:t>
            </a:r>
            <a:r>
              <a:rPr lang="en-US" dirty="0">
                <a:latin typeface="Monotype Corsiva" pitchFamily="66" charset="0"/>
              </a:rPr>
              <a:t> and Daniel Loss, Phys. Rev. B 63, 184409 (2001)</a:t>
            </a:r>
            <a:endParaRPr lang="es-CO" dirty="0">
              <a:latin typeface="Monotype Corsiva" pitchFamily="66" charset="0"/>
            </a:endParaRPr>
          </a:p>
          <a:p>
            <a:pPr algn="just"/>
            <a:r>
              <a:rPr lang="en-US" dirty="0" smtClean="0">
                <a:latin typeface="Monotype Corsiva" pitchFamily="66" charset="0"/>
              </a:rPr>
              <a:t>[33] </a:t>
            </a:r>
            <a:r>
              <a:rPr lang="en-US" dirty="0">
                <a:latin typeface="Monotype Corsiva" pitchFamily="66" charset="0"/>
              </a:rPr>
              <a:t>C. Raghu, Y. </a:t>
            </a:r>
            <a:r>
              <a:rPr lang="en-US" dirty="0" err="1">
                <a:latin typeface="Monotype Corsiva" pitchFamily="66" charset="0"/>
              </a:rPr>
              <a:t>Anusooya</a:t>
            </a:r>
            <a:r>
              <a:rPr lang="en-US" dirty="0">
                <a:latin typeface="Monotype Corsiva" pitchFamily="66" charset="0"/>
              </a:rPr>
              <a:t> </a:t>
            </a:r>
            <a:r>
              <a:rPr lang="en-US" dirty="0" err="1">
                <a:latin typeface="Monotype Corsiva" pitchFamily="66" charset="0"/>
              </a:rPr>
              <a:t>Pati</a:t>
            </a:r>
            <a:r>
              <a:rPr lang="en-US" dirty="0">
                <a:latin typeface="Monotype Corsiva" pitchFamily="66" charset="0"/>
              </a:rPr>
              <a:t> and S. </a:t>
            </a:r>
            <a:r>
              <a:rPr lang="en-US" dirty="0" err="1">
                <a:latin typeface="Monotype Corsiva" pitchFamily="66" charset="0"/>
              </a:rPr>
              <a:t>Ramasesha</a:t>
            </a:r>
            <a:r>
              <a:rPr lang="en-US" dirty="0">
                <a:latin typeface="Monotype Corsiva" pitchFamily="66" charset="0"/>
              </a:rPr>
              <a:t>, Journal-ref: J. Phys. A 34, 11215 (2001)</a:t>
            </a:r>
            <a:endParaRPr lang="es-CO" dirty="0">
              <a:latin typeface="Monotype Corsiva" pitchFamily="66" charset="0"/>
            </a:endParaRPr>
          </a:p>
          <a:p>
            <a:pPr algn="just"/>
            <a:r>
              <a:rPr lang="en-US" dirty="0" smtClean="0">
                <a:latin typeface="Monotype Corsiva" pitchFamily="66" charset="0"/>
              </a:rPr>
              <a:t>[34] </a:t>
            </a:r>
            <a:r>
              <a:rPr lang="en-US" dirty="0">
                <a:latin typeface="Monotype Corsiva" pitchFamily="66" charset="0"/>
              </a:rPr>
              <a:t>W. </a:t>
            </a:r>
            <a:r>
              <a:rPr lang="en-US" dirty="0" err="1">
                <a:latin typeface="Monotype Corsiva" pitchFamily="66" charset="0"/>
              </a:rPr>
              <a:t>Barford</a:t>
            </a:r>
            <a:r>
              <a:rPr lang="en-US" dirty="0">
                <a:latin typeface="Monotype Corsiva" pitchFamily="66" charset="0"/>
              </a:rPr>
              <a:t> and R. </a:t>
            </a:r>
            <a:r>
              <a:rPr lang="en-US" dirty="0" err="1">
                <a:latin typeface="Monotype Corsiva" pitchFamily="66" charset="0"/>
              </a:rPr>
              <a:t>Bursill</a:t>
            </a:r>
            <a:r>
              <a:rPr lang="en-US" dirty="0">
                <a:latin typeface="Monotype Corsiva" pitchFamily="66" charset="0"/>
              </a:rPr>
              <a:t>, Chem. Phys. </a:t>
            </a:r>
            <a:r>
              <a:rPr lang="en-US" dirty="0" err="1">
                <a:latin typeface="Monotype Corsiva" pitchFamily="66" charset="0"/>
              </a:rPr>
              <a:t>Lett</a:t>
            </a:r>
            <a:r>
              <a:rPr lang="en-US" dirty="0">
                <a:latin typeface="Monotype Corsiva" pitchFamily="66" charset="0"/>
              </a:rPr>
              <a:t>. 268, 535(1997); W. </a:t>
            </a:r>
            <a:r>
              <a:rPr lang="en-US" dirty="0" err="1">
                <a:latin typeface="Monotype Corsiva" pitchFamily="66" charset="0"/>
              </a:rPr>
              <a:t>Barford</a:t>
            </a:r>
            <a:r>
              <a:rPr lang="en-US" dirty="0">
                <a:latin typeface="Monotype Corsiva" pitchFamily="66" charset="0"/>
              </a:rPr>
              <a:t>, R. </a:t>
            </a:r>
            <a:r>
              <a:rPr lang="en-US" dirty="0" err="1">
                <a:latin typeface="Monotype Corsiva" pitchFamily="66" charset="0"/>
              </a:rPr>
              <a:t>Bursill</a:t>
            </a:r>
            <a:r>
              <a:rPr lang="en-US" dirty="0">
                <a:latin typeface="Monotype Corsiva" pitchFamily="66" charset="0"/>
              </a:rPr>
              <a:t> and M.</a:t>
            </a:r>
            <a:endParaRPr lang="es-CO" dirty="0">
              <a:latin typeface="Monotype Corsiva" pitchFamily="66" charset="0"/>
            </a:endParaRPr>
          </a:p>
          <a:p>
            <a:pPr algn="just"/>
            <a:r>
              <a:rPr lang="en-US" dirty="0" err="1">
                <a:latin typeface="Monotype Corsiva" pitchFamily="66" charset="0"/>
              </a:rPr>
              <a:t>Lavrentiev</a:t>
            </a:r>
            <a:r>
              <a:rPr lang="en-US" dirty="0">
                <a:latin typeface="Monotype Corsiva" pitchFamily="66" charset="0"/>
              </a:rPr>
              <a:t>, J. </a:t>
            </a:r>
            <a:r>
              <a:rPr lang="en-US" dirty="0" err="1">
                <a:latin typeface="Monotype Corsiva" pitchFamily="66" charset="0"/>
              </a:rPr>
              <a:t>Phys</a:t>
            </a:r>
            <a:r>
              <a:rPr lang="en-US" dirty="0">
                <a:latin typeface="Monotype Corsiva" pitchFamily="66" charset="0"/>
              </a:rPr>
              <a:t>: Cond. Matt, 10, 6429 (1998); W. </a:t>
            </a:r>
            <a:r>
              <a:rPr lang="en-US" dirty="0" err="1">
                <a:latin typeface="Monotype Corsiva" pitchFamily="66" charset="0"/>
              </a:rPr>
              <a:t>Barford</a:t>
            </a:r>
            <a:r>
              <a:rPr lang="en-US" dirty="0">
                <a:latin typeface="Monotype Corsiva" pitchFamily="66" charset="0"/>
              </a:rPr>
              <a:t> in Ref.[2], Chap.2.3 (Part II)</a:t>
            </a:r>
            <a:endParaRPr lang="es-CO" dirty="0">
              <a:latin typeface="Monotype Corsiva" pitchFamily="66" charset="0"/>
            </a:endParaRPr>
          </a:p>
          <a:p>
            <a:pPr algn="just"/>
            <a:r>
              <a:rPr lang="en-US" dirty="0">
                <a:latin typeface="Monotype Corsiva" pitchFamily="66" charset="0"/>
              </a:rPr>
              <a:t>and references therein; M. </a:t>
            </a:r>
            <a:r>
              <a:rPr lang="en-US" dirty="0" err="1">
                <a:latin typeface="Monotype Corsiva" pitchFamily="66" charset="0"/>
              </a:rPr>
              <a:t>Lavrentiev</a:t>
            </a:r>
            <a:r>
              <a:rPr lang="en-US" dirty="0">
                <a:latin typeface="Monotype Corsiva" pitchFamily="66" charset="0"/>
              </a:rPr>
              <a:t>, W. </a:t>
            </a:r>
            <a:r>
              <a:rPr lang="en-US" dirty="0" err="1">
                <a:latin typeface="Monotype Corsiva" pitchFamily="66" charset="0"/>
              </a:rPr>
              <a:t>Barford</a:t>
            </a:r>
            <a:r>
              <a:rPr lang="en-US" dirty="0">
                <a:latin typeface="Monotype Corsiva" pitchFamily="66" charset="0"/>
              </a:rPr>
              <a:t>, S. Martin, H. Daly, R. </a:t>
            </a:r>
            <a:r>
              <a:rPr lang="en-US" dirty="0" err="1">
                <a:latin typeface="Monotype Corsiva" pitchFamily="66" charset="0"/>
              </a:rPr>
              <a:t>Bursill</a:t>
            </a:r>
            <a:r>
              <a:rPr lang="en-US" dirty="0">
                <a:latin typeface="Monotype Corsiva" pitchFamily="66" charset="0"/>
              </a:rPr>
              <a:t>, Physical</a:t>
            </a:r>
            <a:endParaRPr lang="es-CO" dirty="0">
              <a:latin typeface="Monotype Corsiva" pitchFamily="66" charset="0"/>
            </a:endParaRPr>
          </a:p>
          <a:p>
            <a:pPr algn="just"/>
            <a:r>
              <a:rPr lang="en-US" dirty="0">
                <a:latin typeface="Monotype Corsiva" pitchFamily="66" charset="0"/>
              </a:rPr>
              <a:t>Review B 59, 9987 (1999)</a:t>
            </a:r>
            <a:endParaRPr lang="es-CO" dirty="0">
              <a:latin typeface="Monotype Corsiva" pitchFamily="66" charset="0"/>
            </a:endParaRPr>
          </a:p>
        </p:txBody>
      </p:sp>
    </p:spTree>
    <p:extLst>
      <p:ext uri="{BB962C8B-B14F-4D97-AF65-F5344CB8AC3E}">
        <p14:creationId xmlns:p14="http://schemas.microsoft.com/office/powerpoint/2010/main" xmlns="" val="2950648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graphicFrame>
        <p:nvGraphicFramePr>
          <p:cNvPr id="6" name="5 Diagrama"/>
          <p:cNvGraphicFramePr/>
          <p:nvPr/>
        </p:nvGraphicFramePr>
        <p:xfrm>
          <a:off x="1524000" y="1628800"/>
          <a:ext cx="6864424"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3"/>
          <p:cNvSpPr txBox="1">
            <a:spLocks noChangeArrowheads="1"/>
          </p:cNvSpPr>
          <p:nvPr/>
        </p:nvSpPr>
        <p:spPr>
          <a:xfrm>
            <a:off x="683568" y="620688"/>
            <a:ext cx="8001000" cy="684213"/>
          </a:xfrm>
          <a:prstGeom prst="rect">
            <a:avLst/>
          </a:prstGeom>
        </p:spPr>
        <p:txBody>
          <a:bodyPr>
            <a:noAutofit/>
          </a:bodyPr>
          <a:lstStyle/>
          <a:p>
            <a:pPr lvl="0"/>
            <a:r>
              <a:rPr lang="en-US" sz="4000" kern="0" dirty="0" smtClean="0">
                <a:solidFill>
                  <a:srgbClr val="FFFFFF"/>
                </a:solidFill>
                <a:latin typeface="Monotype Corsiva" pitchFamily="66" charset="0"/>
                <a:ea typeface="+mj-ea"/>
                <a:cs typeface="+mj-cs"/>
              </a:rPr>
              <a:t>Dynamical correlation functions</a:t>
            </a:r>
            <a:endParaRPr kumimoji="0" lang="en-US" sz="4000" i="0" u="none" strike="noStrike" kern="0" cap="none" spc="0" normalizeH="0" baseline="0" noProof="0" dirty="0">
              <a:ln>
                <a:noFill/>
              </a:ln>
              <a:solidFill>
                <a:srgbClr val="FFFFFF"/>
              </a:solidFill>
              <a:uLnTx/>
              <a:uFillTx/>
              <a:latin typeface="Monotype Corsiva" pitchFamily="66" charset="0"/>
              <a:ea typeface="+mj-ea"/>
              <a:cs typeface="+mj-cs"/>
            </a:endParaRPr>
          </a:p>
        </p:txBody>
      </p:sp>
    </p:spTree>
    <p:extLst>
      <p:ext uri="{BB962C8B-B14F-4D97-AF65-F5344CB8AC3E}">
        <p14:creationId xmlns:p14="http://schemas.microsoft.com/office/powerpoint/2010/main" xmlns="" val="353706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pic>
        <p:nvPicPr>
          <p:cNvPr id="382978" name="Picture 2" descr="http://ej.iop.org/images/0295-5075/58/6/899/Full/img3.gif"/>
          <p:cNvPicPr>
            <a:picLocks noChangeAspect="1" noChangeArrowheads="1"/>
          </p:cNvPicPr>
          <p:nvPr/>
        </p:nvPicPr>
        <p:blipFill>
          <a:blip r:embed="rId3" cstate="print"/>
          <a:srcRect/>
          <a:stretch>
            <a:fillRect/>
          </a:stretch>
        </p:blipFill>
        <p:spPr bwMode="auto">
          <a:xfrm>
            <a:off x="323528" y="908720"/>
            <a:ext cx="8461870" cy="3240360"/>
          </a:xfrm>
          <a:prstGeom prst="rect">
            <a:avLst/>
          </a:prstGeom>
          <a:noFill/>
        </p:spPr>
      </p:pic>
      <p:sp>
        <p:nvSpPr>
          <p:cNvPr id="7" name="6 Rectángulo"/>
          <p:cNvSpPr/>
          <p:nvPr/>
        </p:nvSpPr>
        <p:spPr>
          <a:xfrm>
            <a:off x="251520" y="4509120"/>
            <a:ext cx="8712968" cy="461665"/>
          </a:xfrm>
          <a:prstGeom prst="rect">
            <a:avLst/>
          </a:prstGeom>
        </p:spPr>
        <p:txBody>
          <a:bodyPr wrap="square">
            <a:spAutoFit/>
          </a:bodyPr>
          <a:lstStyle/>
          <a:p>
            <a:r>
              <a:rPr lang="en-US" dirty="0" smtClean="0">
                <a:latin typeface="Monotype Corsiva" pitchFamily="66" charset="0"/>
              </a:rPr>
              <a:t>Spin correlation functions </a:t>
            </a:r>
            <a:r>
              <a:rPr lang="en-US" dirty="0" err="1" smtClean="0">
                <a:latin typeface="Monotype Corsiva" pitchFamily="66" charset="0"/>
              </a:rPr>
              <a:t>Cz</a:t>
            </a:r>
            <a:r>
              <a:rPr lang="en-US" dirty="0" smtClean="0">
                <a:latin typeface="Monotype Corsiva" pitchFamily="66" charset="0"/>
              </a:rPr>
              <a:t> between the impurity and conduction band </a:t>
            </a:r>
            <a:endParaRPr lang="es-CO" dirty="0">
              <a:latin typeface="Monotype Corsiva" pitchFamily="66" charset="0"/>
            </a:endParaRPr>
          </a:p>
        </p:txBody>
      </p:sp>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7" name="6 Rectángulo"/>
          <p:cNvSpPr/>
          <p:nvPr/>
        </p:nvSpPr>
        <p:spPr>
          <a:xfrm>
            <a:off x="251520" y="4509120"/>
            <a:ext cx="8712968" cy="461665"/>
          </a:xfrm>
          <a:prstGeom prst="rect">
            <a:avLst/>
          </a:prstGeom>
        </p:spPr>
        <p:txBody>
          <a:bodyPr wrap="square">
            <a:spAutoFit/>
          </a:bodyPr>
          <a:lstStyle/>
          <a:p>
            <a:r>
              <a:rPr lang="en-US" dirty="0" smtClean="0">
                <a:latin typeface="Monotype Corsiva" pitchFamily="66" charset="0"/>
              </a:rPr>
              <a:t>Spin correlation functions </a:t>
            </a:r>
            <a:r>
              <a:rPr lang="en-US" dirty="0" err="1" smtClean="0">
                <a:latin typeface="Monotype Corsiva" pitchFamily="66" charset="0"/>
              </a:rPr>
              <a:t>Cz</a:t>
            </a:r>
            <a:r>
              <a:rPr lang="en-US" dirty="0" smtClean="0">
                <a:latin typeface="Monotype Corsiva" pitchFamily="66" charset="0"/>
              </a:rPr>
              <a:t> between the impurity and conduction band </a:t>
            </a:r>
            <a:endParaRPr lang="es-CO" dirty="0">
              <a:latin typeface="Monotype Corsiva" pitchFamily="66" charset="0"/>
            </a:endParaRPr>
          </a:p>
        </p:txBody>
      </p:sp>
      <p:pic>
        <p:nvPicPr>
          <p:cNvPr id="385026" name="Picture 2" descr="http://www.nature.com/nature/journal/v446/n7131/images/446004a-i2.0.jpg"/>
          <p:cNvPicPr>
            <a:picLocks noChangeAspect="1" noChangeArrowheads="1"/>
          </p:cNvPicPr>
          <p:nvPr/>
        </p:nvPicPr>
        <p:blipFill>
          <a:blip r:embed="rId3" cstate="print"/>
          <a:srcRect/>
          <a:stretch>
            <a:fillRect/>
          </a:stretch>
        </p:blipFill>
        <p:spPr bwMode="auto">
          <a:xfrm rot="5400000">
            <a:off x="3059832" y="-891480"/>
            <a:ext cx="3240360" cy="6840760"/>
          </a:xfrm>
          <a:prstGeom prst="rect">
            <a:avLst/>
          </a:prstGeom>
          <a:noFill/>
        </p:spPr>
      </p:pic>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292152" y="5986818"/>
            <a:ext cx="609600" cy="533400"/>
          </a:xfrm>
          <a:prstGeom prst="rect">
            <a:avLst/>
          </a:prstGeom>
          <a:noFill/>
        </p:spPr>
      </p:pic>
      <p:sp>
        <p:nvSpPr>
          <p:cNvPr id="113680" name="Text Box 16"/>
          <p:cNvSpPr txBox="1">
            <a:spLocks noChangeArrowheads="1"/>
          </p:cNvSpPr>
          <p:nvPr/>
        </p:nvSpPr>
        <p:spPr bwMode="auto">
          <a:xfrm>
            <a:off x="672152" y="2481618"/>
            <a:ext cx="184150" cy="457200"/>
          </a:xfrm>
          <a:prstGeom prst="rect">
            <a:avLst/>
          </a:prstGeom>
          <a:noFill/>
          <a:ln w="9525">
            <a:noFill/>
            <a:miter lim="800000"/>
            <a:headEnd/>
            <a:tailEnd/>
          </a:ln>
          <a:effectLst/>
        </p:spPr>
        <p:txBody>
          <a:bodyPr wrap="none">
            <a:spAutoFit/>
          </a:bodyPr>
          <a:lstStyle/>
          <a:p>
            <a:pPr algn="l"/>
            <a:endParaRPr lang="en-US">
              <a:latin typeface="Monotype Corsiva" pitchFamily="66" charset="0"/>
            </a:endParaRPr>
          </a:p>
        </p:txBody>
      </p:sp>
      <p:graphicFrame>
        <p:nvGraphicFramePr>
          <p:cNvPr id="6" name="5 Diagrama"/>
          <p:cNvGraphicFramePr/>
          <p:nvPr/>
        </p:nvGraphicFramePr>
        <p:xfrm>
          <a:off x="683568" y="764704"/>
          <a:ext cx="763284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7" name="6 Rectángulo"/>
          <p:cNvSpPr/>
          <p:nvPr/>
        </p:nvSpPr>
        <p:spPr>
          <a:xfrm>
            <a:off x="0" y="5085184"/>
            <a:ext cx="8712968" cy="1200329"/>
          </a:xfrm>
          <a:prstGeom prst="rect">
            <a:avLst/>
          </a:prstGeom>
        </p:spPr>
        <p:txBody>
          <a:bodyPr wrap="square">
            <a:spAutoFit/>
          </a:bodyPr>
          <a:lstStyle/>
          <a:p>
            <a:r>
              <a:rPr lang="en-US" dirty="0" smtClean="0">
                <a:latin typeface="Monotype Corsiva" pitchFamily="66" charset="0"/>
              </a:rPr>
              <a:t>Image from "Passing quantum correlations to </a:t>
            </a:r>
            <a:r>
              <a:rPr lang="en-US" dirty="0" err="1" smtClean="0">
                <a:latin typeface="Monotype Corsiva" pitchFamily="66" charset="0"/>
              </a:rPr>
              <a:t>qubits</a:t>
            </a:r>
            <a:r>
              <a:rPr lang="en-US" dirty="0" smtClean="0">
                <a:latin typeface="Monotype Corsiva" pitchFamily="66" charset="0"/>
              </a:rPr>
              <a:t> using any two-mode state" [Mauro </a:t>
            </a:r>
            <a:r>
              <a:rPr lang="en-US" dirty="0" err="1" smtClean="0">
                <a:latin typeface="Monotype Corsiva" pitchFamily="66" charset="0"/>
              </a:rPr>
              <a:t>Paternostro</a:t>
            </a:r>
            <a:r>
              <a:rPr lang="en-US" dirty="0" smtClean="0">
                <a:latin typeface="Monotype Corsiva" pitchFamily="66" charset="0"/>
              </a:rPr>
              <a:t>, Gerardo </a:t>
            </a:r>
            <a:r>
              <a:rPr lang="en-US" dirty="0" err="1" smtClean="0">
                <a:latin typeface="Monotype Corsiva" pitchFamily="66" charset="0"/>
              </a:rPr>
              <a:t>Adesso</a:t>
            </a:r>
            <a:r>
              <a:rPr lang="en-US" dirty="0" smtClean="0">
                <a:latin typeface="Monotype Corsiva" pitchFamily="66" charset="0"/>
              </a:rPr>
              <a:t>, and Steve Campbell, Phys. Rev. A 80, 062318 (2009)]</a:t>
            </a:r>
            <a:endParaRPr lang="es-CO" dirty="0">
              <a:latin typeface="Monotype Corsiva" pitchFamily="66" charset="0"/>
            </a:endParaRPr>
          </a:p>
        </p:txBody>
      </p:sp>
      <p:pic>
        <p:nvPicPr>
          <p:cNvPr id="386050" name="Picture 2" descr="http://pra.aps.org/files/cover_image/PRAv80i611.png"/>
          <p:cNvPicPr>
            <a:picLocks noChangeAspect="1" noChangeArrowheads="1"/>
          </p:cNvPicPr>
          <p:nvPr/>
        </p:nvPicPr>
        <p:blipFill>
          <a:blip r:embed="rId3" cstate="print"/>
          <a:srcRect/>
          <a:stretch>
            <a:fillRect/>
          </a:stretch>
        </p:blipFill>
        <p:spPr bwMode="auto">
          <a:xfrm>
            <a:off x="2627784" y="692696"/>
            <a:ext cx="3810000" cy="3810000"/>
          </a:xfrm>
          <a:prstGeom prst="rect">
            <a:avLst/>
          </a:prstGeom>
          <a:noFill/>
        </p:spPr>
      </p:pic>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7" name="6 Rectángulo"/>
          <p:cNvSpPr/>
          <p:nvPr/>
        </p:nvSpPr>
        <p:spPr>
          <a:xfrm>
            <a:off x="0" y="5085184"/>
            <a:ext cx="8712968" cy="1200329"/>
          </a:xfrm>
          <a:prstGeom prst="rect">
            <a:avLst/>
          </a:prstGeom>
        </p:spPr>
        <p:txBody>
          <a:bodyPr wrap="square">
            <a:spAutoFit/>
          </a:bodyPr>
          <a:lstStyle/>
          <a:p>
            <a:r>
              <a:rPr lang="en-US" dirty="0" smtClean="0">
                <a:latin typeface="Monotype Corsiva" pitchFamily="66" charset="0"/>
              </a:rPr>
              <a:t>Image from "Passing quantum correlations to </a:t>
            </a:r>
            <a:r>
              <a:rPr lang="en-US" dirty="0" err="1" smtClean="0">
                <a:latin typeface="Monotype Corsiva" pitchFamily="66" charset="0"/>
              </a:rPr>
              <a:t>qubits</a:t>
            </a:r>
            <a:r>
              <a:rPr lang="en-US" dirty="0" smtClean="0">
                <a:latin typeface="Monotype Corsiva" pitchFamily="66" charset="0"/>
              </a:rPr>
              <a:t> using any two-mode state" [Mauro </a:t>
            </a:r>
            <a:r>
              <a:rPr lang="en-US" dirty="0" err="1" smtClean="0">
                <a:latin typeface="Monotype Corsiva" pitchFamily="66" charset="0"/>
              </a:rPr>
              <a:t>Paternostro</a:t>
            </a:r>
            <a:r>
              <a:rPr lang="en-US" dirty="0" smtClean="0">
                <a:latin typeface="Monotype Corsiva" pitchFamily="66" charset="0"/>
              </a:rPr>
              <a:t>, Gerardo </a:t>
            </a:r>
            <a:r>
              <a:rPr lang="en-US" dirty="0" err="1" smtClean="0">
                <a:latin typeface="Monotype Corsiva" pitchFamily="66" charset="0"/>
              </a:rPr>
              <a:t>Adesso</a:t>
            </a:r>
            <a:r>
              <a:rPr lang="en-US" dirty="0" smtClean="0">
                <a:latin typeface="Monotype Corsiva" pitchFamily="66" charset="0"/>
              </a:rPr>
              <a:t>, and Steve Campbell, Phys. Rev. A 80, 062318 (2009)]</a:t>
            </a:r>
            <a:endParaRPr lang="es-CO" dirty="0">
              <a:latin typeface="Monotype Corsiva" pitchFamily="66" charset="0"/>
            </a:endParaRPr>
          </a:p>
        </p:txBody>
      </p:sp>
      <p:pic>
        <p:nvPicPr>
          <p:cNvPr id="387074" name="Picture 2" descr="http://www.colorado.edu/physics/2000/bec/images/evap2.gif"/>
          <p:cNvPicPr>
            <a:picLocks noChangeAspect="1" noChangeArrowheads="1" noCrop="1"/>
          </p:cNvPicPr>
          <p:nvPr/>
        </p:nvPicPr>
        <p:blipFill>
          <a:blip r:embed="rId3" cstate="print"/>
          <a:srcRect/>
          <a:stretch>
            <a:fillRect/>
          </a:stretch>
        </p:blipFill>
        <p:spPr bwMode="auto">
          <a:xfrm>
            <a:off x="3059832" y="1286508"/>
            <a:ext cx="4176464" cy="3132349"/>
          </a:xfrm>
          <a:prstGeom prst="rect">
            <a:avLst/>
          </a:prstGeom>
          <a:noFill/>
        </p:spPr>
      </p:pic>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7" name="6 Rectángulo"/>
          <p:cNvSpPr/>
          <p:nvPr/>
        </p:nvSpPr>
        <p:spPr>
          <a:xfrm>
            <a:off x="323528" y="5085184"/>
            <a:ext cx="8389440" cy="1323439"/>
          </a:xfrm>
          <a:prstGeom prst="rect">
            <a:avLst/>
          </a:prstGeom>
        </p:spPr>
        <p:txBody>
          <a:bodyPr wrap="square">
            <a:spAutoFit/>
          </a:bodyPr>
          <a:lstStyle/>
          <a:p>
            <a:pPr algn="just"/>
            <a:r>
              <a:rPr lang="en-US" sz="2000" dirty="0" smtClean="0">
                <a:latin typeface="Monotype Corsiva" pitchFamily="66" charset="0"/>
              </a:rPr>
              <a:t>BEC in a dilute atomic gas, extremely low temperatures are required. Our experimental setup employs a combination of laser cooling and evaporative cooling to produce cold and dense atomic clouds in a vacuum system. A double magneto-optical trap system captures and cools up to 6x 109 87Rb atoms using laser light.</a:t>
            </a:r>
            <a:endParaRPr lang="es-CO" sz="2000" dirty="0">
              <a:latin typeface="Monotype Corsiva" pitchFamily="66" charset="0"/>
            </a:endParaRPr>
          </a:p>
        </p:txBody>
      </p:sp>
      <p:pic>
        <p:nvPicPr>
          <p:cNvPr id="388098" name="Picture 2" descr="http://www.mpq.mpg.de/cms/mpq/en/departments/quanten/homepage_cms/projects/bec/pics/evap.jpg"/>
          <p:cNvPicPr>
            <a:picLocks noChangeAspect="1" noChangeArrowheads="1"/>
          </p:cNvPicPr>
          <p:nvPr/>
        </p:nvPicPr>
        <p:blipFill>
          <a:blip r:embed="rId3" cstate="print"/>
          <a:srcRect/>
          <a:stretch>
            <a:fillRect/>
          </a:stretch>
        </p:blipFill>
        <p:spPr bwMode="auto">
          <a:xfrm>
            <a:off x="1547664" y="620688"/>
            <a:ext cx="6035680" cy="4205770"/>
          </a:xfrm>
          <a:prstGeom prst="rect">
            <a:avLst/>
          </a:prstGeom>
          <a:noFill/>
        </p:spPr>
      </p:pic>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7" name="6 Rectángulo"/>
          <p:cNvSpPr/>
          <p:nvPr/>
        </p:nvSpPr>
        <p:spPr>
          <a:xfrm>
            <a:off x="251520" y="4509120"/>
            <a:ext cx="8712968" cy="1938992"/>
          </a:xfrm>
          <a:prstGeom prst="rect">
            <a:avLst/>
          </a:prstGeom>
        </p:spPr>
        <p:txBody>
          <a:bodyPr wrap="square">
            <a:spAutoFit/>
          </a:bodyPr>
          <a:lstStyle/>
          <a:p>
            <a:r>
              <a:rPr lang="en-US" dirty="0" smtClean="0">
                <a:latin typeface="Monotype Corsiva" pitchFamily="66" charset="0"/>
              </a:rPr>
              <a:t>he animation shows how peaks in the 2d echo-spectra are oscillation and changing for various delay times. For a full explanation, see </a:t>
            </a:r>
            <a:r>
              <a:rPr lang="en-US" dirty="0" err="1" smtClean="0">
                <a:latin typeface="Monotype Corsiva" pitchFamily="66" charset="0"/>
              </a:rPr>
              <a:t>Modelling</a:t>
            </a:r>
            <a:r>
              <a:rPr lang="en-US" dirty="0" smtClean="0">
                <a:latin typeface="Monotype Corsiva" pitchFamily="66" charset="0"/>
              </a:rPr>
              <a:t> of Oscillations in Two-Dimensional Echo-Spectra of the </a:t>
            </a:r>
            <a:r>
              <a:rPr lang="en-US" dirty="0" err="1" smtClean="0">
                <a:latin typeface="Monotype Corsiva" pitchFamily="66" charset="0"/>
              </a:rPr>
              <a:t>Fenna</a:t>
            </a:r>
            <a:r>
              <a:rPr lang="en-US" dirty="0" smtClean="0">
                <a:latin typeface="Monotype Corsiva" pitchFamily="66" charset="0"/>
              </a:rPr>
              <a:t>-Matthews-Olson Complex by </a:t>
            </a:r>
            <a:r>
              <a:rPr lang="en-US" dirty="0" err="1" smtClean="0">
                <a:latin typeface="Monotype Corsiva" pitchFamily="66" charset="0"/>
              </a:rPr>
              <a:t>B.Hein</a:t>
            </a:r>
            <a:r>
              <a:rPr lang="en-US" dirty="0" smtClean="0">
                <a:latin typeface="Monotype Corsiva" pitchFamily="66" charset="0"/>
              </a:rPr>
              <a:t>, C. </a:t>
            </a:r>
            <a:r>
              <a:rPr lang="en-US" dirty="0" err="1" smtClean="0">
                <a:latin typeface="Monotype Corsiva" pitchFamily="66" charset="0"/>
              </a:rPr>
              <a:t>Kreisbeck</a:t>
            </a:r>
            <a:r>
              <a:rPr lang="en-US" dirty="0" smtClean="0">
                <a:latin typeface="Monotype Corsiva" pitchFamily="66" charset="0"/>
              </a:rPr>
              <a:t>, T. Kramer, M. </a:t>
            </a:r>
            <a:r>
              <a:rPr lang="en-US" dirty="0" err="1" smtClean="0">
                <a:latin typeface="Monotype Corsiva" pitchFamily="66" charset="0"/>
              </a:rPr>
              <a:t>Rodríguez</a:t>
            </a:r>
            <a:r>
              <a:rPr lang="en-US" dirty="0" smtClean="0">
                <a:latin typeface="Monotype Corsiva" pitchFamily="66" charset="0"/>
              </a:rPr>
              <a:t>, New J. of Phys., 14, 023018 (2012), open access.</a:t>
            </a:r>
            <a:endParaRPr lang="es-CO" dirty="0">
              <a:latin typeface="Monotype Corsiva" pitchFamily="66" charset="0"/>
            </a:endParaRPr>
          </a:p>
        </p:txBody>
      </p:sp>
      <p:pic>
        <p:nvPicPr>
          <p:cNvPr id="384002" name="Picture 2" descr="http://quantumdynamics.files.wordpress.com/2012/02/2dspectrat77k.gif"/>
          <p:cNvPicPr>
            <a:picLocks noChangeAspect="1" noChangeArrowheads="1" noCrop="1"/>
          </p:cNvPicPr>
          <p:nvPr/>
        </p:nvPicPr>
        <p:blipFill>
          <a:blip r:embed="rId3" cstate="print"/>
          <a:srcRect/>
          <a:stretch>
            <a:fillRect/>
          </a:stretch>
        </p:blipFill>
        <p:spPr bwMode="auto">
          <a:xfrm>
            <a:off x="2699792" y="980728"/>
            <a:ext cx="4267200" cy="3209926"/>
          </a:xfrm>
          <a:prstGeom prst="rect">
            <a:avLst/>
          </a:prstGeom>
          <a:noFill/>
        </p:spPr>
      </p:pic>
    </p:spTree>
    <p:extLst>
      <p:ext uri="{BB962C8B-B14F-4D97-AF65-F5344CB8AC3E}">
        <p14:creationId xmlns:p14="http://schemas.microsoft.com/office/powerpoint/2010/main" xmlns="" val="35370614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7" name="6 Rectángulo"/>
          <p:cNvSpPr/>
          <p:nvPr/>
        </p:nvSpPr>
        <p:spPr>
          <a:xfrm>
            <a:off x="251520" y="4005064"/>
            <a:ext cx="8712968" cy="461665"/>
          </a:xfrm>
          <a:prstGeom prst="rect">
            <a:avLst/>
          </a:prstGeom>
        </p:spPr>
        <p:txBody>
          <a:bodyPr wrap="square">
            <a:spAutoFit/>
          </a:bodyPr>
          <a:lstStyle/>
          <a:p>
            <a:pPr algn="just"/>
            <a:r>
              <a:rPr lang="en-US" dirty="0" smtClean="0">
                <a:latin typeface="Monotype Corsiva" pitchFamily="66" charset="0"/>
              </a:rPr>
              <a:t>arXiv:0801.3937v2 </a:t>
            </a:r>
            <a:r>
              <a:rPr lang="en-US" dirty="0">
                <a:latin typeface="Monotype Corsiva" pitchFamily="66" charset="0"/>
              </a:rPr>
              <a:t>[</a:t>
            </a:r>
            <a:r>
              <a:rPr lang="en-US" dirty="0" err="1">
                <a:latin typeface="Monotype Corsiva" pitchFamily="66" charset="0"/>
              </a:rPr>
              <a:t>cond</a:t>
            </a:r>
            <a:r>
              <a:rPr lang="en-US" dirty="0">
                <a:latin typeface="Monotype Corsiva" pitchFamily="66" charset="0"/>
              </a:rPr>
              <a:t>-</a:t>
            </a:r>
            <a:r>
              <a:rPr lang="en-US" dirty="0" err="1">
                <a:latin typeface="Monotype Corsiva" pitchFamily="66" charset="0"/>
              </a:rPr>
              <a:t>mat.str</a:t>
            </a:r>
            <a:r>
              <a:rPr lang="en-US" dirty="0">
                <a:latin typeface="Monotype Corsiva" pitchFamily="66" charset="0"/>
              </a:rPr>
              <a:t>-el], 2008. http://xxx.lanl.gov/abs/0801.3937</a:t>
            </a:r>
            <a:endParaRPr lang="es-CO" dirty="0">
              <a:latin typeface="Monotype Corsiva" pitchFamily="66" charset="0"/>
            </a:endParaRPr>
          </a:p>
        </p:txBody>
      </p:sp>
      <p:pic>
        <p:nvPicPr>
          <p:cNvPr id="45977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1365" y="998215"/>
            <a:ext cx="8496944" cy="279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421198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2" name="1 Rectángulo"/>
          <p:cNvSpPr/>
          <p:nvPr/>
        </p:nvSpPr>
        <p:spPr>
          <a:xfrm>
            <a:off x="461392" y="379685"/>
            <a:ext cx="8431088" cy="6001643"/>
          </a:xfrm>
          <a:prstGeom prst="rect">
            <a:avLst/>
          </a:prstGeom>
        </p:spPr>
        <p:txBody>
          <a:bodyPr wrap="square">
            <a:spAutoFit/>
          </a:bodyPr>
          <a:lstStyle/>
          <a:p>
            <a:pPr algn="just"/>
            <a:r>
              <a:rPr lang="en-US" dirty="0" smtClean="0">
                <a:latin typeface="Monotype Corsiva" pitchFamily="66" charset="0"/>
              </a:rPr>
              <a:t>[35] </a:t>
            </a:r>
            <a:r>
              <a:rPr lang="en-US" dirty="0">
                <a:latin typeface="Monotype Corsiva" pitchFamily="66" charset="0"/>
              </a:rPr>
              <a:t>¨O. </a:t>
            </a:r>
            <a:r>
              <a:rPr lang="en-US" dirty="0" err="1">
                <a:latin typeface="Monotype Corsiva" pitchFamily="66" charset="0"/>
              </a:rPr>
              <a:t>Legeza</a:t>
            </a:r>
            <a:r>
              <a:rPr lang="en-US" dirty="0">
                <a:latin typeface="Monotype Corsiva" pitchFamily="66" charset="0"/>
              </a:rPr>
              <a:t>, J. </a:t>
            </a:r>
            <a:r>
              <a:rPr lang="en-US" dirty="0" err="1">
                <a:latin typeface="Monotype Corsiva" pitchFamily="66" charset="0"/>
              </a:rPr>
              <a:t>Roder</a:t>
            </a:r>
            <a:r>
              <a:rPr lang="en-US" dirty="0">
                <a:latin typeface="Monotype Corsiva" pitchFamily="66" charset="0"/>
              </a:rPr>
              <a:t> and B. A. Hess, </a:t>
            </a:r>
            <a:r>
              <a:rPr lang="en-US" dirty="0" err="1">
                <a:latin typeface="Monotype Corsiva" pitchFamily="66" charset="0"/>
              </a:rPr>
              <a:t>cond</a:t>
            </a:r>
            <a:r>
              <a:rPr lang="en-US" dirty="0">
                <a:latin typeface="Monotype Corsiva" pitchFamily="66" charset="0"/>
              </a:rPr>
              <a:t>-mat/0204602</a:t>
            </a:r>
            <a:endParaRPr lang="es-CO" dirty="0">
              <a:latin typeface="Monotype Corsiva" pitchFamily="66" charset="0"/>
            </a:endParaRPr>
          </a:p>
          <a:p>
            <a:pPr algn="just"/>
            <a:r>
              <a:rPr lang="en-US" dirty="0" smtClean="0">
                <a:latin typeface="Monotype Corsiva" pitchFamily="66" charset="0"/>
              </a:rPr>
              <a:t>[36] </a:t>
            </a:r>
            <a:r>
              <a:rPr lang="en-US" dirty="0">
                <a:latin typeface="Monotype Corsiva" pitchFamily="66" charset="0"/>
              </a:rPr>
              <a:t>W. </a:t>
            </a:r>
            <a:r>
              <a:rPr lang="en-US" dirty="0" err="1">
                <a:latin typeface="Monotype Corsiva" pitchFamily="66" charset="0"/>
              </a:rPr>
              <a:t>Hofstetter</a:t>
            </a:r>
            <a:r>
              <a:rPr lang="en-US" dirty="0">
                <a:latin typeface="Monotype Corsiva" pitchFamily="66" charset="0"/>
              </a:rPr>
              <a:t>, Phys. Rev. </a:t>
            </a:r>
            <a:r>
              <a:rPr lang="en-US" dirty="0" err="1">
                <a:latin typeface="Monotype Corsiva" pitchFamily="66" charset="0"/>
              </a:rPr>
              <a:t>Lett</a:t>
            </a:r>
            <a:r>
              <a:rPr lang="en-US" dirty="0">
                <a:latin typeface="Monotype Corsiva" pitchFamily="66" charset="0"/>
              </a:rPr>
              <a:t>. 85, 1508 (2000)</a:t>
            </a:r>
            <a:endParaRPr lang="es-CO" dirty="0">
              <a:latin typeface="Monotype Corsiva" pitchFamily="66" charset="0"/>
            </a:endParaRPr>
          </a:p>
          <a:p>
            <a:pPr algn="just"/>
            <a:r>
              <a:rPr lang="en-US" dirty="0" smtClean="0">
                <a:latin typeface="Monotype Corsiva" pitchFamily="66" charset="0"/>
              </a:rPr>
              <a:t>[37] </a:t>
            </a:r>
            <a:r>
              <a:rPr lang="en-US" dirty="0">
                <a:latin typeface="Monotype Corsiva" pitchFamily="66" charset="0"/>
              </a:rPr>
              <a:t>M. A. </a:t>
            </a:r>
            <a:r>
              <a:rPr lang="en-US" dirty="0" err="1">
                <a:latin typeface="Monotype Corsiva" pitchFamily="66" charset="0"/>
              </a:rPr>
              <a:t>Cazalilla</a:t>
            </a:r>
            <a:r>
              <a:rPr lang="en-US" dirty="0">
                <a:latin typeface="Monotype Corsiva" pitchFamily="66" charset="0"/>
              </a:rPr>
              <a:t> and J. B. Marston, Phys. Rev. </a:t>
            </a:r>
            <a:r>
              <a:rPr lang="en-US" dirty="0" err="1">
                <a:latin typeface="Monotype Corsiva" pitchFamily="66" charset="0"/>
              </a:rPr>
              <a:t>Lett</a:t>
            </a:r>
            <a:r>
              <a:rPr lang="en-US" dirty="0">
                <a:latin typeface="Monotype Corsiva" pitchFamily="66" charset="0"/>
              </a:rPr>
              <a:t>. 88, 256403 (2002)</a:t>
            </a:r>
            <a:endParaRPr lang="es-CO" dirty="0">
              <a:latin typeface="Monotype Corsiva" pitchFamily="66" charset="0"/>
            </a:endParaRPr>
          </a:p>
          <a:p>
            <a:pPr algn="just"/>
            <a:r>
              <a:rPr lang="en-US" dirty="0" smtClean="0">
                <a:latin typeface="Monotype Corsiva" pitchFamily="66" charset="0"/>
              </a:rPr>
              <a:t>[38] </a:t>
            </a:r>
            <a:r>
              <a:rPr lang="en-US" dirty="0">
                <a:latin typeface="Monotype Corsiva" pitchFamily="66" charset="0"/>
              </a:rPr>
              <a:t>K. </a:t>
            </a:r>
            <a:r>
              <a:rPr lang="en-US" dirty="0" err="1">
                <a:latin typeface="Monotype Corsiva" pitchFamily="66" charset="0"/>
              </a:rPr>
              <a:t>Hallberg</a:t>
            </a:r>
            <a:r>
              <a:rPr lang="en-US" dirty="0">
                <a:latin typeface="Monotype Corsiva" pitchFamily="66" charset="0"/>
              </a:rPr>
              <a:t>, Phys. Rev. B 52, 9827 (1995).</a:t>
            </a:r>
            <a:endParaRPr lang="es-CO" dirty="0">
              <a:latin typeface="Monotype Corsiva" pitchFamily="66" charset="0"/>
            </a:endParaRPr>
          </a:p>
          <a:p>
            <a:pPr algn="just"/>
            <a:r>
              <a:rPr lang="en-US" dirty="0" smtClean="0">
                <a:latin typeface="Monotype Corsiva" pitchFamily="66" charset="0"/>
              </a:rPr>
              <a:t>[39] </a:t>
            </a:r>
            <a:r>
              <a:rPr lang="en-US" dirty="0">
                <a:latin typeface="Monotype Corsiva" pitchFamily="66" charset="0"/>
              </a:rPr>
              <a:t>E. R. </a:t>
            </a:r>
            <a:r>
              <a:rPr lang="en-US" dirty="0" err="1">
                <a:latin typeface="Monotype Corsiva" pitchFamily="66" charset="0"/>
              </a:rPr>
              <a:t>Gagliano</a:t>
            </a:r>
            <a:r>
              <a:rPr lang="en-US" dirty="0">
                <a:latin typeface="Monotype Corsiva" pitchFamily="66" charset="0"/>
              </a:rPr>
              <a:t> and C. A. </a:t>
            </a:r>
            <a:r>
              <a:rPr lang="en-US" dirty="0" err="1">
                <a:latin typeface="Monotype Corsiva" pitchFamily="66" charset="0"/>
              </a:rPr>
              <a:t>Balseiro</a:t>
            </a:r>
            <a:r>
              <a:rPr lang="en-US" dirty="0">
                <a:latin typeface="Monotype Corsiva" pitchFamily="66" charset="0"/>
              </a:rPr>
              <a:t>, Phys. Rev. </a:t>
            </a:r>
            <a:r>
              <a:rPr lang="en-US" dirty="0" err="1">
                <a:latin typeface="Monotype Corsiva" pitchFamily="66" charset="0"/>
              </a:rPr>
              <a:t>Lett</a:t>
            </a:r>
            <a:r>
              <a:rPr lang="en-US" dirty="0">
                <a:latin typeface="Monotype Corsiva" pitchFamily="66" charset="0"/>
              </a:rPr>
              <a:t>. 59, 2999 (1987).</a:t>
            </a:r>
            <a:endParaRPr lang="es-CO" dirty="0">
              <a:latin typeface="Monotype Corsiva" pitchFamily="66" charset="0"/>
            </a:endParaRPr>
          </a:p>
          <a:p>
            <a:pPr algn="just"/>
            <a:r>
              <a:rPr lang="en-US" dirty="0" smtClean="0">
                <a:latin typeface="Monotype Corsiva" pitchFamily="66" charset="0"/>
              </a:rPr>
              <a:t>[40] </a:t>
            </a:r>
            <a:r>
              <a:rPr lang="en-US" dirty="0">
                <a:latin typeface="Monotype Corsiva" pitchFamily="66" charset="0"/>
              </a:rPr>
              <a:t>G. </a:t>
            </a:r>
            <a:r>
              <a:rPr lang="en-US" dirty="0" err="1">
                <a:latin typeface="Monotype Corsiva" pitchFamily="66" charset="0"/>
              </a:rPr>
              <a:t>Grosso</a:t>
            </a:r>
            <a:r>
              <a:rPr lang="en-US" dirty="0">
                <a:latin typeface="Monotype Corsiva" pitchFamily="66" charset="0"/>
              </a:rPr>
              <a:t> and G. </a:t>
            </a:r>
            <a:r>
              <a:rPr lang="en-US" dirty="0" err="1">
                <a:latin typeface="Monotype Corsiva" pitchFamily="66" charset="0"/>
              </a:rPr>
              <a:t>Partori</a:t>
            </a:r>
            <a:r>
              <a:rPr lang="en-US" dirty="0">
                <a:latin typeface="Monotype Corsiva" pitchFamily="66" charset="0"/>
              </a:rPr>
              <a:t> </a:t>
            </a:r>
            <a:r>
              <a:rPr lang="en-US" dirty="0" err="1">
                <a:latin typeface="Monotype Corsiva" pitchFamily="66" charset="0"/>
              </a:rPr>
              <a:t>Parravicini</a:t>
            </a:r>
            <a:r>
              <a:rPr lang="en-US" dirty="0">
                <a:latin typeface="Monotype Corsiva" pitchFamily="66" charset="0"/>
              </a:rPr>
              <a:t>, in Memory Function Approaches to Stochastic Problems</a:t>
            </a:r>
            <a:endParaRPr lang="es-CO" dirty="0">
              <a:latin typeface="Monotype Corsiva" pitchFamily="66" charset="0"/>
            </a:endParaRPr>
          </a:p>
          <a:p>
            <a:pPr algn="just"/>
            <a:r>
              <a:rPr lang="en-US" dirty="0">
                <a:latin typeface="Monotype Corsiva" pitchFamily="66" charset="0"/>
              </a:rPr>
              <a:t>in Condensed Matter, Adv. in Chemical Physics, 62, 133 (Wiley, N. Y., 1985)</a:t>
            </a:r>
            <a:endParaRPr lang="es-CO" dirty="0">
              <a:latin typeface="Monotype Corsiva" pitchFamily="66" charset="0"/>
            </a:endParaRPr>
          </a:p>
          <a:p>
            <a:pPr algn="just"/>
            <a:r>
              <a:rPr lang="en-US" dirty="0" smtClean="0">
                <a:latin typeface="Monotype Corsiva" pitchFamily="66" charset="0"/>
              </a:rPr>
              <a:t>[41] </a:t>
            </a:r>
            <a:r>
              <a:rPr lang="en-US" dirty="0">
                <a:latin typeface="Monotype Corsiva" pitchFamily="66" charset="0"/>
              </a:rPr>
              <a:t>P. </a:t>
            </a:r>
            <a:r>
              <a:rPr lang="en-US" dirty="0" err="1">
                <a:latin typeface="Monotype Corsiva" pitchFamily="66" charset="0"/>
              </a:rPr>
              <a:t>Horsch</a:t>
            </a:r>
            <a:r>
              <a:rPr lang="en-US" dirty="0">
                <a:latin typeface="Monotype Corsiva" pitchFamily="66" charset="0"/>
              </a:rPr>
              <a:t> and W. von der Linden, Z. Phys. B 72 181 (1981)</a:t>
            </a:r>
            <a:endParaRPr lang="es-CO" dirty="0">
              <a:latin typeface="Monotype Corsiva" pitchFamily="66" charset="0"/>
            </a:endParaRPr>
          </a:p>
          <a:p>
            <a:pPr algn="just"/>
            <a:r>
              <a:rPr lang="en-US" dirty="0" smtClean="0">
                <a:latin typeface="Monotype Corsiva" pitchFamily="66" charset="0"/>
              </a:rPr>
              <a:t>[42] </a:t>
            </a:r>
            <a:r>
              <a:rPr lang="en-US" dirty="0">
                <a:latin typeface="Monotype Corsiva" pitchFamily="66" charset="0"/>
              </a:rPr>
              <a:t>J. des </a:t>
            </a:r>
            <a:r>
              <a:rPr lang="en-US" dirty="0" err="1">
                <a:latin typeface="Monotype Corsiva" pitchFamily="66" charset="0"/>
              </a:rPr>
              <a:t>Cloiseaux</a:t>
            </a:r>
            <a:r>
              <a:rPr lang="en-US" dirty="0">
                <a:latin typeface="Monotype Corsiva" pitchFamily="66" charset="0"/>
              </a:rPr>
              <a:t> and J. J. Pearson, Phys. </a:t>
            </a:r>
            <a:r>
              <a:rPr lang="es-CO" dirty="0">
                <a:latin typeface="Monotype Corsiva" pitchFamily="66" charset="0"/>
              </a:rPr>
              <a:t>Rev. 128, 2131 (1962)</a:t>
            </a:r>
          </a:p>
          <a:p>
            <a:pPr algn="just"/>
            <a:r>
              <a:rPr lang="es-CO" dirty="0" smtClean="0">
                <a:latin typeface="Monotype Corsiva" pitchFamily="66" charset="0"/>
              </a:rPr>
              <a:t>[43] </a:t>
            </a:r>
            <a:r>
              <a:rPr lang="es-CO" dirty="0">
                <a:latin typeface="Monotype Corsiva" pitchFamily="66" charset="0"/>
              </a:rPr>
              <a:t>T. </a:t>
            </a:r>
            <a:r>
              <a:rPr lang="es-CO" dirty="0" err="1">
                <a:latin typeface="Monotype Corsiva" pitchFamily="66" charset="0"/>
              </a:rPr>
              <a:t>Yamada</a:t>
            </a:r>
            <a:r>
              <a:rPr lang="es-CO" dirty="0">
                <a:latin typeface="Monotype Corsiva" pitchFamily="66" charset="0"/>
              </a:rPr>
              <a:t>, </a:t>
            </a:r>
            <a:r>
              <a:rPr lang="es-CO" dirty="0" err="1">
                <a:latin typeface="Monotype Corsiva" pitchFamily="66" charset="0"/>
              </a:rPr>
              <a:t>Prog</a:t>
            </a:r>
            <a:r>
              <a:rPr lang="es-CO" dirty="0">
                <a:latin typeface="Monotype Corsiva" pitchFamily="66" charset="0"/>
              </a:rPr>
              <a:t>. </a:t>
            </a:r>
            <a:r>
              <a:rPr lang="es-CO" dirty="0" err="1">
                <a:latin typeface="Monotype Corsiva" pitchFamily="66" charset="0"/>
              </a:rPr>
              <a:t>Theor</a:t>
            </a:r>
            <a:r>
              <a:rPr lang="es-CO" dirty="0">
                <a:latin typeface="Monotype Corsiva" pitchFamily="66" charset="0"/>
              </a:rPr>
              <a:t>. </a:t>
            </a:r>
            <a:r>
              <a:rPr lang="en-US" dirty="0">
                <a:latin typeface="Monotype Corsiva" pitchFamily="66" charset="0"/>
              </a:rPr>
              <a:t>Phys. </a:t>
            </a:r>
            <a:r>
              <a:rPr lang="en-US" dirty="0" err="1">
                <a:latin typeface="Monotype Corsiva" pitchFamily="66" charset="0"/>
              </a:rPr>
              <a:t>Jpn</a:t>
            </a:r>
            <a:r>
              <a:rPr lang="en-US" dirty="0">
                <a:latin typeface="Monotype Corsiva" pitchFamily="66" charset="0"/>
              </a:rPr>
              <a:t>. 41, 880 (1969); L. D. </a:t>
            </a:r>
            <a:r>
              <a:rPr lang="en-US" dirty="0" err="1">
                <a:latin typeface="Monotype Corsiva" pitchFamily="66" charset="0"/>
              </a:rPr>
              <a:t>Fadeev</a:t>
            </a:r>
            <a:r>
              <a:rPr lang="en-US" dirty="0">
                <a:latin typeface="Monotype Corsiva" pitchFamily="66" charset="0"/>
              </a:rPr>
              <a:t> and L. A. </a:t>
            </a:r>
            <a:r>
              <a:rPr lang="en-US" dirty="0" err="1">
                <a:latin typeface="Monotype Corsiva" pitchFamily="66" charset="0"/>
              </a:rPr>
              <a:t>Takhtajan</a:t>
            </a:r>
            <a:r>
              <a:rPr lang="en-US" dirty="0">
                <a:latin typeface="Monotype Corsiva" pitchFamily="66" charset="0"/>
              </a:rPr>
              <a:t>, Phys.</a:t>
            </a:r>
            <a:endParaRPr lang="es-CO" dirty="0">
              <a:latin typeface="Monotype Corsiva" pitchFamily="66" charset="0"/>
            </a:endParaRPr>
          </a:p>
          <a:p>
            <a:pPr algn="just"/>
            <a:r>
              <a:rPr lang="en-US" dirty="0" err="1">
                <a:latin typeface="Monotype Corsiva" pitchFamily="66" charset="0"/>
              </a:rPr>
              <a:t>Lett</a:t>
            </a:r>
            <a:r>
              <a:rPr lang="en-US" dirty="0">
                <a:latin typeface="Monotype Corsiva" pitchFamily="66" charset="0"/>
              </a:rPr>
              <a:t>. 85 A, 375 (1981)</a:t>
            </a:r>
            <a:endParaRPr lang="es-CO" dirty="0">
              <a:latin typeface="Monotype Corsiva" pitchFamily="66" charset="0"/>
            </a:endParaRPr>
          </a:p>
          <a:p>
            <a:pPr algn="just"/>
            <a:r>
              <a:rPr lang="en-US" dirty="0" smtClean="0">
                <a:latin typeface="Monotype Corsiva" pitchFamily="66" charset="0"/>
              </a:rPr>
              <a:t>[44] </a:t>
            </a:r>
            <a:r>
              <a:rPr lang="en-US" dirty="0">
                <a:latin typeface="Monotype Corsiva" pitchFamily="66" charset="0"/>
              </a:rPr>
              <a:t>G. </a:t>
            </a:r>
            <a:r>
              <a:rPr lang="en-US" dirty="0" err="1">
                <a:latin typeface="Monotype Corsiva" pitchFamily="66" charset="0"/>
              </a:rPr>
              <a:t>M¨uller</a:t>
            </a:r>
            <a:r>
              <a:rPr lang="en-US" dirty="0">
                <a:latin typeface="Monotype Corsiva" pitchFamily="66" charset="0"/>
              </a:rPr>
              <a:t>, H. Thomas, H. Beck and J. Bonner, Phys. Rev. B 24, 1429 (1981) and references</a:t>
            </a:r>
            <a:endParaRPr lang="es-CO" dirty="0">
              <a:latin typeface="Monotype Corsiva" pitchFamily="66" charset="0"/>
            </a:endParaRPr>
          </a:p>
          <a:p>
            <a:pPr algn="just"/>
            <a:r>
              <a:rPr lang="en-US" dirty="0">
                <a:latin typeface="Monotype Corsiva" pitchFamily="66" charset="0"/>
              </a:rPr>
              <a:t>therein.</a:t>
            </a:r>
            <a:endParaRPr lang="es-CO" dirty="0">
              <a:latin typeface="Monotype Corsiva" pitchFamily="66" charset="0"/>
            </a:endParaRP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5" name="Text Box 2"/>
          <p:cNvSpPr txBox="1">
            <a:spLocks noChangeArrowheads="1"/>
          </p:cNvSpPr>
          <p:nvPr/>
        </p:nvSpPr>
        <p:spPr bwMode="auto">
          <a:xfrm>
            <a:off x="3646913" y="3132257"/>
            <a:ext cx="1704314" cy="584775"/>
          </a:xfrm>
          <a:prstGeom prst="rect">
            <a:avLst/>
          </a:prstGeom>
          <a:noFill/>
          <a:ln w="9525">
            <a:noFill/>
            <a:miter lim="800000"/>
            <a:headEnd/>
            <a:tailEnd/>
          </a:ln>
        </p:spPr>
        <p:txBody>
          <a:bodyPr wrap="none">
            <a:spAutoFit/>
          </a:bodyPr>
          <a:lstStyle/>
          <a:p>
            <a:r>
              <a:rPr lang="en-US" sz="3200" u="sng" dirty="0" smtClean="0">
                <a:solidFill>
                  <a:srgbClr val="FFC000"/>
                </a:solidFill>
                <a:latin typeface="Monotype Corsiva" pitchFamily="66" charset="0"/>
              </a:rPr>
              <a:t>References</a:t>
            </a:r>
            <a:endParaRPr lang="en-US" sz="3200" u="sng" dirty="0">
              <a:solidFill>
                <a:srgbClr val="FFC000"/>
              </a:solidFill>
              <a:latin typeface="Monotype Corsiva" pitchFamily="66" charset="0"/>
            </a:endParaRPr>
          </a:p>
        </p:txBody>
      </p:sp>
    </p:spTree>
    <p:extLst>
      <p:ext uri="{BB962C8B-B14F-4D97-AF65-F5344CB8AC3E}">
        <p14:creationId xmlns:p14="http://schemas.microsoft.com/office/powerpoint/2010/main" xmlns="" val="224299926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2" name="1 Rectángulo"/>
          <p:cNvSpPr/>
          <p:nvPr/>
        </p:nvSpPr>
        <p:spPr>
          <a:xfrm>
            <a:off x="395536" y="1196752"/>
            <a:ext cx="8136904" cy="5262979"/>
          </a:xfrm>
          <a:prstGeom prst="rect">
            <a:avLst/>
          </a:prstGeom>
        </p:spPr>
        <p:txBody>
          <a:bodyPr wrap="square">
            <a:spAutoFit/>
          </a:bodyPr>
          <a:lstStyle/>
          <a:p>
            <a:pPr algn="just"/>
            <a:r>
              <a:rPr lang="en-US" dirty="0" smtClean="0">
                <a:latin typeface="Monotype Corsiva" pitchFamily="66" charset="0"/>
              </a:rPr>
              <a:t>[45] </a:t>
            </a:r>
            <a:r>
              <a:rPr lang="en-US" dirty="0" err="1" smtClean="0">
                <a:latin typeface="Monotype Corsiva" pitchFamily="66" charset="0"/>
              </a:rPr>
              <a:t>McComb</a:t>
            </a:r>
            <a:r>
              <a:rPr lang="en-US" dirty="0" smtClean="0">
                <a:latin typeface="Monotype Corsiva" pitchFamily="66" charset="0"/>
              </a:rPr>
              <a:t> </a:t>
            </a:r>
            <a:r>
              <a:rPr lang="en-US" dirty="0">
                <a:latin typeface="Monotype Corsiva" pitchFamily="66" charset="0"/>
              </a:rPr>
              <a:t>W.D. </a:t>
            </a:r>
            <a:r>
              <a:rPr lang="en-US" i="1" dirty="0">
                <a:latin typeface="Monotype Corsiva" pitchFamily="66" charset="0"/>
              </a:rPr>
              <a:t>Renormalization methods. A guide for beginners</a:t>
            </a:r>
            <a:r>
              <a:rPr lang="en-US" dirty="0">
                <a:latin typeface="Monotype Corsiva" pitchFamily="66" charset="0"/>
              </a:rPr>
              <a:t>. Oxford, </a:t>
            </a:r>
            <a:r>
              <a:rPr lang="en-US" dirty="0" smtClean="0">
                <a:latin typeface="Monotype Corsiva" pitchFamily="66" charset="0"/>
              </a:rPr>
              <a:t> </a:t>
            </a:r>
            <a:r>
              <a:rPr lang="es-CO" dirty="0" err="1" smtClean="0">
                <a:latin typeface="Monotype Corsiva" pitchFamily="66" charset="0"/>
              </a:rPr>
              <a:t>printing</a:t>
            </a:r>
            <a:r>
              <a:rPr lang="es-CO" dirty="0" smtClean="0">
                <a:latin typeface="Monotype Corsiva" pitchFamily="66" charset="0"/>
              </a:rPr>
              <a:t> </a:t>
            </a:r>
            <a:r>
              <a:rPr lang="es-CO" dirty="0" err="1">
                <a:latin typeface="Monotype Corsiva" pitchFamily="66" charset="0"/>
              </a:rPr>
              <a:t>edition</a:t>
            </a:r>
            <a:r>
              <a:rPr lang="es-CO" dirty="0">
                <a:latin typeface="Monotype Corsiva" pitchFamily="66" charset="0"/>
              </a:rPr>
              <a:t>, 2004.</a:t>
            </a:r>
          </a:p>
          <a:p>
            <a:pPr algn="just"/>
            <a:r>
              <a:rPr lang="es-CO" dirty="0" smtClean="0">
                <a:latin typeface="Monotype Corsiva" pitchFamily="66" charset="0"/>
              </a:rPr>
              <a:t>[46] </a:t>
            </a:r>
            <a:r>
              <a:rPr lang="es-CO" dirty="0" err="1">
                <a:latin typeface="Monotype Corsiva" pitchFamily="66" charset="0"/>
              </a:rPr>
              <a:t>Salmhofer</a:t>
            </a:r>
            <a:r>
              <a:rPr lang="es-CO" dirty="0">
                <a:latin typeface="Monotype Corsiva" pitchFamily="66" charset="0"/>
              </a:rPr>
              <a:t> M. </a:t>
            </a:r>
            <a:r>
              <a:rPr lang="es-CO" i="1" dirty="0" err="1">
                <a:latin typeface="Monotype Corsiva" pitchFamily="66" charset="0"/>
              </a:rPr>
              <a:t>Renormalization</a:t>
            </a:r>
            <a:r>
              <a:rPr lang="es-CO" i="1" dirty="0">
                <a:latin typeface="Monotype Corsiva" pitchFamily="66" charset="0"/>
              </a:rPr>
              <a:t>.. </a:t>
            </a:r>
            <a:r>
              <a:rPr lang="es-CO" i="1" dirty="0" err="1">
                <a:latin typeface="Monotype Corsiva" pitchFamily="66" charset="0"/>
              </a:rPr>
              <a:t>an</a:t>
            </a:r>
            <a:r>
              <a:rPr lang="es-CO" i="1" dirty="0">
                <a:latin typeface="Monotype Corsiva" pitchFamily="66" charset="0"/>
              </a:rPr>
              <a:t> </a:t>
            </a:r>
            <a:r>
              <a:rPr lang="es-CO" i="1" dirty="0" err="1">
                <a:latin typeface="Monotype Corsiva" pitchFamily="66" charset="0"/>
              </a:rPr>
              <a:t>introduction</a:t>
            </a:r>
            <a:r>
              <a:rPr lang="es-CO" dirty="0">
                <a:latin typeface="Monotype Corsiva" pitchFamily="66" charset="0"/>
              </a:rPr>
              <a:t>. </a:t>
            </a:r>
            <a:r>
              <a:rPr lang="es-CO" dirty="0" err="1">
                <a:latin typeface="Monotype Corsiva" pitchFamily="66" charset="0"/>
              </a:rPr>
              <a:t>Springer</a:t>
            </a:r>
            <a:r>
              <a:rPr lang="es-CO" dirty="0">
                <a:latin typeface="Monotype Corsiva" pitchFamily="66" charset="0"/>
              </a:rPr>
              <a:t>, 1 </a:t>
            </a:r>
            <a:r>
              <a:rPr lang="es-CO" dirty="0" err="1">
                <a:latin typeface="Monotype Corsiva" pitchFamily="66" charset="0"/>
              </a:rPr>
              <a:t>printing</a:t>
            </a:r>
            <a:r>
              <a:rPr lang="es-CO" dirty="0">
                <a:latin typeface="Monotype Corsiva" pitchFamily="66" charset="0"/>
              </a:rPr>
              <a:t> </a:t>
            </a:r>
            <a:r>
              <a:rPr lang="es-CO" dirty="0" smtClean="0">
                <a:latin typeface="Monotype Corsiva" pitchFamily="66" charset="0"/>
              </a:rPr>
              <a:t>edition,1999.</a:t>
            </a:r>
          </a:p>
          <a:p>
            <a:pPr algn="just"/>
            <a:r>
              <a:rPr lang="en-US" dirty="0">
                <a:latin typeface="Monotype Corsiva" pitchFamily="66" charset="0"/>
              </a:rPr>
              <a:t>[</a:t>
            </a:r>
            <a:r>
              <a:rPr lang="en-US" dirty="0" smtClean="0">
                <a:latin typeface="Monotype Corsiva" pitchFamily="66" charset="0"/>
              </a:rPr>
              <a:t>47] </a:t>
            </a:r>
            <a:r>
              <a:rPr lang="en-US" dirty="0" err="1" smtClean="0">
                <a:latin typeface="Monotype Corsiva" pitchFamily="66" charset="0"/>
              </a:rPr>
              <a:t>Hoser</a:t>
            </a:r>
            <a:r>
              <a:rPr lang="en-US" dirty="0" smtClean="0">
                <a:latin typeface="Monotype Corsiva" pitchFamily="66" charset="0"/>
              </a:rPr>
              <a:t> </a:t>
            </a:r>
            <a:r>
              <a:rPr lang="en-US" dirty="0">
                <a:latin typeface="Monotype Corsiva" pitchFamily="66" charset="0"/>
              </a:rPr>
              <a:t>A. Renormalization Group Theory.. Impact on Experimental Magnetism (Springer, 2009</a:t>
            </a:r>
            <a:r>
              <a:rPr lang="en-US" dirty="0" smtClean="0">
                <a:latin typeface="Monotype Corsiva" pitchFamily="66" charset="0"/>
              </a:rPr>
              <a:t>).</a:t>
            </a:r>
          </a:p>
          <a:p>
            <a:pPr algn="just"/>
            <a:r>
              <a:rPr lang="en-US" dirty="0" smtClean="0">
                <a:latin typeface="Monotype Corsiva" pitchFamily="66" charset="0"/>
              </a:rPr>
              <a:t>[48] </a:t>
            </a:r>
            <a:r>
              <a:rPr lang="en-US" dirty="0" err="1" smtClean="0">
                <a:latin typeface="Monotype Corsiva" pitchFamily="66" charset="0"/>
              </a:rPr>
              <a:t>Zeidler</a:t>
            </a:r>
            <a:r>
              <a:rPr lang="en-US" dirty="0" smtClean="0">
                <a:latin typeface="Monotype Corsiva" pitchFamily="66" charset="0"/>
              </a:rPr>
              <a:t> </a:t>
            </a:r>
            <a:r>
              <a:rPr lang="en-US" dirty="0">
                <a:latin typeface="Monotype Corsiva" pitchFamily="66" charset="0"/>
              </a:rPr>
              <a:t>E. Quantum field theory </a:t>
            </a:r>
            <a:r>
              <a:rPr lang="en-US" dirty="0" err="1" smtClean="0">
                <a:latin typeface="Monotype Corsiva" pitchFamily="66" charset="0"/>
              </a:rPr>
              <a:t>Vol</a:t>
            </a:r>
            <a:r>
              <a:rPr lang="en-US" dirty="0" smtClean="0">
                <a:latin typeface="Monotype Corsiva" pitchFamily="66" charset="0"/>
              </a:rPr>
              <a:t> 1, 2, 3.. </a:t>
            </a:r>
            <a:r>
              <a:rPr lang="en-US" dirty="0">
                <a:latin typeface="Monotype Corsiva" pitchFamily="66" charset="0"/>
              </a:rPr>
              <a:t>Basics in mathematics and physics.. a bridge between mathematicians and physicists (Springer, 2006</a:t>
            </a:r>
            <a:r>
              <a:rPr lang="en-US" dirty="0" smtClean="0">
                <a:latin typeface="Monotype Corsiva" pitchFamily="66" charset="0"/>
              </a:rPr>
              <a:t>).</a:t>
            </a:r>
          </a:p>
          <a:p>
            <a:pPr algn="just"/>
            <a:r>
              <a:rPr lang="nl-NL" dirty="0" smtClean="0">
                <a:latin typeface="Monotype Corsiva" pitchFamily="66" charset="0"/>
              </a:rPr>
              <a:t>[49] Kleinert </a:t>
            </a:r>
            <a:r>
              <a:rPr lang="nl-NL" dirty="0">
                <a:latin typeface="Monotype Corsiva" pitchFamily="66" charset="0"/>
              </a:rPr>
              <a:t>H. Gauge fields in condensed matter. Vol </a:t>
            </a:r>
            <a:r>
              <a:rPr lang="nl-NL" dirty="0" smtClean="0">
                <a:latin typeface="Monotype Corsiva" pitchFamily="66" charset="0"/>
              </a:rPr>
              <a:t>1, 2 </a:t>
            </a:r>
            <a:r>
              <a:rPr lang="nl-NL" dirty="0">
                <a:latin typeface="Monotype Corsiva" pitchFamily="66" charset="0"/>
              </a:rPr>
              <a:t>(WS, 1990</a:t>
            </a:r>
            <a:r>
              <a:rPr lang="nl-NL" dirty="0" smtClean="0">
                <a:latin typeface="Monotype Corsiva" pitchFamily="66" charset="0"/>
              </a:rPr>
              <a:t>). </a:t>
            </a:r>
            <a:r>
              <a:rPr lang="en-US" dirty="0" err="1" smtClean="0">
                <a:latin typeface="Monotype Corsiva" pitchFamily="66" charset="0"/>
              </a:rPr>
              <a:t>Schwabl</a:t>
            </a:r>
            <a:r>
              <a:rPr lang="en-US" dirty="0" smtClean="0">
                <a:latin typeface="Monotype Corsiva" pitchFamily="66" charset="0"/>
              </a:rPr>
              <a:t> </a:t>
            </a:r>
            <a:r>
              <a:rPr lang="en-US" dirty="0">
                <a:latin typeface="Monotype Corsiva" pitchFamily="66" charset="0"/>
              </a:rPr>
              <a:t>F. Statistical Mechanics (2nd ed., Springer, 2006)</a:t>
            </a:r>
          </a:p>
          <a:p>
            <a:pPr algn="just"/>
            <a:endParaRPr lang="en-US" dirty="0" smtClean="0">
              <a:latin typeface="Monotype Corsiva" pitchFamily="66" charset="0"/>
            </a:endParaRPr>
          </a:p>
          <a:p>
            <a:pPr algn="just"/>
            <a:endParaRPr lang="es-CO" dirty="0" smtClean="0">
              <a:latin typeface="Monotype Corsiva" pitchFamily="66" charset="0"/>
            </a:endParaRPr>
          </a:p>
          <a:p>
            <a:pPr algn="just"/>
            <a:endParaRPr lang="es-CO" dirty="0">
              <a:latin typeface="Monotype Corsiva" pitchFamily="66" charset="0"/>
            </a:endParaRPr>
          </a:p>
        </p:txBody>
      </p:sp>
    </p:spTree>
    <p:extLst>
      <p:ext uri="{BB962C8B-B14F-4D97-AF65-F5344CB8AC3E}">
        <p14:creationId xmlns:p14="http://schemas.microsoft.com/office/powerpoint/2010/main" xmlns="" val="19285025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pic>
        <p:nvPicPr>
          <p:cNvPr id="369666" name="Picture 2" descr="http://a2.sphotos.ak.fbcdn.net/hphotos-ak-snc1/5251_1176530887518_1055472160_532348_7576099_n.jpg"/>
          <p:cNvPicPr>
            <a:picLocks noChangeAspect="1" noChangeArrowheads="1"/>
          </p:cNvPicPr>
          <p:nvPr/>
        </p:nvPicPr>
        <p:blipFill>
          <a:blip r:embed="rId3" cstate="print"/>
          <a:srcRect/>
          <a:stretch>
            <a:fillRect/>
          </a:stretch>
        </p:blipFill>
        <p:spPr bwMode="auto">
          <a:xfrm>
            <a:off x="1252093" y="1052736"/>
            <a:ext cx="6336703" cy="4752528"/>
          </a:xfrm>
          <a:prstGeom prst="rect">
            <a:avLst/>
          </a:prstGeom>
          <a:noFill/>
        </p:spPr>
      </p:pic>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5" name="Text Box 2"/>
          <p:cNvSpPr txBox="1">
            <a:spLocks noChangeArrowheads="1"/>
          </p:cNvSpPr>
          <p:nvPr/>
        </p:nvSpPr>
        <p:spPr bwMode="auto">
          <a:xfrm>
            <a:off x="3445736" y="3132257"/>
            <a:ext cx="2106667" cy="646331"/>
          </a:xfrm>
          <a:prstGeom prst="rect">
            <a:avLst/>
          </a:prstGeom>
          <a:noFill/>
          <a:ln w="9525">
            <a:noFill/>
            <a:miter lim="800000"/>
            <a:headEnd/>
            <a:tailEnd/>
          </a:ln>
        </p:spPr>
        <p:txBody>
          <a:bodyPr wrap="none">
            <a:spAutoFit/>
          </a:bodyPr>
          <a:lstStyle/>
          <a:p>
            <a:r>
              <a:rPr lang="en-US" sz="3600" b="1" dirty="0" smtClean="0">
                <a:solidFill>
                  <a:srgbClr val="FFC000"/>
                </a:solidFill>
                <a:latin typeface="Monotype Corsiva" pitchFamily="66" charset="0"/>
              </a:rPr>
              <a:t>Conclusions</a:t>
            </a:r>
            <a:endParaRPr lang="en-US" sz="3600" b="1" dirty="0">
              <a:solidFill>
                <a:srgbClr val="FFC000"/>
              </a:solidFill>
              <a:latin typeface="Monotype Corsiva" pitchFamily="66" charset="0"/>
            </a:endParaRP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a:p>
        </p:txBody>
      </p:sp>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7" name="Text Box 3"/>
          <p:cNvSpPr txBox="1">
            <a:spLocks noChangeArrowheads="1"/>
          </p:cNvSpPr>
          <p:nvPr/>
        </p:nvSpPr>
        <p:spPr bwMode="auto">
          <a:xfrm>
            <a:off x="611560" y="1562016"/>
            <a:ext cx="8064896" cy="1938992"/>
          </a:xfrm>
          <a:prstGeom prst="rect">
            <a:avLst/>
          </a:prstGeom>
          <a:noFill/>
          <a:ln w="9525">
            <a:noFill/>
            <a:miter lim="800000"/>
            <a:headEnd/>
            <a:tailEnd/>
          </a:ln>
          <a:effectLst/>
        </p:spPr>
        <p:txBody>
          <a:bodyPr wrap="square">
            <a:spAutoFit/>
          </a:bodyPr>
          <a:lstStyle/>
          <a:p>
            <a:pPr algn="just"/>
            <a:r>
              <a:rPr lang="en-US" dirty="0" smtClean="0">
                <a:latin typeface="Monotype Corsiva" pitchFamily="66" charset="0"/>
              </a:rPr>
              <a:t>The idea of scale transformations and scale invariance is old in physics. Scaling arguments were commonplace for the Pythagorean school, Euclid and up to Galileo. They became popular again at the end of the 19th century, perhaps the first example being the idea of enhanced viscosity of Osborne Reynolds, as a way to explain turbulence.</a:t>
            </a:r>
            <a:endParaRPr lang="en-US" dirty="0">
              <a:latin typeface="Monotype Corsiva" pitchFamily="66" charset="0"/>
            </a:endParaRPr>
          </a:p>
        </p:txBody>
      </p:sp>
      <p:sp>
        <p:nvSpPr>
          <p:cNvPr id="10" name="Text Box 2"/>
          <p:cNvSpPr txBox="1">
            <a:spLocks noChangeArrowheads="1"/>
          </p:cNvSpPr>
          <p:nvPr/>
        </p:nvSpPr>
        <p:spPr bwMode="auto">
          <a:xfrm>
            <a:off x="1597944" y="332656"/>
            <a:ext cx="5410456" cy="584775"/>
          </a:xfrm>
          <a:prstGeom prst="rect">
            <a:avLst/>
          </a:prstGeom>
          <a:noFill/>
          <a:ln w="9525">
            <a:noFill/>
            <a:miter lim="800000"/>
            <a:headEnd/>
            <a:tailEnd/>
          </a:ln>
          <a:effectLst/>
        </p:spPr>
        <p:txBody>
          <a:bodyPr wrap="none">
            <a:spAutoFit/>
          </a:bodyPr>
          <a:lstStyle/>
          <a:p>
            <a:r>
              <a:rPr lang="en-US" sz="3200" b="1" u="sng" dirty="0" smtClean="0">
                <a:solidFill>
                  <a:srgbClr val="CC00CC"/>
                </a:solidFill>
                <a:latin typeface="Monotype Corsiva" pitchFamily="66" charset="0"/>
              </a:rPr>
              <a:t>The  history Renormalization Group</a:t>
            </a:r>
            <a:endParaRPr lang="en-US" sz="3200" b="1" u="sng" dirty="0">
              <a:solidFill>
                <a:srgbClr val="CC00CC"/>
              </a:solidFill>
              <a:latin typeface="Monotype Corsiva" pitchFamily="66" charset="0"/>
            </a:endParaRP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5" name="Text Box 2"/>
          <p:cNvSpPr txBox="1">
            <a:spLocks noChangeArrowheads="1"/>
          </p:cNvSpPr>
          <p:nvPr/>
        </p:nvSpPr>
        <p:spPr bwMode="auto">
          <a:xfrm>
            <a:off x="300138" y="1556792"/>
            <a:ext cx="8310462" cy="3046988"/>
          </a:xfrm>
          <a:prstGeom prst="rect">
            <a:avLst/>
          </a:prstGeom>
          <a:noFill/>
          <a:ln w="9525">
            <a:noFill/>
            <a:miter lim="800000"/>
            <a:headEnd/>
            <a:tailEnd/>
          </a:ln>
        </p:spPr>
        <p:txBody>
          <a:bodyPr wrap="square">
            <a:spAutoFit/>
          </a:bodyPr>
          <a:lstStyle/>
          <a:p>
            <a:pPr algn="just"/>
            <a:r>
              <a:rPr lang="en-US" dirty="0" smtClean="0">
                <a:solidFill>
                  <a:srgbClr val="FFFFFF"/>
                </a:solidFill>
                <a:latin typeface="Monotype Corsiva" pitchFamily="66" charset="0"/>
              </a:rPr>
              <a:t>I have presented here a very brief description of the Density Matrix Renormalization Group technique, its applications and extensions. The aim of this work is to give the </a:t>
            </a:r>
            <a:r>
              <a:rPr lang="en-US" dirty="0" err="1" smtClean="0">
                <a:solidFill>
                  <a:srgbClr val="FFFFFF"/>
                </a:solidFill>
                <a:latin typeface="Monotype Corsiva" pitchFamily="66" charset="0"/>
              </a:rPr>
              <a:t>unexperienced</a:t>
            </a:r>
            <a:r>
              <a:rPr lang="en-US" dirty="0" smtClean="0">
                <a:solidFill>
                  <a:srgbClr val="FFFFFF"/>
                </a:solidFill>
                <a:latin typeface="Monotype Corsiva" pitchFamily="66" charset="0"/>
              </a:rPr>
              <a:t> reader an idea of the possibilities and scope of this powerful, though relatively simple method. The experienced reader can find here an extensive (however incomplete) list of references covering most applications to date using DMRG in a great variety of fields such as Condensed Matter, Statistical Mechanics and High .Energy Physics.</a:t>
            </a:r>
            <a:endParaRPr lang="en-US" dirty="0">
              <a:solidFill>
                <a:srgbClr val="FFFFFF"/>
              </a:solidFill>
              <a:latin typeface="Monotype Corsiva" pitchFamily="66" charset="0"/>
            </a:endParaRPr>
          </a:p>
        </p:txBody>
      </p:sp>
    </p:spTree>
    <p:extLst>
      <p:ext uri="{BB962C8B-B14F-4D97-AF65-F5344CB8AC3E}">
        <p14:creationId xmlns:p14="http://schemas.microsoft.com/office/powerpoint/2010/main" xmlns="" val="19317498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6" name="Rectangle 2"/>
          <p:cNvSpPr txBox="1">
            <a:spLocks noChangeArrowheads="1"/>
          </p:cNvSpPr>
          <p:nvPr/>
        </p:nvSpPr>
        <p:spPr>
          <a:xfrm>
            <a:off x="503040" y="2990910"/>
            <a:ext cx="8640960" cy="72008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rgbClr val="FFC000"/>
                </a:solidFill>
                <a:effectLst/>
                <a:uLnTx/>
                <a:uFillTx/>
                <a:latin typeface="Monotype Corsiva" pitchFamily="66" charset="0"/>
                <a:ea typeface="+mj-ea"/>
                <a:cs typeface="+mj-cs"/>
              </a:rPr>
              <a:t>Thank</a:t>
            </a:r>
            <a:r>
              <a:rPr kumimoji="0" lang="en-US" sz="4000" b="0" i="0" u="none" strike="noStrike" kern="0" cap="none" spc="0" normalizeH="0" noProof="0" dirty="0" smtClean="0">
                <a:ln>
                  <a:noFill/>
                </a:ln>
                <a:solidFill>
                  <a:srgbClr val="FFC000"/>
                </a:solidFill>
                <a:effectLst/>
                <a:uLnTx/>
                <a:uFillTx/>
                <a:latin typeface="Monotype Corsiva" pitchFamily="66" charset="0"/>
                <a:ea typeface="+mj-ea"/>
                <a:cs typeface="+mj-cs"/>
              </a:rPr>
              <a:t> you</a:t>
            </a:r>
            <a:endParaRPr kumimoji="0" lang="es-ES" sz="4000" b="0" i="0" u="none" strike="noStrike" kern="0" cap="none" spc="0" normalizeH="0" baseline="0" noProof="0" dirty="0">
              <a:ln>
                <a:noFill/>
              </a:ln>
              <a:solidFill>
                <a:srgbClr val="FFC000"/>
              </a:solidFill>
              <a:effectLst/>
              <a:uLnTx/>
              <a:uFillTx/>
              <a:latin typeface="Monotype Corsiva" pitchFamily="66" charset="0"/>
              <a:ea typeface="+mj-ea"/>
              <a:cs typeface="+mj-cs"/>
            </a:endParaRPr>
          </a:p>
        </p:txBody>
      </p:sp>
    </p:spTree>
    <p:extLst>
      <p:ext uri="{BB962C8B-B14F-4D97-AF65-F5344CB8AC3E}">
        <p14:creationId xmlns:p14="http://schemas.microsoft.com/office/powerpoint/2010/main" xmlns="" val="30147436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5" name="Text Box 2"/>
          <p:cNvSpPr txBox="1">
            <a:spLocks noChangeArrowheads="1"/>
          </p:cNvSpPr>
          <p:nvPr/>
        </p:nvSpPr>
        <p:spPr bwMode="auto">
          <a:xfrm>
            <a:off x="2532027" y="3132257"/>
            <a:ext cx="3934090" cy="646331"/>
          </a:xfrm>
          <a:prstGeom prst="rect">
            <a:avLst/>
          </a:prstGeom>
          <a:noFill/>
          <a:ln w="9525">
            <a:noFill/>
            <a:miter lim="800000"/>
            <a:headEnd/>
            <a:tailEnd/>
          </a:ln>
        </p:spPr>
        <p:txBody>
          <a:bodyPr wrap="none">
            <a:spAutoFit/>
          </a:bodyPr>
          <a:lstStyle/>
          <a:p>
            <a:r>
              <a:rPr lang="en-US" sz="3600" b="1" dirty="0" smtClean="0">
                <a:solidFill>
                  <a:srgbClr val="FFC000"/>
                </a:solidFill>
                <a:latin typeface="Monotype Corsiva" pitchFamily="66" charset="0"/>
              </a:rPr>
              <a:t>Appendix  The Method</a:t>
            </a:r>
            <a:endParaRPr lang="en-US" sz="3600" b="1" dirty="0">
              <a:solidFill>
                <a:srgbClr val="FFC000"/>
              </a:solidFill>
              <a:latin typeface="Monotype Corsiva" pitchFamily="66" charset="0"/>
            </a:endParaRPr>
          </a:p>
        </p:txBody>
      </p:sp>
    </p:spTree>
    <p:extLst>
      <p:ext uri="{BB962C8B-B14F-4D97-AF65-F5344CB8AC3E}">
        <p14:creationId xmlns:p14="http://schemas.microsoft.com/office/powerpoint/2010/main" xmlns="" val="12607866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846436" y="1052736"/>
            <a:ext cx="7784503" cy="4524315"/>
          </a:xfrm>
          <a:prstGeom prst="rect">
            <a:avLst/>
          </a:prstGeom>
          <a:noFill/>
          <a:ln w="9525">
            <a:noFill/>
            <a:miter lim="800000"/>
            <a:headEnd/>
            <a:tailEnd/>
          </a:ln>
        </p:spPr>
        <p:txBody>
          <a:bodyPr wrap="none">
            <a:spAutoFit/>
          </a:bodyPr>
          <a:lstStyle/>
          <a:p>
            <a:r>
              <a:rPr lang="en-US" dirty="0">
                <a:solidFill>
                  <a:schemeClr val="accent2"/>
                </a:solidFill>
                <a:latin typeface="Monotype Corsiva" pitchFamily="66" charset="0"/>
              </a:rPr>
              <a:t>“</a:t>
            </a:r>
            <a:r>
              <a:rPr lang="en-US" dirty="0">
                <a:solidFill>
                  <a:srgbClr val="FFFFFF"/>
                </a:solidFill>
                <a:latin typeface="Monotype Corsiva" pitchFamily="66" charset="0"/>
              </a:rPr>
              <a:t>When we solve a quantum-mechanical problem, what we really do is </a:t>
            </a:r>
          </a:p>
          <a:p>
            <a:r>
              <a:rPr lang="en-US" dirty="0">
                <a:solidFill>
                  <a:srgbClr val="FFFFFF"/>
                </a:solidFill>
                <a:latin typeface="Monotype Corsiva" pitchFamily="66" charset="0"/>
              </a:rPr>
              <a:t>divide the universe into two parts – the system in which we are </a:t>
            </a:r>
          </a:p>
          <a:p>
            <a:r>
              <a:rPr lang="en-US" dirty="0">
                <a:solidFill>
                  <a:srgbClr val="FFFFFF"/>
                </a:solidFill>
                <a:latin typeface="Monotype Corsiva" pitchFamily="66" charset="0"/>
              </a:rPr>
              <a:t>interested and the rest of the universe.”</a:t>
            </a:r>
          </a:p>
          <a:p>
            <a:endParaRPr lang="en-US" dirty="0">
              <a:solidFill>
                <a:schemeClr val="accent2"/>
              </a:solidFill>
              <a:latin typeface="Monotype Corsiva" pitchFamily="66" charset="0"/>
            </a:endParaRPr>
          </a:p>
          <a:p>
            <a:r>
              <a:rPr lang="en-US" dirty="0">
                <a:latin typeface="Monotype Corsiva" pitchFamily="66" charset="0"/>
              </a:rPr>
              <a:t>                                                - </a:t>
            </a:r>
            <a:r>
              <a:rPr lang="en-US" dirty="0">
                <a:solidFill>
                  <a:srgbClr val="D60093"/>
                </a:solidFill>
                <a:latin typeface="Monotype Corsiva" pitchFamily="66" charset="0"/>
              </a:rPr>
              <a:t>Richard P. Feynman</a:t>
            </a:r>
          </a:p>
          <a:p>
            <a:r>
              <a:rPr lang="en-US" dirty="0">
                <a:latin typeface="Monotype Corsiva" pitchFamily="66" charset="0"/>
              </a:rPr>
              <a:t>          (Statistical Mechanics : A set of lectures; </a:t>
            </a:r>
            <a:r>
              <a:rPr lang="en-US" dirty="0" err="1">
                <a:latin typeface="Monotype Corsiva" pitchFamily="66" charset="0"/>
              </a:rPr>
              <a:t>Westview</a:t>
            </a:r>
            <a:r>
              <a:rPr lang="en-US" dirty="0">
                <a:latin typeface="Monotype Corsiva" pitchFamily="66" charset="0"/>
              </a:rPr>
              <a:t> press, 1972)</a:t>
            </a:r>
          </a:p>
          <a:p>
            <a:endParaRPr lang="en-US" dirty="0">
              <a:latin typeface="Monotype Corsiva" pitchFamily="66" charset="0"/>
            </a:endParaRPr>
          </a:p>
          <a:p>
            <a:endParaRPr lang="en-US" dirty="0">
              <a:latin typeface="Monotype Corsiva" pitchFamily="66" charset="0"/>
            </a:endParaRPr>
          </a:p>
          <a:p>
            <a:endParaRPr lang="en-US" dirty="0">
              <a:latin typeface="Monotype Corsiva" pitchFamily="66" charset="0"/>
            </a:endParaRPr>
          </a:p>
          <a:p>
            <a:r>
              <a:rPr lang="en-US" dirty="0">
                <a:solidFill>
                  <a:srgbClr val="FFFF00"/>
                </a:solidFill>
                <a:latin typeface="Monotype Corsiva" pitchFamily="66" charset="0"/>
              </a:rPr>
              <a:t>When we include the part of the universe outside the system, the</a:t>
            </a:r>
          </a:p>
          <a:p>
            <a:r>
              <a:rPr lang="en-US" dirty="0">
                <a:solidFill>
                  <a:srgbClr val="FFFF00"/>
                </a:solidFill>
                <a:latin typeface="Monotype Corsiva" pitchFamily="66" charset="0"/>
              </a:rPr>
              <a:t>motivation of using the density matrices become clear.</a:t>
            </a:r>
          </a:p>
          <a:p>
            <a:r>
              <a:rPr lang="en-US" dirty="0" smtClean="0">
                <a:latin typeface="Monotype Corsiva" pitchFamily="66" charset="0"/>
              </a:rPr>
              <a:t>                                             </a:t>
            </a:r>
            <a:endParaRPr lang="en-US" dirty="0">
              <a:latin typeface="Monotype Corsiva" pitchFamily="66" charset="0"/>
            </a:endParaRPr>
          </a:p>
        </p:txBody>
      </p:sp>
      <p:sp>
        <p:nvSpPr>
          <p:cNvPr id="35843" name="Text Box 3"/>
          <p:cNvSpPr txBox="1">
            <a:spLocks noChangeArrowheads="1"/>
          </p:cNvSpPr>
          <p:nvPr/>
        </p:nvSpPr>
        <p:spPr bwMode="auto">
          <a:xfrm>
            <a:off x="3395110" y="274638"/>
            <a:ext cx="1887055" cy="461665"/>
          </a:xfrm>
          <a:prstGeom prst="rect">
            <a:avLst/>
          </a:prstGeom>
          <a:noFill/>
          <a:ln w="9525">
            <a:noFill/>
            <a:miter lim="800000"/>
            <a:headEnd/>
            <a:tailEnd/>
          </a:ln>
        </p:spPr>
        <p:txBody>
          <a:bodyPr wrap="none">
            <a:spAutoFit/>
          </a:bodyPr>
          <a:lstStyle/>
          <a:p>
            <a:r>
              <a:rPr lang="en-US" b="1" u="sng" dirty="0">
                <a:solidFill>
                  <a:srgbClr val="FF0000"/>
                </a:solidFill>
                <a:latin typeface="Monotype Corsiva" pitchFamily="66" charset="0"/>
              </a:rPr>
              <a:t>Density Matrix</a:t>
            </a:r>
          </a:p>
        </p:txBody>
      </p:sp>
      <p:sp>
        <p:nvSpPr>
          <p:cNvPr id="35844" name="Text Box 4"/>
          <p:cNvSpPr txBox="1">
            <a:spLocks noChangeArrowheads="1"/>
          </p:cNvSpPr>
          <p:nvPr/>
        </p:nvSpPr>
        <p:spPr bwMode="auto">
          <a:xfrm>
            <a:off x="3179051" y="5805264"/>
            <a:ext cx="2904961" cy="461665"/>
          </a:xfrm>
          <a:prstGeom prst="rect">
            <a:avLst/>
          </a:prstGeom>
          <a:noFill/>
          <a:ln w="9525">
            <a:noFill/>
            <a:miter lim="800000"/>
            <a:headEnd/>
            <a:tailEnd/>
          </a:ln>
        </p:spPr>
        <p:txBody>
          <a:bodyPr wrap="none">
            <a:spAutoFit/>
          </a:bodyPr>
          <a:lstStyle/>
          <a:p>
            <a:r>
              <a:rPr lang="en-US" dirty="0">
                <a:solidFill>
                  <a:srgbClr val="FFFF00"/>
                </a:solidFill>
                <a:latin typeface="Monotype Corsiva" pitchFamily="66" charset="0"/>
              </a:rPr>
              <a:t>So what does this mean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Rectangle 1026"/>
          <p:cNvSpPr>
            <a:spLocks noChangeArrowheads="1"/>
          </p:cNvSpPr>
          <p:nvPr/>
        </p:nvSpPr>
        <p:spPr bwMode="auto">
          <a:xfrm>
            <a:off x="3086100" y="3138488"/>
            <a:ext cx="9144000" cy="461665"/>
          </a:xfrm>
          <a:prstGeom prst="rect">
            <a:avLst/>
          </a:prstGeom>
          <a:noFill/>
          <a:ln w="9525">
            <a:noFill/>
            <a:miter lim="800000"/>
            <a:headEnd/>
            <a:tailEnd/>
          </a:ln>
        </p:spPr>
        <p:txBody>
          <a:bodyPr>
            <a:spAutoFit/>
          </a:bodyPr>
          <a:lstStyle/>
          <a:p>
            <a:endParaRPr lang="es-CO">
              <a:latin typeface="Monotype Corsiva" pitchFamily="66" charset="0"/>
            </a:endParaRPr>
          </a:p>
        </p:txBody>
      </p:sp>
      <p:grpSp>
        <p:nvGrpSpPr>
          <p:cNvPr id="2" name="Group 1027"/>
          <p:cNvGrpSpPr>
            <a:grpSpLocks/>
          </p:cNvGrpSpPr>
          <p:nvPr/>
        </p:nvGrpSpPr>
        <p:grpSpPr bwMode="auto">
          <a:xfrm>
            <a:off x="179512" y="115888"/>
            <a:ext cx="8712968" cy="1014413"/>
            <a:chOff x="635" y="81"/>
            <a:chExt cx="4598" cy="639"/>
          </a:xfrm>
        </p:grpSpPr>
        <p:sp>
          <p:nvSpPr>
            <p:cNvPr id="6163" name="Text Box 1028"/>
            <p:cNvSpPr txBox="1">
              <a:spLocks noChangeArrowheads="1"/>
            </p:cNvSpPr>
            <p:nvPr/>
          </p:nvSpPr>
          <p:spPr bwMode="auto">
            <a:xfrm>
              <a:off x="635" y="144"/>
              <a:ext cx="4598" cy="523"/>
            </a:xfrm>
            <a:prstGeom prst="rect">
              <a:avLst/>
            </a:prstGeom>
            <a:noFill/>
            <a:ln w="9525">
              <a:noFill/>
              <a:miter lim="800000"/>
              <a:headEnd/>
              <a:tailEnd/>
            </a:ln>
          </p:spPr>
          <p:txBody>
            <a:bodyPr wrap="square">
              <a:spAutoFit/>
            </a:bodyPr>
            <a:lstStyle/>
            <a:p>
              <a:pPr algn="just"/>
              <a:r>
                <a:rPr lang="en-US" sz="2400" dirty="0">
                  <a:latin typeface="Monotype Corsiva" pitchFamily="66" charset="0"/>
                </a:rPr>
                <a:t>Let          </a:t>
              </a:r>
              <a:r>
                <a:rPr lang="en-US" sz="2400" dirty="0" smtClean="0">
                  <a:latin typeface="Monotype Corsiva" pitchFamily="66" charset="0"/>
                </a:rPr>
                <a:t>   be </a:t>
              </a:r>
              <a:r>
                <a:rPr lang="en-US" sz="2400" dirty="0">
                  <a:latin typeface="Monotype Corsiva" pitchFamily="66" charset="0"/>
                </a:rPr>
                <a:t>a complete set of vectors in the vector space describing the </a:t>
              </a:r>
            </a:p>
            <a:p>
              <a:pPr algn="just"/>
              <a:r>
                <a:rPr lang="en-US" sz="2400" dirty="0">
                  <a:latin typeface="Monotype Corsiva" pitchFamily="66" charset="0"/>
                </a:rPr>
                <a:t>system, and let          </a:t>
              </a:r>
              <a:r>
                <a:rPr lang="en-US" sz="2400" dirty="0" smtClean="0">
                  <a:latin typeface="Monotype Corsiva" pitchFamily="66" charset="0"/>
                </a:rPr>
                <a:t>   be </a:t>
              </a:r>
              <a:r>
                <a:rPr lang="en-US" sz="2400" dirty="0">
                  <a:latin typeface="Monotype Corsiva" pitchFamily="66" charset="0"/>
                </a:rPr>
                <a:t>a complete set for the rest of the universe.</a:t>
              </a:r>
            </a:p>
          </p:txBody>
        </p:sp>
        <p:graphicFrame>
          <p:nvGraphicFramePr>
            <p:cNvPr id="6152" name="Object 2054"/>
            <p:cNvGraphicFramePr>
              <a:graphicFrameLocks noChangeAspect="1"/>
            </p:cNvGraphicFramePr>
            <p:nvPr/>
          </p:nvGraphicFramePr>
          <p:xfrm>
            <a:off x="936" y="81"/>
            <a:ext cx="438" cy="376"/>
          </p:xfrm>
          <a:graphic>
            <a:graphicData uri="http://schemas.openxmlformats.org/presentationml/2006/ole">
              <p:oleObj spid="_x0000_s452866" name="Equation" r:id="rId3" imgW="266584" imgH="228501" progId="Equation.DSMT4">
                <p:embed/>
              </p:oleObj>
            </a:graphicData>
          </a:graphic>
        </p:graphicFrame>
        <p:graphicFrame>
          <p:nvGraphicFramePr>
            <p:cNvPr id="6153" name="Object 2055"/>
            <p:cNvGraphicFramePr>
              <a:graphicFrameLocks noChangeAspect="1"/>
            </p:cNvGraphicFramePr>
            <p:nvPr/>
          </p:nvGraphicFramePr>
          <p:xfrm>
            <a:off x="1591" y="366"/>
            <a:ext cx="412" cy="354"/>
          </p:xfrm>
          <a:graphic>
            <a:graphicData uri="http://schemas.openxmlformats.org/presentationml/2006/ole">
              <p:oleObj spid="_x0000_s452867" name="Equation" r:id="rId4" imgW="266584" imgH="228501" progId="Equation.DSMT4">
                <p:embed/>
              </p:oleObj>
            </a:graphicData>
          </a:graphic>
        </p:graphicFrame>
      </p:grpSp>
      <p:sp>
        <p:nvSpPr>
          <p:cNvPr id="6156" name="Text Box 1031"/>
          <p:cNvSpPr txBox="1">
            <a:spLocks noChangeArrowheads="1"/>
          </p:cNvSpPr>
          <p:nvPr/>
        </p:nvSpPr>
        <p:spPr bwMode="auto">
          <a:xfrm>
            <a:off x="629572" y="1219200"/>
            <a:ext cx="7819769" cy="461665"/>
          </a:xfrm>
          <a:prstGeom prst="rect">
            <a:avLst/>
          </a:prstGeom>
          <a:noFill/>
          <a:ln w="9525">
            <a:noFill/>
            <a:miter lim="800000"/>
            <a:headEnd/>
            <a:tailEnd/>
          </a:ln>
        </p:spPr>
        <p:txBody>
          <a:bodyPr wrap="none">
            <a:spAutoFit/>
          </a:bodyPr>
          <a:lstStyle/>
          <a:p>
            <a:r>
              <a:rPr lang="en-US" sz="2400" dirty="0">
                <a:solidFill>
                  <a:srgbClr val="FFC000"/>
                </a:solidFill>
                <a:latin typeface="Monotype Corsiva" pitchFamily="66" charset="0"/>
              </a:rPr>
              <a:t>The most general way to write the </a:t>
            </a:r>
            <a:r>
              <a:rPr lang="en-US" sz="2400" dirty="0" smtClean="0">
                <a:solidFill>
                  <a:srgbClr val="FFC000"/>
                </a:solidFill>
                <a:latin typeface="Monotype Corsiva" pitchFamily="66" charset="0"/>
              </a:rPr>
              <a:t>wave function </a:t>
            </a:r>
            <a:r>
              <a:rPr lang="en-US" sz="2400" dirty="0">
                <a:solidFill>
                  <a:srgbClr val="FFC000"/>
                </a:solidFill>
                <a:latin typeface="Monotype Corsiva" pitchFamily="66" charset="0"/>
              </a:rPr>
              <a:t>for the total system is</a:t>
            </a:r>
          </a:p>
        </p:txBody>
      </p:sp>
      <p:graphicFrame>
        <p:nvGraphicFramePr>
          <p:cNvPr id="6146" name="Object 2048"/>
          <p:cNvGraphicFramePr>
            <a:graphicFrameLocks noChangeAspect="1"/>
          </p:cNvGraphicFramePr>
          <p:nvPr/>
        </p:nvGraphicFramePr>
        <p:xfrm>
          <a:off x="2511425" y="1752600"/>
          <a:ext cx="3095625" cy="858838"/>
        </p:xfrm>
        <a:graphic>
          <a:graphicData uri="http://schemas.openxmlformats.org/presentationml/2006/ole">
            <p:oleObj spid="_x0000_s452868" name="Equation" r:id="rId5" imgW="1282700" imgH="355600" progId="Equation.DSMT4">
              <p:embed/>
            </p:oleObj>
          </a:graphicData>
        </a:graphic>
      </p:graphicFrame>
      <p:grpSp>
        <p:nvGrpSpPr>
          <p:cNvPr id="3" name="Group 1033"/>
          <p:cNvGrpSpPr>
            <a:grpSpLocks/>
          </p:cNvGrpSpPr>
          <p:nvPr/>
        </p:nvGrpSpPr>
        <p:grpSpPr bwMode="auto">
          <a:xfrm>
            <a:off x="179512" y="2679700"/>
            <a:ext cx="8784976" cy="901700"/>
            <a:chOff x="249" y="2186"/>
            <a:chExt cx="5180" cy="568"/>
          </a:xfrm>
        </p:grpSpPr>
        <p:sp>
          <p:nvSpPr>
            <p:cNvPr id="6162" name="Text Box 1034"/>
            <p:cNvSpPr txBox="1">
              <a:spLocks noChangeArrowheads="1"/>
            </p:cNvSpPr>
            <p:nvPr/>
          </p:nvSpPr>
          <p:spPr bwMode="auto">
            <a:xfrm>
              <a:off x="249" y="2186"/>
              <a:ext cx="5180" cy="523"/>
            </a:xfrm>
            <a:prstGeom prst="rect">
              <a:avLst/>
            </a:prstGeom>
            <a:noFill/>
            <a:ln w="9525">
              <a:noFill/>
              <a:miter lim="800000"/>
              <a:headEnd/>
              <a:tailEnd/>
            </a:ln>
          </p:spPr>
          <p:txBody>
            <a:bodyPr wrap="square">
              <a:spAutoFit/>
            </a:bodyPr>
            <a:lstStyle/>
            <a:p>
              <a:pPr algn="just"/>
              <a:r>
                <a:rPr lang="en-US" sz="2400" dirty="0">
                  <a:latin typeface="Monotype Corsiva" pitchFamily="66" charset="0"/>
                </a:rPr>
                <a:t>Now let A be an operator that acts only on the system, </a:t>
              </a:r>
              <a:r>
                <a:rPr lang="en-US" sz="2400" dirty="0" err="1">
                  <a:latin typeface="Monotype Corsiva" pitchFamily="66" charset="0"/>
                </a:rPr>
                <a:t>ie</a:t>
              </a:r>
              <a:r>
                <a:rPr lang="en-US" sz="2400" dirty="0">
                  <a:latin typeface="Monotype Corsiva" pitchFamily="66" charset="0"/>
                </a:rPr>
                <a:t> </a:t>
              </a:r>
              <a:r>
                <a:rPr lang="en-US" sz="2400" i="1" dirty="0">
                  <a:latin typeface="Monotype Corsiva" pitchFamily="66" charset="0"/>
                </a:rPr>
                <a:t>A</a:t>
              </a:r>
              <a:r>
                <a:rPr lang="en-US" sz="2400" dirty="0">
                  <a:latin typeface="Monotype Corsiva" pitchFamily="66" charset="0"/>
                </a:rPr>
                <a:t> does not act </a:t>
              </a:r>
            </a:p>
            <a:p>
              <a:pPr algn="just"/>
              <a:r>
                <a:rPr lang="en-US" sz="2400" dirty="0">
                  <a:latin typeface="Monotype Corsiva" pitchFamily="66" charset="0"/>
                </a:rPr>
                <a:t>on </a:t>
              </a:r>
            </a:p>
          </p:txBody>
        </p:sp>
        <p:graphicFrame>
          <p:nvGraphicFramePr>
            <p:cNvPr id="6151" name="Object 2053"/>
            <p:cNvGraphicFramePr>
              <a:graphicFrameLocks noChangeAspect="1"/>
            </p:cNvGraphicFramePr>
            <p:nvPr/>
          </p:nvGraphicFramePr>
          <p:xfrm>
            <a:off x="516" y="2400"/>
            <a:ext cx="412" cy="354"/>
          </p:xfrm>
          <a:graphic>
            <a:graphicData uri="http://schemas.openxmlformats.org/presentationml/2006/ole">
              <p:oleObj spid="_x0000_s452869" name="Equation" r:id="rId6" imgW="266584" imgH="228501" progId="Equation.3">
                <p:embed/>
              </p:oleObj>
            </a:graphicData>
          </a:graphic>
        </p:graphicFrame>
      </p:grpSp>
      <p:graphicFrame>
        <p:nvGraphicFramePr>
          <p:cNvPr id="6147" name="Object 2049"/>
          <p:cNvGraphicFramePr>
            <a:graphicFrameLocks noChangeAspect="1"/>
          </p:cNvGraphicFramePr>
          <p:nvPr/>
        </p:nvGraphicFramePr>
        <p:xfrm>
          <a:off x="1027113" y="3429000"/>
          <a:ext cx="5956300" cy="917575"/>
        </p:xfrm>
        <a:graphic>
          <a:graphicData uri="http://schemas.openxmlformats.org/presentationml/2006/ole">
            <p:oleObj spid="_x0000_s452870" name="Equation" r:id="rId7" imgW="2311400" imgH="355600" progId="Equation.DSMT4">
              <p:embed/>
            </p:oleObj>
          </a:graphicData>
        </a:graphic>
      </p:graphicFrame>
      <p:sp>
        <p:nvSpPr>
          <p:cNvPr id="6158" name="Text Box 1037"/>
          <p:cNvSpPr txBox="1">
            <a:spLocks noChangeArrowheads="1"/>
          </p:cNvSpPr>
          <p:nvPr/>
        </p:nvSpPr>
        <p:spPr bwMode="auto">
          <a:xfrm>
            <a:off x="244573" y="4191000"/>
            <a:ext cx="1752403" cy="461665"/>
          </a:xfrm>
          <a:prstGeom prst="rect">
            <a:avLst/>
          </a:prstGeom>
          <a:noFill/>
          <a:ln w="9525">
            <a:noFill/>
            <a:miter lim="800000"/>
            <a:headEnd/>
            <a:tailEnd/>
          </a:ln>
        </p:spPr>
        <p:txBody>
          <a:bodyPr wrap="none">
            <a:spAutoFit/>
          </a:bodyPr>
          <a:lstStyle/>
          <a:p>
            <a:r>
              <a:rPr lang="en-US" sz="2400">
                <a:latin typeface="Monotype Corsiva" pitchFamily="66" charset="0"/>
              </a:rPr>
              <a:t>Now we have,</a:t>
            </a:r>
          </a:p>
        </p:txBody>
      </p:sp>
      <p:graphicFrame>
        <p:nvGraphicFramePr>
          <p:cNvPr id="6148" name="Object 2050"/>
          <p:cNvGraphicFramePr>
            <a:graphicFrameLocks noChangeAspect="1"/>
          </p:cNvGraphicFramePr>
          <p:nvPr/>
        </p:nvGraphicFramePr>
        <p:xfrm>
          <a:off x="346075" y="4718050"/>
          <a:ext cx="5091113" cy="920750"/>
        </p:xfrm>
        <a:graphic>
          <a:graphicData uri="http://schemas.openxmlformats.org/presentationml/2006/ole">
            <p:oleObj spid="_x0000_s452871" name="Equation" r:id="rId8" imgW="1968500" imgH="355600" progId="Equation.DSMT4">
              <p:embed/>
            </p:oleObj>
          </a:graphicData>
        </a:graphic>
      </p:graphicFrame>
      <p:graphicFrame>
        <p:nvGraphicFramePr>
          <p:cNvPr id="6149" name="Object 2051"/>
          <p:cNvGraphicFramePr>
            <a:graphicFrameLocks noChangeAspect="1"/>
          </p:cNvGraphicFramePr>
          <p:nvPr/>
        </p:nvGraphicFramePr>
        <p:xfrm>
          <a:off x="2058988" y="5765800"/>
          <a:ext cx="2797175" cy="787400"/>
        </p:xfrm>
        <a:graphic>
          <a:graphicData uri="http://schemas.openxmlformats.org/presentationml/2006/ole">
            <p:oleObj spid="_x0000_s452872" name="Equation" r:id="rId9" imgW="1218671" imgH="342751" progId="Equation.DSMT4">
              <p:embed/>
            </p:oleObj>
          </a:graphicData>
        </a:graphic>
      </p:graphicFrame>
      <p:graphicFrame>
        <p:nvGraphicFramePr>
          <p:cNvPr id="6150" name="Object 2052"/>
          <p:cNvGraphicFramePr>
            <a:graphicFrameLocks noChangeAspect="1"/>
          </p:cNvGraphicFramePr>
          <p:nvPr/>
        </p:nvGraphicFramePr>
        <p:xfrm>
          <a:off x="6019800" y="5106988"/>
          <a:ext cx="2640013" cy="912812"/>
        </p:xfrm>
        <a:graphic>
          <a:graphicData uri="http://schemas.openxmlformats.org/presentationml/2006/ole">
            <p:oleObj spid="_x0000_s452873" name="Equation" r:id="rId10" imgW="1028254" imgH="355446" progId="Equation.DSMT4">
              <p:embed/>
            </p:oleObj>
          </a:graphicData>
        </a:graphic>
      </p:graphicFrame>
      <p:sp>
        <p:nvSpPr>
          <p:cNvPr id="6159" name="Oval 1041"/>
          <p:cNvSpPr>
            <a:spLocks noChangeArrowheads="1"/>
          </p:cNvSpPr>
          <p:nvPr/>
        </p:nvSpPr>
        <p:spPr bwMode="auto">
          <a:xfrm>
            <a:off x="4411663" y="5829300"/>
            <a:ext cx="541337" cy="609600"/>
          </a:xfrm>
          <a:prstGeom prst="ellipse">
            <a:avLst/>
          </a:prstGeom>
          <a:noFill/>
          <a:ln w="9525">
            <a:solidFill>
              <a:schemeClr val="tx1"/>
            </a:solidFill>
            <a:round/>
            <a:headEnd/>
            <a:tailEnd/>
          </a:ln>
        </p:spPr>
        <p:txBody>
          <a:bodyPr wrap="none" anchor="ctr"/>
          <a:lstStyle/>
          <a:p>
            <a:endParaRPr lang="es-CO">
              <a:latin typeface="Monotype Corsiva" pitchFamily="66" charset="0"/>
            </a:endParaRPr>
          </a:p>
        </p:txBody>
      </p:sp>
      <p:sp>
        <p:nvSpPr>
          <p:cNvPr id="6160" name="Line 1042"/>
          <p:cNvSpPr>
            <a:spLocks noChangeShapeType="1"/>
          </p:cNvSpPr>
          <p:nvPr/>
        </p:nvSpPr>
        <p:spPr bwMode="auto">
          <a:xfrm flipV="1">
            <a:off x="5029200" y="5562600"/>
            <a:ext cx="914400" cy="457200"/>
          </a:xfrm>
          <a:prstGeom prst="line">
            <a:avLst/>
          </a:prstGeom>
          <a:noFill/>
          <a:ln w="9525">
            <a:solidFill>
              <a:schemeClr val="tx1"/>
            </a:solidFill>
            <a:round/>
            <a:headEnd/>
            <a:tailEnd type="triangle" w="med" len="med"/>
          </a:ln>
        </p:spPr>
        <p:txBody>
          <a:bodyPr/>
          <a:lstStyle/>
          <a:p>
            <a:endParaRPr lang="es-CO">
              <a:latin typeface="Monotype Corsiva" pitchFamily="66" charset="0"/>
            </a:endParaRPr>
          </a:p>
        </p:txBody>
      </p:sp>
      <p:sp>
        <p:nvSpPr>
          <p:cNvPr id="6161" name="Text Box 1043"/>
          <p:cNvSpPr txBox="1">
            <a:spLocks noChangeArrowheads="1"/>
          </p:cNvSpPr>
          <p:nvPr/>
        </p:nvSpPr>
        <p:spPr bwMode="auto">
          <a:xfrm>
            <a:off x="6390722" y="5984875"/>
            <a:ext cx="1887055" cy="461665"/>
          </a:xfrm>
          <a:prstGeom prst="rect">
            <a:avLst/>
          </a:prstGeom>
          <a:noFill/>
          <a:ln w="9525">
            <a:noFill/>
            <a:miter lim="800000"/>
            <a:headEnd/>
            <a:tailEnd/>
          </a:ln>
        </p:spPr>
        <p:txBody>
          <a:bodyPr wrap="none">
            <a:spAutoFit/>
          </a:bodyPr>
          <a:lstStyle/>
          <a:p>
            <a:r>
              <a:rPr lang="en-US" sz="2400" i="1" dirty="0">
                <a:solidFill>
                  <a:srgbClr val="FFFFFF"/>
                </a:solidFill>
                <a:latin typeface="Monotype Corsiva" pitchFamily="66" charset="0"/>
              </a:rPr>
              <a:t>Density Matrix</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1026"/>
          <p:cNvSpPr txBox="1">
            <a:spLocks noChangeArrowheads="1"/>
          </p:cNvSpPr>
          <p:nvPr/>
        </p:nvSpPr>
        <p:spPr bwMode="auto">
          <a:xfrm>
            <a:off x="480900" y="117475"/>
            <a:ext cx="4586512" cy="461665"/>
          </a:xfrm>
          <a:prstGeom prst="rect">
            <a:avLst/>
          </a:prstGeom>
          <a:noFill/>
          <a:ln w="9525">
            <a:noFill/>
            <a:miter lim="800000"/>
            <a:headEnd/>
            <a:tailEnd/>
          </a:ln>
        </p:spPr>
        <p:txBody>
          <a:bodyPr wrap="none">
            <a:spAutoFit/>
          </a:bodyPr>
          <a:lstStyle/>
          <a:p>
            <a:r>
              <a:rPr lang="en-US">
                <a:latin typeface="Monotype Corsiva" pitchFamily="66" charset="0"/>
              </a:rPr>
              <a:t>We define the operator </a:t>
            </a:r>
            <a:r>
              <a:rPr lang="en-US" i="1">
                <a:latin typeface="Monotype Corsiva" pitchFamily="66" charset="0"/>
              </a:rPr>
              <a:t>ρ </a:t>
            </a:r>
            <a:r>
              <a:rPr lang="en-US">
                <a:latin typeface="Monotype Corsiva" pitchFamily="66" charset="0"/>
              </a:rPr>
              <a:t>to be such that,</a:t>
            </a:r>
            <a:endParaRPr lang="en-US" i="1">
              <a:latin typeface="Monotype Corsiva" pitchFamily="66" charset="0"/>
            </a:endParaRPr>
          </a:p>
        </p:txBody>
      </p:sp>
      <p:graphicFrame>
        <p:nvGraphicFramePr>
          <p:cNvPr id="7170" name="Object 2048"/>
          <p:cNvGraphicFramePr>
            <a:graphicFrameLocks noChangeAspect="1"/>
          </p:cNvGraphicFramePr>
          <p:nvPr/>
        </p:nvGraphicFramePr>
        <p:xfrm>
          <a:off x="1719263" y="693738"/>
          <a:ext cx="2301875" cy="525462"/>
        </p:xfrm>
        <a:graphic>
          <a:graphicData uri="http://schemas.openxmlformats.org/presentationml/2006/ole">
            <p:oleObj spid="_x0000_s453794" name="Equation" r:id="rId3" imgW="1002865" imgH="228501" progId="Equation.DSMT4">
              <p:embed/>
            </p:oleObj>
          </a:graphicData>
        </a:graphic>
      </p:graphicFrame>
      <p:sp>
        <p:nvSpPr>
          <p:cNvPr id="7176" name="Text Box 1028"/>
          <p:cNvSpPr txBox="1">
            <a:spLocks noChangeArrowheads="1"/>
          </p:cNvSpPr>
          <p:nvPr/>
        </p:nvSpPr>
        <p:spPr bwMode="auto">
          <a:xfrm>
            <a:off x="4458064" y="727075"/>
            <a:ext cx="3010760" cy="461665"/>
          </a:xfrm>
          <a:prstGeom prst="rect">
            <a:avLst/>
          </a:prstGeom>
          <a:noFill/>
          <a:ln w="9525">
            <a:noFill/>
            <a:miter lim="800000"/>
            <a:headEnd/>
            <a:tailEnd/>
          </a:ln>
        </p:spPr>
        <p:txBody>
          <a:bodyPr wrap="none">
            <a:spAutoFit/>
          </a:bodyPr>
          <a:lstStyle/>
          <a:p>
            <a:r>
              <a:rPr lang="en-US">
                <a:latin typeface="Monotype Corsiva" pitchFamily="66" charset="0"/>
              </a:rPr>
              <a:t>Note that </a:t>
            </a:r>
            <a:r>
              <a:rPr lang="en-US" i="1">
                <a:latin typeface="Monotype Corsiva" pitchFamily="66" charset="0"/>
              </a:rPr>
              <a:t>ρ </a:t>
            </a:r>
            <a:r>
              <a:rPr lang="en-US">
                <a:latin typeface="Monotype Corsiva" pitchFamily="66" charset="0"/>
              </a:rPr>
              <a:t>is Hermitian. </a:t>
            </a:r>
          </a:p>
        </p:txBody>
      </p:sp>
      <p:sp>
        <p:nvSpPr>
          <p:cNvPr id="7177" name="Text Box 1029"/>
          <p:cNvSpPr txBox="1">
            <a:spLocks noChangeArrowheads="1"/>
          </p:cNvSpPr>
          <p:nvPr/>
        </p:nvSpPr>
        <p:spPr bwMode="auto">
          <a:xfrm>
            <a:off x="340393" y="1260475"/>
            <a:ext cx="978152" cy="461665"/>
          </a:xfrm>
          <a:prstGeom prst="rect">
            <a:avLst/>
          </a:prstGeom>
          <a:noFill/>
          <a:ln w="9525">
            <a:noFill/>
            <a:miter lim="800000"/>
            <a:headEnd/>
            <a:tailEnd/>
          </a:ln>
        </p:spPr>
        <p:txBody>
          <a:bodyPr wrap="none">
            <a:spAutoFit/>
          </a:bodyPr>
          <a:lstStyle/>
          <a:p>
            <a:r>
              <a:rPr lang="en-US">
                <a:latin typeface="Monotype Corsiva" pitchFamily="66" charset="0"/>
              </a:rPr>
              <a:t>Again, </a:t>
            </a:r>
          </a:p>
        </p:txBody>
      </p:sp>
      <p:graphicFrame>
        <p:nvGraphicFramePr>
          <p:cNvPr id="7171" name="Object 2049"/>
          <p:cNvGraphicFramePr>
            <a:graphicFrameLocks noChangeAspect="1"/>
          </p:cNvGraphicFramePr>
          <p:nvPr/>
        </p:nvGraphicFramePr>
        <p:xfrm>
          <a:off x="1741488" y="1676400"/>
          <a:ext cx="4891087" cy="2798763"/>
        </p:xfrm>
        <a:graphic>
          <a:graphicData uri="http://schemas.openxmlformats.org/presentationml/2006/ole">
            <p:oleObj spid="_x0000_s453795" name="Equation" r:id="rId4" imgW="1841500" imgH="1054100" progId="Equation.DSMT4">
              <p:embed/>
            </p:oleObj>
          </a:graphicData>
        </a:graphic>
      </p:graphicFrame>
      <p:sp>
        <p:nvSpPr>
          <p:cNvPr id="7178" name="Text Box 1031"/>
          <p:cNvSpPr txBox="1">
            <a:spLocks noChangeArrowheads="1"/>
          </p:cNvSpPr>
          <p:nvPr/>
        </p:nvSpPr>
        <p:spPr bwMode="auto">
          <a:xfrm>
            <a:off x="1894190" y="4449763"/>
            <a:ext cx="1053494" cy="461665"/>
          </a:xfrm>
          <a:prstGeom prst="rect">
            <a:avLst/>
          </a:prstGeom>
          <a:noFill/>
          <a:ln w="9525">
            <a:noFill/>
            <a:miter lim="800000"/>
            <a:headEnd/>
            <a:tailEnd/>
          </a:ln>
        </p:spPr>
        <p:txBody>
          <a:bodyPr wrap="none">
            <a:spAutoFit/>
          </a:bodyPr>
          <a:lstStyle/>
          <a:p>
            <a:r>
              <a:rPr lang="en-US" i="1">
                <a:latin typeface="Monotype Corsiva" pitchFamily="66" charset="0"/>
              </a:rPr>
              <a:t>= Tr Aρ</a:t>
            </a:r>
          </a:p>
        </p:txBody>
      </p:sp>
      <p:grpSp>
        <p:nvGrpSpPr>
          <p:cNvPr id="2" name="Group 1032"/>
          <p:cNvGrpSpPr>
            <a:grpSpLocks/>
          </p:cNvGrpSpPr>
          <p:nvPr/>
        </p:nvGrpSpPr>
        <p:grpSpPr bwMode="auto">
          <a:xfrm>
            <a:off x="538163" y="5029200"/>
            <a:ext cx="8059738" cy="889000"/>
            <a:chOff x="339" y="3168"/>
            <a:chExt cx="5077" cy="560"/>
          </a:xfrm>
        </p:grpSpPr>
        <p:sp>
          <p:nvSpPr>
            <p:cNvPr id="7180" name="Text Box 1033"/>
            <p:cNvSpPr txBox="1">
              <a:spLocks noChangeArrowheads="1"/>
            </p:cNvSpPr>
            <p:nvPr/>
          </p:nvSpPr>
          <p:spPr bwMode="auto">
            <a:xfrm>
              <a:off x="339" y="3168"/>
              <a:ext cx="5077" cy="523"/>
            </a:xfrm>
            <a:prstGeom prst="rect">
              <a:avLst/>
            </a:prstGeom>
            <a:noFill/>
            <a:ln w="9525">
              <a:noFill/>
              <a:miter lim="800000"/>
              <a:headEnd/>
              <a:tailEnd/>
            </a:ln>
          </p:spPr>
          <p:txBody>
            <a:bodyPr wrap="none">
              <a:spAutoFit/>
            </a:bodyPr>
            <a:lstStyle/>
            <a:p>
              <a:pPr algn="just"/>
              <a:r>
                <a:rPr lang="en-US" dirty="0">
                  <a:solidFill>
                    <a:srgbClr val="FFFF00"/>
                  </a:solidFill>
                  <a:latin typeface="Monotype Corsiva" pitchFamily="66" charset="0"/>
                </a:rPr>
                <a:t>Due to the </a:t>
              </a:r>
              <a:r>
                <a:rPr lang="en-US" dirty="0" err="1">
                  <a:solidFill>
                    <a:srgbClr val="FFFF00"/>
                  </a:solidFill>
                  <a:latin typeface="Monotype Corsiva" pitchFamily="66" charset="0"/>
                </a:rPr>
                <a:t>Hermitian</a:t>
              </a:r>
              <a:r>
                <a:rPr lang="en-US" dirty="0">
                  <a:solidFill>
                    <a:srgbClr val="FFFF00"/>
                  </a:solidFill>
                  <a:latin typeface="Monotype Corsiva" pitchFamily="66" charset="0"/>
                </a:rPr>
                <a:t> nature of </a:t>
              </a:r>
              <a:r>
                <a:rPr lang="en-US" i="1" dirty="0">
                  <a:solidFill>
                    <a:srgbClr val="FFFF00"/>
                  </a:solidFill>
                  <a:latin typeface="Monotype Corsiva" pitchFamily="66" charset="0"/>
                </a:rPr>
                <a:t>ρ</a:t>
              </a:r>
              <a:r>
                <a:rPr lang="en-US" dirty="0">
                  <a:solidFill>
                    <a:srgbClr val="FFFF00"/>
                  </a:solidFill>
                  <a:latin typeface="Monotype Corsiva" pitchFamily="66" charset="0"/>
                </a:rPr>
                <a:t> it can be </a:t>
              </a:r>
              <a:r>
                <a:rPr lang="en-US" dirty="0" err="1">
                  <a:solidFill>
                    <a:srgbClr val="FFFF00"/>
                  </a:solidFill>
                  <a:latin typeface="Monotype Corsiva" pitchFamily="66" charset="0"/>
                </a:rPr>
                <a:t>diagonalized</a:t>
              </a:r>
              <a:r>
                <a:rPr lang="en-US" dirty="0">
                  <a:solidFill>
                    <a:srgbClr val="FFFF00"/>
                  </a:solidFill>
                  <a:latin typeface="Monotype Corsiva" pitchFamily="66" charset="0"/>
                </a:rPr>
                <a:t> with a complete </a:t>
              </a:r>
            </a:p>
            <a:p>
              <a:pPr algn="just"/>
              <a:r>
                <a:rPr lang="en-US" dirty="0" err="1">
                  <a:solidFill>
                    <a:srgbClr val="FFFF00"/>
                  </a:solidFill>
                  <a:latin typeface="Monotype Corsiva" pitchFamily="66" charset="0"/>
                </a:rPr>
                <a:t>orthonormal</a:t>
              </a:r>
              <a:r>
                <a:rPr lang="en-US" dirty="0">
                  <a:solidFill>
                    <a:srgbClr val="FFFF00"/>
                  </a:solidFill>
                  <a:latin typeface="Monotype Corsiva" pitchFamily="66" charset="0"/>
                </a:rPr>
                <a:t> set of </a:t>
              </a:r>
              <a:r>
                <a:rPr lang="en-US" dirty="0" smtClean="0">
                  <a:solidFill>
                    <a:srgbClr val="FFFF00"/>
                  </a:solidFill>
                  <a:latin typeface="Monotype Corsiva" pitchFamily="66" charset="0"/>
                </a:rPr>
                <a:t>eigenvectors        </a:t>
              </a:r>
              <a:r>
                <a:rPr lang="en-US" dirty="0">
                  <a:solidFill>
                    <a:srgbClr val="FFFF00"/>
                  </a:solidFill>
                  <a:latin typeface="Monotype Corsiva" pitchFamily="66" charset="0"/>
                </a:rPr>
                <a:t>with real </a:t>
              </a:r>
              <a:r>
                <a:rPr lang="en-US" dirty="0" err="1">
                  <a:solidFill>
                    <a:srgbClr val="FFFF00"/>
                  </a:solidFill>
                  <a:latin typeface="Monotype Corsiva" pitchFamily="66" charset="0"/>
                </a:rPr>
                <a:t>eigenvalues</a:t>
              </a:r>
              <a:r>
                <a:rPr lang="en-US" dirty="0">
                  <a:solidFill>
                    <a:srgbClr val="FFFF00"/>
                  </a:solidFill>
                  <a:latin typeface="Monotype Corsiva" pitchFamily="66" charset="0"/>
                </a:rPr>
                <a:t>  </a:t>
              </a:r>
            </a:p>
          </p:txBody>
        </p:sp>
        <p:graphicFrame>
          <p:nvGraphicFramePr>
            <p:cNvPr id="7173" name="Object 2051"/>
            <p:cNvGraphicFramePr>
              <a:graphicFrameLocks noChangeAspect="1"/>
            </p:cNvGraphicFramePr>
            <p:nvPr/>
          </p:nvGraphicFramePr>
          <p:xfrm>
            <a:off x="2547" y="3424"/>
            <a:ext cx="288" cy="288"/>
          </p:xfrm>
          <a:graphic>
            <a:graphicData uri="http://schemas.openxmlformats.org/presentationml/2006/ole">
              <p:oleObj spid="_x0000_s453796" name="Equation" r:id="rId5" imgW="203024" imgH="203024" progId="Equation.3">
                <p:embed/>
              </p:oleObj>
            </a:graphicData>
          </a:graphic>
        </p:graphicFrame>
        <p:graphicFrame>
          <p:nvGraphicFramePr>
            <p:cNvPr id="7174" name="Object 2052"/>
            <p:cNvGraphicFramePr>
              <a:graphicFrameLocks noChangeAspect="1"/>
            </p:cNvGraphicFramePr>
            <p:nvPr/>
          </p:nvGraphicFramePr>
          <p:xfrm>
            <a:off x="4297" y="3392"/>
            <a:ext cx="261" cy="336"/>
          </p:xfrm>
          <a:graphic>
            <a:graphicData uri="http://schemas.openxmlformats.org/presentationml/2006/ole">
              <p:oleObj spid="_x0000_s453797" name="Equation" r:id="rId6" imgW="177646" imgH="228402" progId="Equation.3">
                <p:embed/>
              </p:oleObj>
            </a:graphicData>
          </a:graphic>
        </p:graphicFrame>
      </p:grpSp>
      <p:graphicFrame>
        <p:nvGraphicFramePr>
          <p:cNvPr id="7172" name="Object 2050"/>
          <p:cNvGraphicFramePr>
            <a:graphicFrameLocks noChangeAspect="1"/>
          </p:cNvGraphicFramePr>
          <p:nvPr/>
        </p:nvGraphicFramePr>
        <p:xfrm>
          <a:off x="2787650" y="5943600"/>
          <a:ext cx="2197100" cy="790575"/>
        </p:xfrm>
        <a:graphic>
          <a:graphicData uri="http://schemas.openxmlformats.org/presentationml/2006/ole">
            <p:oleObj spid="_x0000_s453798" name="Equation" r:id="rId7" imgW="952087" imgH="342751" progId="Equation.DSMT4">
              <p:embed/>
            </p:oleObj>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Text Box 2"/>
          <p:cNvSpPr txBox="1">
            <a:spLocks noChangeArrowheads="1"/>
          </p:cNvSpPr>
          <p:nvPr/>
        </p:nvSpPr>
        <p:spPr bwMode="auto">
          <a:xfrm>
            <a:off x="496384" y="990600"/>
            <a:ext cx="2861681" cy="430887"/>
          </a:xfrm>
          <a:prstGeom prst="rect">
            <a:avLst/>
          </a:prstGeom>
          <a:noFill/>
          <a:ln w="9525">
            <a:noFill/>
            <a:miter lim="800000"/>
            <a:headEnd/>
            <a:tailEnd/>
          </a:ln>
        </p:spPr>
        <p:txBody>
          <a:bodyPr wrap="none">
            <a:spAutoFit/>
          </a:bodyPr>
          <a:lstStyle/>
          <a:p>
            <a:r>
              <a:rPr lang="en-US" sz="2200" dirty="0">
                <a:solidFill>
                  <a:srgbClr val="FFC000"/>
                </a:solidFill>
                <a:latin typeface="Monotype Corsiva" pitchFamily="66" charset="0"/>
              </a:rPr>
              <a:t>If we let </a:t>
            </a:r>
            <a:r>
              <a:rPr lang="en-US" sz="2200" i="1" dirty="0">
                <a:solidFill>
                  <a:srgbClr val="FFC000"/>
                </a:solidFill>
                <a:latin typeface="Monotype Corsiva" pitchFamily="66" charset="0"/>
              </a:rPr>
              <a:t>A </a:t>
            </a:r>
            <a:r>
              <a:rPr lang="en-US" sz="2200" dirty="0">
                <a:solidFill>
                  <a:srgbClr val="FFC000"/>
                </a:solidFill>
                <a:latin typeface="Monotype Corsiva" pitchFamily="66" charset="0"/>
              </a:rPr>
              <a:t>be 1, we obtain</a:t>
            </a:r>
            <a:endParaRPr lang="en-US" sz="2200" i="1" dirty="0">
              <a:solidFill>
                <a:srgbClr val="FFC000"/>
              </a:solidFill>
              <a:latin typeface="Monotype Corsiva" pitchFamily="66" charset="0"/>
            </a:endParaRPr>
          </a:p>
        </p:txBody>
      </p:sp>
      <p:graphicFrame>
        <p:nvGraphicFramePr>
          <p:cNvPr id="8194" name="Object 1024"/>
          <p:cNvGraphicFramePr>
            <a:graphicFrameLocks noChangeAspect="1"/>
          </p:cNvGraphicFramePr>
          <p:nvPr/>
        </p:nvGraphicFramePr>
        <p:xfrm>
          <a:off x="1654175" y="1600200"/>
          <a:ext cx="3987800" cy="722313"/>
        </p:xfrm>
        <a:graphic>
          <a:graphicData uri="http://schemas.openxmlformats.org/presentationml/2006/ole">
            <p:oleObj spid="_x0000_s454850" name="Equation" r:id="rId3" imgW="1892300" imgH="342900" progId="Equation.DSMT4">
              <p:embed/>
            </p:oleObj>
          </a:graphicData>
        </a:graphic>
      </p:graphicFrame>
      <p:sp>
        <p:nvSpPr>
          <p:cNvPr id="8201" name="Text Box 4"/>
          <p:cNvSpPr txBox="1">
            <a:spLocks noChangeArrowheads="1"/>
          </p:cNvSpPr>
          <p:nvPr/>
        </p:nvSpPr>
        <p:spPr bwMode="auto">
          <a:xfrm>
            <a:off x="412934" y="2438400"/>
            <a:ext cx="3376245" cy="430887"/>
          </a:xfrm>
          <a:prstGeom prst="rect">
            <a:avLst/>
          </a:prstGeom>
          <a:noFill/>
          <a:ln w="9525">
            <a:noFill/>
            <a:miter lim="800000"/>
            <a:headEnd/>
            <a:tailEnd/>
          </a:ln>
        </p:spPr>
        <p:txBody>
          <a:bodyPr wrap="none">
            <a:spAutoFit/>
          </a:bodyPr>
          <a:lstStyle/>
          <a:p>
            <a:r>
              <a:rPr lang="en-US" sz="2200" dirty="0">
                <a:solidFill>
                  <a:srgbClr val="FFC000"/>
                </a:solidFill>
                <a:latin typeface="Monotype Corsiva" pitchFamily="66" charset="0"/>
              </a:rPr>
              <a:t>If we let </a:t>
            </a:r>
            <a:r>
              <a:rPr lang="en-US" sz="2200" i="1" dirty="0">
                <a:solidFill>
                  <a:srgbClr val="FFC000"/>
                </a:solidFill>
                <a:latin typeface="Monotype Corsiva" pitchFamily="66" charset="0"/>
              </a:rPr>
              <a:t>A </a:t>
            </a:r>
            <a:r>
              <a:rPr lang="en-US" sz="2200" dirty="0">
                <a:solidFill>
                  <a:srgbClr val="FFC000"/>
                </a:solidFill>
                <a:latin typeface="Monotype Corsiva" pitchFamily="66" charset="0"/>
              </a:rPr>
              <a:t>be            </a:t>
            </a:r>
            <a:r>
              <a:rPr lang="en-US" sz="2200" dirty="0" smtClean="0">
                <a:solidFill>
                  <a:srgbClr val="FFC000"/>
                </a:solidFill>
                <a:latin typeface="Monotype Corsiva" pitchFamily="66" charset="0"/>
              </a:rPr>
              <a:t>  we </a:t>
            </a:r>
            <a:r>
              <a:rPr lang="en-US" sz="2200" dirty="0">
                <a:solidFill>
                  <a:srgbClr val="FFC000"/>
                </a:solidFill>
                <a:latin typeface="Monotype Corsiva" pitchFamily="66" charset="0"/>
              </a:rPr>
              <a:t>have</a:t>
            </a:r>
            <a:endParaRPr lang="en-US" sz="2200" i="1" dirty="0">
              <a:solidFill>
                <a:srgbClr val="FFC000"/>
              </a:solidFill>
              <a:latin typeface="Monotype Corsiva" pitchFamily="66" charset="0"/>
            </a:endParaRPr>
          </a:p>
        </p:txBody>
      </p:sp>
      <p:graphicFrame>
        <p:nvGraphicFramePr>
          <p:cNvPr id="8195" name="Object 1025"/>
          <p:cNvGraphicFramePr>
            <a:graphicFrameLocks noChangeAspect="1"/>
          </p:cNvGraphicFramePr>
          <p:nvPr/>
        </p:nvGraphicFramePr>
        <p:xfrm>
          <a:off x="1961158" y="2469331"/>
          <a:ext cx="882650" cy="455613"/>
        </p:xfrm>
        <a:graphic>
          <a:graphicData uri="http://schemas.openxmlformats.org/presentationml/2006/ole">
            <p:oleObj spid="_x0000_s454851" name="Equation" r:id="rId4" imgW="393529" imgH="203112" progId="Equation.3">
              <p:embed/>
            </p:oleObj>
          </a:graphicData>
        </a:graphic>
      </p:graphicFrame>
      <p:graphicFrame>
        <p:nvGraphicFramePr>
          <p:cNvPr id="8196" name="Object 1026"/>
          <p:cNvGraphicFramePr>
            <a:graphicFrameLocks noChangeAspect="1"/>
          </p:cNvGraphicFramePr>
          <p:nvPr/>
        </p:nvGraphicFramePr>
        <p:xfrm>
          <a:off x="811213" y="3048000"/>
          <a:ext cx="7515225" cy="1508125"/>
        </p:xfrm>
        <a:graphic>
          <a:graphicData uri="http://schemas.openxmlformats.org/presentationml/2006/ole">
            <p:oleObj spid="_x0000_s454852" name="Equation" r:id="rId5" imgW="3670300" imgH="736600" progId="Equation.DSMT4">
              <p:embed/>
            </p:oleObj>
          </a:graphicData>
        </a:graphic>
      </p:graphicFrame>
      <p:sp>
        <p:nvSpPr>
          <p:cNvPr id="8202" name="Text Box 7"/>
          <p:cNvSpPr txBox="1">
            <a:spLocks noChangeArrowheads="1"/>
          </p:cNvSpPr>
          <p:nvPr/>
        </p:nvSpPr>
        <p:spPr bwMode="auto">
          <a:xfrm>
            <a:off x="483351" y="4724400"/>
            <a:ext cx="2109872" cy="430887"/>
          </a:xfrm>
          <a:prstGeom prst="rect">
            <a:avLst/>
          </a:prstGeom>
          <a:noFill/>
          <a:ln w="9525">
            <a:noFill/>
            <a:miter lim="800000"/>
            <a:headEnd/>
            <a:tailEnd/>
          </a:ln>
        </p:spPr>
        <p:txBody>
          <a:bodyPr wrap="none">
            <a:spAutoFit/>
          </a:bodyPr>
          <a:lstStyle/>
          <a:p>
            <a:r>
              <a:rPr lang="en-US" sz="2200" dirty="0">
                <a:solidFill>
                  <a:srgbClr val="FFC000"/>
                </a:solidFill>
                <a:latin typeface="Monotype Corsiva" pitchFamily="66" charset="0"/>
              </a:rPr>
              <a:t>Therefore, we have </a:t>
            </a:r>
          </a:p>
        </p:txBody>
      </p:sp>
      <p:graphicFrame>
        <p:nvGraphicFramePr>
          <p:cNvPr id="8197" name="Object 1027"/>
          <p:cNvGraphicFramePr>
            <a:graphicFrameLocks noChangeAspect="1"/>
          </p:cNvGraphicFramePr>
          <p:nvPr/>
        </p:nvGraphicFramePr>
        <p:xfrm>
          <a:off x="2466975" y="5334000"/>
          <a:ext cx="931863" cy="523875"/>
        </p:xfrm>
        <a:graphic>
          <a:graphicData uri="http://schemas.openxmlformats.org/presentationml/2006/ole">
            <p:oleObj spid="_x0000_s454853" name="Equation" r:id="rId6" imgW="406224" imgH="228501" progId="Equation.DSMT4">
              <p:embed/>
            </p:oleObj>
          </a:graphicData>
        </a:graphic>
      </p:graphicFrame>
      <p:graphicFrame>
        <p:nvGraphicFramePr>
          <p:cNvPr id="8198" name="Object 1028"/>
          <p:cNvGraphicFramePr>
            <a:graphicFrameLocks noChangeAspect="1"/>
          </p:cNvGraphicFramePr>
          <p:nvPr/>
        </p:nvGraphicFramePr>
        <p:xfrm>
          <a:off x="4965700" y="5257800"/>
          <a:ext cx="1255713" cy="752475"/>
        </p:xfrm>
        <a:graphic>
          <a:graphicData uri="http://schemas.openxmlformats.org/presentationml/2006/ole">
            <p:oleObj spid="_x0000_s454854" name="Equation" r:id="rId7" imgW="571252" imgH="342751" progId="Equation.DSMT4">
              <p:embed/>
            </p:oleObj>
          </a:graphicData>
        </a:graphic>
      </p:graphicFrame>
      <p:sp>
        <p:nvSpPr>
          <p:cNvPr id="8203" name="Text Box 10"/>
          <p:cNvSpPr txBox="1">
            <a:spLocks noChangeArrowheads="1"/>
          </p:cNvSpPr>
          <p:nvPr/>
        </p:nvSpPr>
        <p:spPr bwMode="auto">
          <a:xfrm>
            <a:off x="3919862" y="5334000"/>
            <a:ext cx="556563" cy="430887"/>
          </a:xfrm>
          <a:prstGeom prst="rect">
            <a:avLst/>
          </a:prstGeom>
          <a:noFill/>
          <a:ln w="9525">
            <a:noFill/>
            <a:miter lim="800000"/>
            <a:headEnd/>
            <a:tailEnd/>
          </a:ln>
        </p:spPr>
        <p:txBody>
          <a:bodyPr wrap="none">
            <a:spAutoFit/>
          </a:bodyPr>
          <a:lstStyle/>
          <a:p>
            <a:r>
              <a:rPr lang="en-US" sz="2200" dirty="0">
                <a:solidFill>
                  <a:srgbClr val="FFC000"/>
                </a:solidFill>
                <a:latin typeface="Monotype Corsiva" pitchFamily="66" charset="0"/>
              </a:rPr>
              <a:t>and</a:t>
            </a:r>
          </a:p>
        </p:txBody>
      </p:sp>
      <p:sp>
        <p:nvSpPr>
          <p:cNvPr id="8204" name="Text Box 11"/>
          <p:cNvSpPr txBox="1">
            <a:spLocks noChangeArrowheads="1"/>
          </p:cNvSpPr>
          <p:nvPr/>
        </p:nvSpPr>
        <p:spPr bwMode="auto">
          <a:xfrm>
            <a:off x="1754737" y="6096000"/>
            <a:ext cx="5434501" cy="430887"/>
          </a:xfrm>
          <a:prstGeom prst="rect">
            <a:avLst/>
          </a:prstGeom>
          <a:noFill/>
          <a:ln w="9525">
            <a:noFill/>
            <a:miter lim="800000"/>
            <a:headEnd/>
            <a:tailEnd/>
          </a:ln>
        </p:spPr>
        <p:txBody>
          <a:bodyPr wrap="none">
            <a:spAutoFit/>
          </a:bodyPr>
          <a:lstStyle/>
          <a:p>
            <a:r>
              <a:rPr lang="en-US" sz="2200" b="1" i="1" dirty="0" err="1">
                <a:solidFill>
                  <a:srgbClr val="FFC000"/>
                </a:solidFill>
                <a:latin typeface="Monotype Corsiva" pitchFamily="66" charset="0"/>
              </a:rPr>
              <a:t>Orthonormal</a:t>
            </a:r>
            <a:r>
              <a:rPr lang="en-US" sz="2200" b="1" i="1" dirty="0">
                <a:solidFill>
                  <a:srgbClr val="FFC000"/>
                </a:solidFill>
                <a:latin typeface="Monotype Corsiva" pitchFamily="66" charset="0"/>
              </a:rPr>
              <a:t> set of eigenvectors and real </a:t>
            </a:r>
            <a:r>
              <a:rPr lang="en-US" sz="2200" b="1" i="1" dirty="0" err="1">
                <a:solidFill>
                  <a:srgbClr val="FFC000"/>
                </a:solidFill>
                <a:latin typeface="Monotype Corsiva" pitchFamily="66" charset="0"/>
              </a:rPr>
              <a:t>eigenvalues</a:t>
            </a:r>
            <a:r>
              <a:rPr lang="en-US" sz="2200" b="1" i="1" dirty="0">
                <a:solidFill>
                  <a:srgbClr val="FFC000"/>
                </a:solidFill>
                <a:latin typeface="Monotype Corsiva" pitchFamily="66" charset="0"/>
              </a:rPr>
              <a:t>.</a:t>
            </a:r>
          </a:p>
        </p:txBody>
      </p:sp>
      <p:graphicFrame>
        <p:nvGraphicFramePr>
          <p:cNvPr id="8199" name="Object 1029"/>
          <p:cNvGraphicFramePr>
            <a:graphicFrameLocks noChangeAspect="1"/>
          </p:cNvGraphicFramePr>
          <p:nvPr/>
        </p:nvGraphicFramePr>
        <p:xfrm>
          <a:off x="4691063" y="152400"/>
          <a:ext cx="2198687" cy="790575"/>
        </p:xfrm>
        <a:graphic>
          <a:graphicData uri="http://schemas.openxmlformats.org/presentationml/2006/ole">
            <p:oleObj spid="_x0000_s454855" name="Equation" r:id="rId8" imgW="952087" imgH="342751" progId="Equation.DSMT4">
              <p:embed/>
            </p:oleObj>
          </a:graphicData>
        </a:graphic>
      </p:graphicFrame>
      <p:sp>
        <p:nvSpPr>
          <p:cNvPr id="8205" name="Text Box 13"/>
          <p:cNvSpPr txBox="1">
            <a:spLocks noChangeArrowheads="1"/>
          </p:cNvSpPr>
          <p:nvPr/>
        </p:nvSpPr>
        <p:spPr bwMode="auto">
          <a:xfrm>
            <a:off x="803318" y="212725"/>
            <a:ext cx="3733714" cy="430887"/>
          </a:xfrm>
          <a:prstGeom prst="rect">
            <a:avLst/>
          </a:prstGeom>
          <a:noFill/>
          <a:ln w="9525">
            <a:noFill/>
            <a:miter lim="800000"/>
            <a:headEnd/>
            <a:tailEnd/>
          </a:ln>
        </p:spPr>
        <p:txBody>
          <a:bodyPr wrap="none">
            <a:spAutoFit/>
          </a:bodyPr>
          <a:lstStyle/>
          <a:p>
            <a:r>
              <a:rPr lang="en-US" sz="2200">
                <a:latin typeface="Monotype Corsiva" pitchFamily="66" charset="0"/>
              </a:rPr>
              <a:t>So, we have &lt;y|A|y&gt; = Tr Ar and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20 Grupo"/>
          <p:cNvGrpSpPr/>
          <p:nvPr/>
        </p:nvGrpSpPr>
        <p:grpSpPr>
          <a:xfrm>
            <a:off x="323528" y="193675"/>
            <a:ext cx="8424936" cy="1020763"/>
            <a:chOff x="323528" y="193675"/>
            <a:chExt cx="8424936" cy="1020763"/>
          </a:xfrm>
        </p:grpSpPr>
        <p:sp>
          <p:nvSpPr>
            <p:cNvPr id="9235" name="Text Box 1027"/>
            <p:cNvSpPr txBox="1">
              <a:spLocks noChangeArrowheads="1"/>
            </p:cNvSpPr>
            <p:nvPr/>
          </p:nvSpPr>
          <p:spPr bwMode="auto">
            <a:xfrm>
              <a:off x="323528" y="193675"/>
              <a:ext cx="8424936" cy="830997"/>
            </a:xfrm>
            <a:prstGeom prst="rect">
              <a:avLst/>
            </a:prstGeom>
            <a:noFill/>
            <a:ln w="9525">
              <a:noFill/>
              <a:miter lim="800000"/>
              <a:headEnd/>
              <a:tailEnd/>
            </a:ln>
          </p:spPr>
          <p:txBody>
            <a:bodyPr wrap="square">
              <a:spAutoFit/>
            </a:bodyPr>
            <a:lstStyle/>
            <a:p>
              <a:pPr algn="just"/>
              <a:r>
                <a:rPr lang="en-US" sz="2400" dirty="0">
                  <a:solidFill>
                    <a:schemeClr val="accent2">
                      <a:lumMod val="20000"/>
                      <a:lumOff val="80000"/>
                    </a:schemeClr>
                  </a:solidFill>
                  <a:latin typeface="Monotype Corsiva" pitchFamily="66" charset="0"/>
                </a:rPr>
                <a:t>Any system is described by a density matrix </a:t>
              </a:r>
              <a:r>
                <a:rPr lang="en-US" sz="2400" i="1" dirty="0">
                  <a:solidFill>
                    <a:schemeClr val="accent2">
                      <a:lumMod val="20000"/>
                      <a:lumOff val="80000"/>
                    </a:schemeClr>
                  </a:solidFill>
                  <a:latin typeface="Monotype Corsiva" pitchFamily="66" charset="0"/>
                </a:rPr>
                <a:t>ρ</a:t>
              </a:r>
              <a:r>
                <a:rPr lang="en-US" sz="2400" dirty="0">
                  <a:solidFill>
                    <a:schemeClr val="accent2">
                      <a:lumMod val="20000"/>
                      <a:lumOff val="80000"/>
                    </a:schemeClr>
                  </a:solidFill>
                  <a:latin typeface="Monotype Corsiva" pitchFamily="66" charset="0"/>
                </a:rPr>
                <a:t>, where </a:t>
              </a:r>
              <a:r>
                <a:rPr lang="en-US" sz="2400" i="1" dirty="0">
                  <a:solidFill>
                    <a:schemeClr val="accent2">
                      <a:lumMod val="20000"/>
                      <a:lumOff val="80000"/>
                    </a:schemeClr>
                  </a:solidFill>
                  <a:latin typeface="Monotype Corsiva" pitchFamily="66" charset="0"/>
                </a:rPr>
                <a:t>ρ </a:t>
              </a:r>
              <a:r>
                <a:rPr lang="en-US" sz="2400" dirty="0">
                  <a:solidFill>
                    <a:schemeClr val="accent2">
                      <a:lumMod val="20000"/>
                      <a:lumOff val="80000"/>
                    </a:schemeClr>
                  </a:solidFill>
                  <a:latin typeface="Monotype Corsiva" pitchFamily="66" charset="0"/>
                </a:rPr>
                <a:t>is of the form </a:t>
              </a:r>
            </a:p>
            <a:p>
              <a:pPr algn="just"/>
              <a:r>
                <a:rPr lang="en-US" sz="2400" i="1" dirty="0">
                  <a:solidFill>
                    <a:schemeClr val="accent2">
                      <a:lumMod val="20000"/>
                      <a:lumOff val="80000"/>
                    </a:schemeClr>
                  </a:solidFill>
                  <a:latin typeface="Monotype Corsiva" pitchFamily="66" charset="0"/>
                </a:rPr>
                <a:t>                  </a:t>
              </a:r>
              <a:r>
                <a:rPr lang="en-US" sz="2400" i="1" dirty="0" smtClean="0">
                  <a:solidFill>
                    <a:schemeClr val="accent2">
                      <a:lumMod val="20000"/>
                      <a:lumOff val="80000"/>
                    </a:schemeClr>
                  </a:solidFill>
                  <a:latin typeface="Monotype Corsiva" pitchFamily="66" charset="0"/>
                </a:rPr>
                <a:t>  </a:t>
              </a:r>
              <a:r>
                <a:rPr lang="en-US" sz="2400" dirty="0" smtClean="0">
                  <a:solidFill>
                    <a:schemeClr val="accent2">
                      <a:lumMod val="20000"/>
                      <a:lumOff val="80000"/>
                    </a:schemeClr>
                  </a:solidFill>
                  <a:latin typeface="Monotype Corsiva" pitchFamily="66" charset="0"/>
                </a:rPr>
                <a:t>and</a:t>
              </a:r>
              <a:endParaRPr lang="en-US" sz="2400" i="1" dirty="0">
                <a:solidFill>
                  <a:schemeClr val="accent2">
                    <a:lumMod val="20000"/>
                    <a:lumOff val="80000"/>
                  </a:schemeClr>
                </a:solidFill>
                <a:latin typeface="Monotype Corsiva" pitchFamily="66" charset="0"/>
              </a:endParaRPr>
            </a:p>
          </p:txBody>
        </p:sp>
        <p:graphicFrame>
          <p:nvGraphicFramePr>
            <p:cNvPr id="9226" name="Object 3080"/>
            <p:cNvGraphicFramePr>
              <a:graphicFrameLocks noChangeAspect="1"/>
            </p:cNvGraphicFramePr>
            <p:nvPr/>
          </p:nvGraphicFramePr>
          <p:xfrm>
            <a:off x="400050" y="609600"/>
            <a:ext cx="1276350" cy="604838"/>
          </p:xfrm>
          <a:graphic>
            <a:graphicData uri="http://schemas.openxmlformats.org/presentationml/2006/ole">
              <p:oleObj spid="_x0000_s455970" name="Equation" r:id="rId3" imgW="723586" imgH="342751" progId="Equation.3">
                <p:embed/>
              </p:oleObj>
            </a:graphicData>
          </a:graphic>
        </p:graphicFrame>
      </p:grpSp>
      <p:grpSp>
        <p:nvGrpSpPr>
          <p:cNvPr id="23" name="22 Grupo"/>
          <p:cNvGrpSpPr/>
          <p:nvPr/>
        </p:nvGrpSpPr>
        <p:grpSpPr>
          <a:xfrm>
            <a:off x="539552" y="1238820"/>
            <a:ext cx="7992888" cy="2910260"/>
            <a:chOff x="539552" y="1238820"/>
            <a:chExt cx="7992888" cy="2910260"/>
          </a:xfrm>
        </p:grpSpPr>
        <p:graphicFrame>
          <p:nvGraphicFramePr>
            <p:cNvPr id="9218" name="Object 3072"/>
            <p:cNvGraphicFramePr>
              <a:graphicFrameLocks noChangeAspect="1"/>
            </p:cNvGraphicFramePr>
            <p:nvPr/>
          </p:nvGraphicFramePr>
          <p:xfrm>
            <a:off x="2733948" y="1295400"/>
            <a:ext cx="469900" cy="469900"/>
          </p:xfrm>
          <a:graphic>
            <a:graphicData uri="http://schemas.openxmlformats.org/presentationml/2006/ole">
              <p:oleObj spid="_x0000_s455971" name="Equation" r:id="rId4" imgW="203024" imgH="203024" progId="Equation.3">
                <p:embed/>
              </p:oleObj>
            </a:graphicData>
          </a:graphic>
        </p:graphicFrame>
        <p:grpSp>
          <p:nvGrpSpPr>
            <p:cNvPr id="20" name="19 Grupo"/>
            <p:cNvGrpSpPr/>
            <p:nvPr/>
          </p:nvGrpSpPr>
          <p:grpSpPr>
            <a:xfrm>
              <a:off x="539552" y="1238820"/>
              <a:ext cx="7992888" cy="2910260"/>
              <a:chOff x="539552" y="1166812"/>
              <a:chExt cx="7992888" cy="2910260"/>
            </a:xfrm>
          </p:grpSpPr>
          <p:sp>
            <p:nvSpPr>
              <p:cNvPr id="9234" name="Text Box 1031"/>
              <p:cNvSpPr txBox="1">
                <a:spLocks noChangeArrowheads="1"/>
              </p:cNvSpPr>
              <p:nvPr/>
            </p:nvSpPr>
            <p:spPr bwMode="auto">
              <a:xfrm>
                <a:off x="539552" y="1166812"/>
                <a:ext cx="7992888" cy="2308324"/>
              </a:xfrm>
              <a:prstGeom prst="rect">
                <a:avLst/>
              </a:prstGeom>
              <a:noFill/>
              <a:ln w="9525">
                <a:noFill/>
                <a:miter lim="800000"/>
                <a:headEnd/>
                <a:tailEnd/>
              </a:ln>
            </p:spPr>
            <p:txBody>
              <a:bodyPr wrap="square">
                <a:spAutoFit/>
              </a:bodyPr>
              <a:lstStyle/>
              <a:p>
                <a:pPr marL="457200" indent="-457200">
                  <a:lnSpc>
                    <a:spcPct val="150000"/>
                  </a:lnSpc>
                  <a:buFontTx/>
                  <a:buAutoNum type="alphaLcParenBoth"/>
                </a:pPr>
                <a:r>
                  <a:rPr lang="en-US" sz="2400" dirty="0">
                    <a:latin typeface="Monotype Corsiva" pitchFamily="66" charset="0"/>
                  </a:rPr>
                  <a:t>The set         is a complete </a:t>
                </a:r>
                <a:r>
                  <a:rPr lang="en-US" sz="2400" dirty="0" err="1">
                    <a:latin typeface="Monotype Corsiva" pitchFamily="66" charset="0"/>
                  </a:rPr>
                  <a:t>orthonormal</a:t>
                </a:r>
                <a:r>
                  <a:rPr lang="en-US" sz="2400" dirty="0">
                    <a:latin typeface="Monotype Corsiva" pitchFamily="66" charset="0"/>
                  </a:rPr>
                  <a:t> set of vectors.</a:t>
                </a:r>
              </a:p>
              <a:p>
                <a:pPr marL="457200" indent="-457200">
                  <a:lnSpc>
                    <a:spcPct val="150000"/>
                  </a:lnSpc>
                  <a:buFontTx/>
                  <a:buAutoNum type="alphaLcParenBoth"/>
                </a:pPr>
                <a:r>
                  <a:rPr lang="en-US" sz="2400" dirty="0">
                    <a:latin typeface="Monotype Corsiva" pitchFamily="66" charset="0"/>
                  </a:rPr>
                  <a:t> </a:t>
                </a:r>
              </a:p>
              <a:p>
                <a:pPr marL="457200" indent="-457200">
                  <a:lnSpc>
                    <a:spcPct val="150000"/>
                  </a:lnSpc>
                  <a:buFontTx/>
                  <a:buAutoNum type="alphaLcParenBoth"/>
                </a:pPr>
                <a:r>
                  <a:rPr lang="en-US" sz="2400" dirty="0">
                    <a:latin typeface="Monotype Corsiva" pitchFamily="66" charset="0"/>
                  </a:rPr>
                  <a:t> </a:t>
                </a:r>
              </a:p>
              <a:p>
                <a:pPr marL="457200" indent="-457200">
                  <a:lnSpc>
                    <a:spcPct val="150000"/>
                  </a:lnSpc>
                  <a:buFontTx/>
                  <a:buAutoNum type="alphaLcParenBoth"/>
                </a:pPr>
                <a:r>
                  <a:rPr lang="en-US" sz="2400" dirty="0">
                    <a:latin typeface="Monotype Corsiva" pitchFamily="66" charset="0"/>
                  </a:rPr>
                  <a:t> Given an operator </a:t>
                </a:r>
                <a:r>
                  <a:rPr lang="en-US" sz="2400" i="1" dirty="0">
                    <a:latin typeface="Monotype Corsiva" pitchFamily="66" charset="0"/>
                  </a:rPr>
                  <a:t>A, </a:t>
                </a:r>
                <a:r>
                  <a:rPr lang="en-US" sz="2400" dirty="0">
                    <a:latin typeface="Monotype Corsiva" pitchFamily="66" charset="0"/>
                  </a:rPr>
                  <a:t>the expectation of </a:t>
                </a:r>
                <a:r>
                  <a:rPr lang="en-US" sz="2400" i="1" dirty="0">
                    <a:latin typeface="Monotype Corsiva" pitchFamily="66" charset="0"/>
                  </a:rPr>
                  <a:t>A </a:t>
                </a:r>
                <a:r>
                  <a:rPr lang="en-US" sz="2400" dirty="0">
                    <a:latin typeface="Monotype Corsiva" pitchFamily="66" charset="0"/>
                  </a:rPr>
                  <a:t>is given by</a:t>
                </a:r>
                <a:endParaRPr lang="en-US" sz="2400" i="1" dirty="0">
                  <a:latin typeface="Monotype Corsiva" pitchFamily="66" charset="0"/>
                </a:endParaRPr>
              </a:p>
            </p:txBody>
          </p:sp>
          <p:graphicFrame>
            <p:nvGraphicFramePr>
              <p:cNvPr id="9223" name="Object 3077"/>
              <p:cNvGraphicFramePr>
                <a:graphicFrameLocks noChangeAspect="1"/>
              </p:cNvGraphicFramePr>
              <p:nvPr/>
            </p:nvGraphicFramePr>
            <p:xfrm>
              <a:off x="942975" y="1769492"/>
              <a:ext cx="1144588" cy="523875"/>
            </p:xfrm>
            <a:graphic>
              <a:graphicData uri="http://schemas.openxmlformats.org/presentationml/2006/ole">
                <p:oleObj spid="_x0000_s455972" name="Equation" r:id="rId5" imgW="406224" imgH="228501" progId="Equation.DSMT4">
                  <p:embed/>
                </p:oleObj>
              </a:graphicData>
            </a:graphic>
          </p:graphicFrame>
          <p:graphicFrame>
            <p:nvGraphicFramePr>
              <p:cNvPr id="9224" name="Object 3078"/>
              <p:cNvGraphicFramePr>
                <a:graphicFrameLocks noChangeAspect="1"/>
              </p:cNvGraphicFramePr>
              <p:nvPr/>
            </p:nvGraphicFramePr>
            <p:xfrm>
              <a:off x="831850" y="2328292"/>
              <a:ext cx="1539875" cy="752475"/>
            </p:xfrm>
            <a:graphic>
              <a:graphicData uri="http://schemas.openxmlformats.org/presentationml/2006/ole">
                <p:oleObj spid="_x0000_s455973" name="Equation" r:id="rId6" imgW="571252" imgH="342751" progId="Equation.DSMT4">
                  <p:embed/>
                </p:oleObj>
              </a:graphicData>
            </a:graphic>
          </p:graphicFrame>
          <p:graphicFrame>
            <p:nvGraphicFramePr>
              <p:cNvPr id="9225" name="Object 3079"/>
              <p:cNvGraphicFramePr>
                <a:graphicFrameLocks noChangeAspect="1"/>
              </p:cNvGraphicFramePr>
              <p:nvPr/>
            </p:nvGraphicFramePr>
            <p:xfrm>
              <a:off x="3563888" y="3608759"/>
              <a:ext cx="2052839" cy="468313"/>
            </p:xfrm>
            <a:graphic>
              <a:graphicData uri="http://schemas.openxmlformats.org/presentationml/2006/ole">
                <p:oleObj spid="_x0000_s455974" name="Equation" r:id="rId7" imgW="723586" imgH="203112" progId="Equation.3">
                  <p:embed/>
                </p:oleObj>
              </a:graphicData>
            </a:graphic>
          </p:graphicFrame>
        </p:grpSp>
      </p:grpSp>
      <p:sp>
        <p:nvSpPr>
          <p:cNvPr id="9229" name="Text Box 1035"/>
          <p:cNvSpPr txBox="1">
            <a:spLocks noChangeArrowheads="1"/>
          </p:cNvSpPr>
          <p:nvPr/>
        </p:nvSpPr>
        <p:spPr bwMode="auto">
          <a:xfrm>
            <a:off x="282786" y="3886200"/>
            <a:ext cx="1564852" cy="461665"/>
          </a:xfrm>
          <a:prstGeom prst="rect">
            <a:avLst/>
          </a:prstGeom>
          <a:noFill/>
          <a:ln w="9525">
            <a:noFill/>
            <a:miter lim="800000"/>
            <a:headEnd/>
            <a:tailEnd/>
          </a:ln>
        </p:spPr>
        <p:txBody>
          <a:bodyPr wrap="none">
            <a:spAutoFit/>
          </a:bodyPr>
          <a:lstStyle/>
          <a:p>
            <a:r>
              <a:rPr lang="en-US" sz="2400">
                <a:latin typeface="Monotype Corsiva" pitchFamily="66" charset="0"/>
              </a:rPr>
              <a:t>Notice that, </a:t>
            </a:r>
          </a:p>
        </p:txBody>
      </p:sp>
      <p:grpSp>
        <p:nvGrpSpPr>
          <p:cNvPr id="4" name="Group 1036"/>
          <p:cNvGrpSpPr>
            <a:grpSpLocks/>
          </p:cNvGrpSpPr>
          <p:nvPr/>
        </p:nvGrpSpPr>
        <p:grpSpPr bwMode="auto">
          <a:xfrm>
            <a:off x="469900" y="4252913"/>
            <a:ext cx="7823200" cy="1157287"/>
            <a:chOff x="296" y="2736"/>
            <a:chExt cx="4928" cy="729"/>
          </a:xfrm>
        </p:grpSpPr>
        <p:graphicFrame>
          <p:nvGraphicFramePr>
            <p:cNvPr id="9222" name="Object 3076"/>
            <p:cNvGraphicFramePr>
              <a:graphicFrameLocks noChangeAspect="1"/>
            </p:cNvGraphicFramePr>
            <p:nvPr/>
          </p:nvGraphicFramePr>
          <p:xfrm>
            <a:off x="296" y="3024"/>
            <a:ext cx="4928" cy="441"/>
          </p:xfrm>
          <a:graphic>
            <a:graphicData uri="http://schemas.openxmlformats.org/presentationml/2006/ole">
              <p:oleObj spid="_x0000_s455975" name="Equation" r:id="rId8" imgW="3835400" imgH="342900" progId="Equation.DSMT4">
                <p:embed/>
              </p:oleObj>
            </a:graphicData>
          </a:graphic>
        </p:graphicFrame>
        <p:sp>
          <p:nvSpPr>
            <p:cNvPr id="9233" name="Freeform 1038"/>
            <p:cNvSpPr>
              <a:spLocks/>
            </p:cNvSpPr>
            <p:nvPr/>
          </p:nvSpPr>
          <p:spPr bwMode="auto">
            <a:xfrm>
              <a:off x="2160" y="2736"/>
              <a:ext cx="2688" cy="288"/>
            </a:xfrm>
            <a:custGeom>
              <a:avLst/>
              <a:gdLst>
                <a:gd name="T0" fmla="*/ 0 w 2688"/>
                <a:gd name="T1" fmla="*/ 288 h 288"/>
                <a:gd name="T2" fmla="*/ 1200 w 2688"/>
                <a:gd name="T3" fmla="*/ 0 h 288"/>
                <a:gd name="T4" fmla="*/ 2688 w 2688"/>
                <a:gd name="T5" fmla="*/ 288 h 288"/>
                <a:gd name="T6" fmla="*/ 0 60000 65536"/>
                <a:gd name="T7" fmla="*/ 0 60000 65536"/>
                <a:gd name="T8" fmla="*/ 0 60000 65536"/>
                <a:gd name="T9" fmla="*/ 0 w 2688"/>
                <a:gd name="T10" fmla="*/ 0 h 288"/>
                <a:gd name="T11" fmla="*/ 2688 w 2688"/>
                <a:gd name="T12" fmla="*/ 288 h 288"/>
              </a:gdLst>
              <a:ahLst/>
              <a:cxnLst>
                <a:cxn ang="T6">
                  <a:pos x="T0" y="T1"/>
                </a:cxn>
                <a:cxn ang="T7">
                  <a:pos x="T2" y="T3"/>
                </a:cxn>
                <a:cxn ang="T8">
                  <a:pos x="T4" y="T5"/>
                </a:cxn>
              </a:cxnLst>
              <a:rect l="T9" t="T10" r="T11" b="T12"/>
              <a:pathLst>
                <a:path w="2688" h="288">
                  <a:moveTo>
                    <a:pt x="0" y="288"/>
                  </a:moveTo>
                  <a:cubicBezTo>
                    <a:pt x="376" y="144"/>
                    <a:pt x="752" y="0"/>
                    <a:pt x="1200" y="0"/>
                  </a:cubicBezTo>
                  <a:cubicBezTo>
                    <a:pt x="1648" y="0"/>
                    <a:pt x="2168" y="144"/>
                    <a:pt x="2688" y="288"/>
                  </a:cubicBezTo>
                </a:path>
              </a:pathLst>
            </a:custGeom>
            <a:noFill/>
            <a:ln w="19050">
              <a:solidFill>
                <a:srgbClr val="FF6600"/>
              </a:solidFill>
              <a:round/>
              <a:headEnd type="triangle" w="med" len="med"/>
              <a:tailEnd type="triangle" w="med" len="med"/>
            </a:ln>
          </p:spPr>
          <p:txBody>
            <a:bodyPr/>
            <a:lstStyle/>
            <a:p>
              <a:endParaRPr lang="es-CO">
                <a:latin typeface="Monotype Corsiva" pitchFamily="66" charset="0"/>
              </a:endParaRPr>
            </a:p>
          </p:txBody>
        </p:sp>
      </p:grpSp>
      <p:grpSp>
        <p:nvGrpSpPr>
          <p:cNvPr id="22" name="21 Grupo"/>
          <p:cNvGrpSpPr/>
          <p:nvPr/>
        </p:nvGrpSpPr>
        <p:grpSpPr>
          <a:xfrm>
            <a:off x="360040" y="5486400"/>
            <a:ext cx="8604448" cy="1228725"/>
            <a:chOff x="0" y="5486400"/>
            <a:chExt cx="8892480" cy="1228725"/>
          </a:xfrm>
        </p:grpSpPr>
        <p:sp>
          <p:nvSpPr>
            <p:cNvPr id="9232" name="Text Box 1040"/>
            <p:cNvSpPr txBox="1">
              <a:spLocks noChangeArrowheads="1"/>
            </p:cNvSpPr>
            <p:nvPr/>
          </p:nvSpPr>
          <p:spPr bwMode="auto">
            <a:xfrm>
              <a:off x="0" y="5514975"/>
              <a:ext cx="8892480" cy="1200150"/>
            </a:xfrm>
            <a:prstGeom prst="rect">
              <a:avLst/>
            </a:prstGeom>
            <a:noFill/>
            <a:ln w="9525">
              <a:noFill/>
              <a:miter lim="800000"/>
              <a:headEnd/>
              <a:tailEnd/>
            </a:ln>
          </p:spPr>
          <p:txBody>
            <a:bodyPr wrap="square">
              <a:spAutoFit/>
            </a:bodyPr>
            <a:lstStyle/>
            <a:p>
              <a:pPr algn="just"/>
              <a:r>
                <a:rPr lang="en-US" sz="2400" dirty="0">
                  <a:latin typeface="Monotype Corsiva" pitchFamily="66" charset="0"/>
                </a:rPr>
                <a:t>Thus,      is the probability that the system is in state      . If all but one </a:t>
              </a:r>
            </a:p>
            <a:p>
              <a:pPr algn="just"/>
              <a:r>
                <a:rPr lang="en-US" sz="2400" dirty="0">
                  <a:latin typeface="Monotype Corsiva" pitchFamily="66" charset="0"/>
                </a:rPr>
                <a:t>       are zero, we say that the system is in a </a:t>
              </a:r>
              <a:r>
                <a:rPr lang="en-US" sz="2400" b="1" i="1" dirty="0">
                  <a:solidFill>
                    <a:srgbClr val="FF0000"/>
                  </a:solidFill>
                  <a:latin typeface="Monotype Corsiva" pitchFamily="66" charset="0"/>
                </a:rPr>
                <a:t>pure </a:t>
              </a:r>
              <a:r>
                <a:rPr lang="en-US" sz="2400" b="1" i="1" dirty="0" smtClean="0">
                  <a:solidFill>
                    <a:srgbClr val="FF0000"/>
                  </a:solidFill>
                  <a:latin typeface="Monotype Corsiva" pitchFamily="66" charset="0"/>
                </a:rPr>
                <a:t>state</a:t>
              </a:r>
              <a:r>
                <a:rPr lang="en-US" sz="2400" b="1" dirty="0" smtClean="0">
                  <a:latin typeface="Monotype Corsiva" pitchFamily="66" charset="0"/>
                </a:rPr>
                <a:t>; </a:t>
              </a:r>
              <a:r>
                <a:rPr lang="en-US" sz="2400" dirty="0">
                  <a:latin typeface="Monotype Corsiva" pitchFamily="66" charset="0"/>
                </a:rPr>
                <a:t>otherwise it is </a:t>
              </a:r>
            </a:p>
            <a:p>
              <a:pPr algn="just"/>
              <a:r>
                <a:rPr lang="en-US" sz="2400" dirty="0">
                  <a:latin typeface="Monotype Corsiva" pitchFamily="66" charset="0"/>
                </a:rPr>
                <a:t>in a </a:t>
              </a:r>
              <a:r>
                <a:rPr lang="en-US" sz="2400" b="1" i="1" dirty="0">
                  <a:solidFill>
                    <a:srgbClr val="FF0000"/>
                  </a:solidFill>
                  <a:latin typeface="Monotype Corsiva" pitchFamily="66" charset="0"/>
                </a:rPr>
                <a:t>mixed state </a:t>
              </a:r>
              <a:r>
                <a:rPr lang="en-US" sz="2400" dirty="0">
                  <a:solidFill>
                    <a:srgbClr val="FF0000"/>
                  </a:solidFill>
                  <a:latin typeface="Monotype Corsiva" pitchFamily="66" charset="0"/>
                </a:rPr>
                <a:t>.</a:t>
              </a:r>
              <a:endParaRPr lang="en-US" sz="2400" b="1" i="1" dirty="0">
                <a:solidFill>
                  <a:srgbClr val="FF0000"/>
                </a:solidFill>
                <a:latin typeface="Monotype Corsiva" pitchFamily="66" charset="0"/>
              </a:endParaRPr>
            </a:p>
          </p:txBody>
        </p:sp>
        <p:graphicFrame>
          <p:nvGraphicFramePr>
            <p:cNvPr id="9219" name="Object 3073"/>
            <p:cNvGraphicFramePr>
              <a:graphicFrameLocks noChangeAspect="1"/>
            </p:cNvGraphicFramePr>
            <p:nvPr/>
          </p:nvGraphicFramePr>
          <p:xfrm>
            <a:off x="683814" y="5486400"/>
            <a:ext cx="431802" cy="533400"/>
          </p:xfrm>
          <a:graphic>
            <a:graphicData uri="http://schemas.openxmlformats.org/presentationml/2006/ole">
              <p:oleObj spid="_x0000_s455976" name="Equation" r:id="rId9" imgW="177646" imgH="228402" progId="Equation.3">
                <p:embed/>
              </p:oleObj>
            </a:graphicData>
          </a:graphic>
        </p:graphicFrame>
        <p:graphicFrame>
          <p:nvGraphicFramePr>
            <p:cNvPr id="9220" name="Object 3074"/>
            <p:cNvGraphicFramePr>
              <a:graphicFrameLocks noChangeAspect="1"/>
            </p:cNvGraphicFramePr>
            <p:nvPr/>
          </p:nvGraphicFramePr>
          <p:xfrm>
            <a:off x="5841323" y="5549900"/>
            <a:ext cx="476471" cy="457200"/>
          </p:xfrm>
          <a:graphic>
            <a:graphicData uri="http://schemas.openxmlformats.org/presentationml/2006/ole">
              <p:oleObj spid="_x0000_s455977" name="Equation" r:id="rId10" imgW="203024" imgH="203024" progId="Equation.3">
                <p:embed/>
              </p:oleObj>
            </a:graphicData>
          </a:graphic>
        </p:graphicFrame>
        <p:graphicFrame>
          <p:nvGraphicFramePr>
            <p:cNvPr id="9221" name="Object 3075"/>
            <p:cNvGraphicFramePr>
              <a:graphicFrameLocks noChangeAspect="1"/>
            </p:cNvGraphicFramePr>
            <p:nvPr/>
          </p:nvGraphicFramePr>
          <p:xfrm>
            <a:off x="107504" y="5805264"/>
            <a:ext cx="431802" cy="533400"/>
          </p:xfrm>
          <a:graphic>
            <a:graphicData uri="http://schemas.openxmlformats.org/presentationml/2006/ole">
              <p:oleObj spid="_x0000_s455978" name="Equation" r:id="rId11" imgW="177646" imgH="228402" progId="Equation.3">
                <p:embed/>
              </p:oleObj>
            </a:graphicData>
          </a:graphic>
        </p:graphicFrame>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1024"/>
          <p:cNvGraphicFramePr>
            <a:graphicFrameLocks noChangeAspect="1"/>
          </p:cNvGraphicFramePr>
          <p:nvPr/>
        </p:nvGraphicFramePr>
        <p:xfrm>
          <a:off x="3721100" y="152400"/>
          <a:ext cx="2451100" cy="850900"/>
        </p:xfrm>
        <a:graphic>
          <a:graphicData uri="http://schemas.openxmlformats.org/presentationml/2006/ole">
            <p:oleObj spid="_x0000_s456866" name="Equation" r:id="rId3" imgW="1206500" imgH="419100" progId="Equation.DSMT4">
              <p:embed/>
            </p:oleObj>
          </a:graphicData>
        </a:graphic>
      </p:graphicFrame>
      <p:sp>
        <p:nvSpPr>
          <p:cNvPr id="10247" name="Text Box 1027"/>
          <p:cNvSpPr txBox="1">
            <a:spLocks noChangeArrowheads="1"/>
          </p:cNvSpPr>
          <p:nvPr/>
        </p:nvSpPr>
        <p:spPr bwMode="auto">
          <a:xfrm>
            <a:off x="297541" y="193675"/>
            <a:ext cx="319318" cy="461665"/>
          </a:xfrm>
          <a:prstGeom prst="rect">
            <a:avLst/>
          </a:prstGeom>
          <a:noFill/>
          <a:ln w="9525">
            <a:noFill/>
            <a:miter lim="800000"/>
            <a:headEnd/>
            <a:tailEnd/>
          </a:ln>
        </p:spPr>
        <p:txBody>
          <a:bodyPr wrap="none">
            <a:spAutoFit/>
          </a:bodyPr>
          <a:lstStyle/>
          <a:p>
            <a:r>
              <a:rPr lang="en-US" sz="2400">
                <a:latin typeface="Monotype Corsiva" pitchFamily="66" charset="0"/>
              </a:rPr>
              <a:t>1</a:t>
            </a:r>
          </a:p>
        </p:txBody>
      </p:sp>
      <p:sp>
        <p:nvSpPr>
          <p:cNvPr id="10248" name="Oval 1028"/>
          <p:cNvSpPr>
            <a:spLocks noChangeArrowheads="1"/>
          </p:cNvSpPr>
          <p:nvPr/>
        </p:nvSpPr>
        <p:spPr bwMode="auto">
          <a:xfrm>
            <a:off x="215900" y="215900"/>
            <a:ext cx="457200" cy="457200"/>
          </a:xfrm>
          <a:prstGeom prst="ellipse">
            <a:avLst/>
          </a:prstGeom>
          <a:noFill/>
          <a:ln w="15875">
            <a:solidFill>
              <a:schemeClr val="tx1"/>
            </a:solidFill>
            <a:round/>
            <a:headEnd/>
            <a:tailEnd/>
          </a:ln>
        </p:spPr>
        <p:txBody>
          <a:bodyPr wrap="none" anchor="ctr"/>
          <a:lstStyle/>
          <a:p>
            <a:endParaRPr lang="es-CO">
              <a:latin typeface="Monotype Corsiva" pitchFamily="66" charset="0"/>
            </a:endParaRPr>
          </a:p>
        </p:txBody>
      </p:sp>
      <p:sp>
        <p:nvSpPr>
          <p:cNvPr id="10249" name="Text Box 1029"/>
          <p:cNvSpPr txBox="1">
            <a:spLocks noChangeArrowheads="1"/>
          </p:cNvSpPr>
          <p:nvPr/>
        </p:nvSpPr>
        <p:spPr bwMode="auto">
          <a:xfrm>
            <a:off x="700885" y="165100"/>
            <a:ext cx="2920992" cy="523220"/>
          </a:xfrm>
          <a:prstGeom prst="rect">
            <a:avLst/>
          </a:prstGeom>
          <a:noFill/>
          <a:ln w="9525">
            <a:noFill/>
            <a:miter lim="800000"/>
            <a:headEnd/>
            <a:tailEnd/>
          </a:ln>
        </p:spPr>
        <p:txBody>
          <a:bodyPr wrap="none">
            <a:spAutoFit/>
          </a:bodyPr>
          <a:lstStyle/>
          <a:p>
            <a:r>
              <a:rPr lang="en-US" sz="2800" dirty="0">
                <a:solidFill>
                  <a:srgbClr val="FFC000"/>
                </a:solidFill>
                <a:latin typeface="Monotype Corsiva" pitchFamily="66" charset="0"/>
              </a:rPr>
              <a:t>Consider a pure state:</a:t>
            </a:r>
          </a:p>
        </p:txBody>
      </p:sp>
      <p:graphicFrame>
        <p:nvGraphicFramePr>
          <p:cNvPr id="10243" name="Object 1025"/>
          <p:cNvGraphicFramePr>
            <a:graphicFrameLocks noChangeAspect="1"/>
          </p:cNvGraphicFramePr>
          <p:nvPr/>
        </p:nvGraphicFramePr>
        <p:xfrm>
          <a:off x="546100" y="1193800"/>
          <a:ext cx="5156200" cy="1735138"/>
        </p:xfrm>
        <a:graphic>
          <a:graphicData uri="http://schemas.openxmlformats.org/presentationml/2006/ole">
            <p:oleObj spid="_x0000_s456867" name="Equation" r:id="rId4" imgW="2565400" imgH="863600" progId="Equation.DSMT4">
              <p:embed/>
            </p:oleObj>
          </a:graphicData>
        </a:graphic>
      </p:graphicFrame>
      <p:sp>
        <p:nvSpPr>
          <p:cNvPr id="10250" name="Text Box 1031"/>
          <p:cNvSpPr txBox="1">
            <a:spLocks noChangeArrowheads="1"/>
          </p:cNvSpPr>
          <p:nvPr/>
        </p:nvSpPr>
        <p:spPr bwMode="auto">
          <a:xfrm>
            <a:off x="6172033" y="1479550"/>
            <a:ext cx="2135521" cy="1200329"/>
          </a:xfrm>
          <a:prstGeom prst="rect">
            <a:avLst/>
          </a:prstGeom>
          <a:noFill/>
          <a:ln w="9525">
            <a:noFill/>
            <a:miter lim="800000"/>
            <a:headEnd/>
            <a:tailEnd/>
          </a:ln>
        </p:spPr>
        <p:txBody>
          <a:bodyPr wrap="none">
            <a:spAutoFit/>
          </a:bodyPr>
          <a:lstStyle/>
          <a:p>
            <a:pPr algn="ctr"/>
            <a:r>
              <a:rPr lang="en-US" sz="2400" dirty="0">
                <a:solidFill>
                  <a:srgbClr val="FFC000"/>
                </a:solidFill>
                <a:latin typeface="Monotype Corsiva" pitchFamily="66" charset="0"/>
              </a:rPr>
              <a:t>Notice that </a:t>
            </a:r>
            <a:r>
              <a:rPr lang="en-US" sz="2400" b="1" i="1" dirty="0">
                <a:solidFill>
                  <a:srgbClr val="FFC000"/>
                </a:solidFill>
                <a:latin typeface="Monotype Corsiva" pitchFamily="66" charset="0"/>
              </a:rPr>
              <a:t>ρ</a:t>
            </a:r>
            <a:r>
              <a:rPr lang="en-US" sz="2400" b="1" i="1" baseline="30000" dirty="0">
                <a:solidFill>
                  <a:srgbClr val="FFC000"/>
                </a:solidFill>
                <a:latin typeface="Monotype Corsiva" pitchFamily="66" charset="0"/>
              </a:rPr>
              <a:t>2 </a:t>
            </a:r>
            <a:r>
              <a:rPr lang="en-US" sz="2400" b="1" dirty="0">
                <a:solidFill>
                  <a:srgbClr val="FFC000"/>
                </a:solidFill>
                <a:latin typeface="Monotype Corsiva" pitchFamily="66" charset="0"/>
              </a:rPr>
              <a:t>= </a:t>
            </a:r>
            <a:r>
              <a:rPr lang="en-US" sz="2400" b="1" i="1" dirty="0">
                <a:solidFill>
                  <a:srgbClr val="FFC000"/>
                </a:solidFill>
                <a:latin typeface="Monotype Corsiva" pitchFamily="66" charset="0"/>
              </a:rPr>
              <a:t>ρ</a:t>
            </a:r>
          </a:p>
          <a:p>
            <a:pPr algn="ctr"/>
            <a:r>
              <a:rPr lang="en-US" sz="2400" dirty="0">
                <a:solidFill>
                  <a:srgbClr val="FFC000"/>
                </a:solidFill>
                <a:latin typeface="Monotype Corsiva" pitchFamily="66" charset="0"/>
              </a:rPr>
              <a:t>and</a:t>
            </a:r>
          </a:p>
          <a:p>
            <a:pPr algn="ctr"/>
            <a:r>
              <a:rPr lang="en-US" sz="2400" b="1" i="1" dirty="0" err="1">
                <a:solidFill>
                  <a:srgbClr val="FFC000"/>
                </a:solidFill>
                <a:latin typeface="Monotype Corsiva" pitchFamily="66" charset="0"/>
              </a:rPr>
              <a:t>Tr</a:t>
            </a:r>
            <a:r>
              <a:rPr lang="en-US" sz="2400" b="1" i="1" dirty="0">
                <a:solidFill>
                  <a:srgbClr val="FFC000"/>
                </a:solidFill>
                <a:latin typeface="Monotype Corsiva" pitchFamily="66" charset="0"/>
              </a:rPr>
              <a:t> ρ = 1</a:t>
            </a:r>
          </a:p>
        </p:txBody>
      </p:sp>
      <p:sp>
        <p:nvSpPr>
          <p:cNvPr id="10251" name="Text Box 1032"/>
          <p:cNvSpPr txBox="1">
            <a:spLocks noChangeArrowheads="1"/>
          </p:cNvSpPr>
          <p:nvPr/>
        </p:nvSpPr>
        <p:spPr bwMode="auto">
          <a:xfrm>
            <a:off x="310241" y="3178175"/>
            <a:ext cx="319318" cy="461665"/>
          </a:xfrm>
          <a:prstGeom prst="rect">
            <a:avLst/>
          </a:prstGeom>
          <a:noFill/>
          <a:ln w="9525">
            <a:noFill/>
            <a:miter lim="800000"/>
            <a:headEnd/>
            <a:tailEnd/>
          </a:ln>
        </p:spPr>
        <p:txBody>
          <a:bodyPr wrap="none">
            <a:spAutoFit/>
          </a:bodyPr>
          <a:lstStyle/>
          <a:p>
            <a:r>
              <a:rPr lang="en-US" sz="2400">
                <a:latin typeface="Monotype Corsiva" pitchFamily="66" charset="0"/>
              </a:rPr>
              <a:t>2</a:t>
            </a:r>
          </a:p>
        </p:txBody>
      </p:sp>
      <p:sp>
        <p:nvSpPr>
          <p:cNvPr id="10252" name="Oval 1033"/>
          <p:cNvSpPr>
            <a:spLocks noChangeArrowheads="1"/>
          </p:cNvSpPr>
          <p:nvPr/>
        </p:nvSpPr>
        <p:spPr bwMode="auto">
          <a:xfrm>
            <a:off x="228600" y="3200400"/>
            <a:ext cx="457200" cy="457200"/>
          </a:xfrm>
          <a:prstGeom prst="ellipse">
            <a:avLst/>
          </a:prstGeom>
          <a:noFill/>
          <a:ln w="15875">
            <a:solidFill>
              <a:schemeClr val="tx1"/>
            </a:solidFill>
            <a:round/>
            <a:headEnd/>
            <a:tailEnd/>
          </a:ln>
        </p:spPr>
        <p:txBody>
          <a:bodyPr wrap="none" anchor="ctr"/>
          <a:lstStyle/>
          <a:p>
            <a:endParaRPr lang="es-CO">
              <a:latin typeface="Monotype Corsiva" pitchFamily="66" charset="0"/>
            </a:endParaRPr>
          </a:p>
        </p:txBody>
      </p:sp>
      <p:sp>
        <p:nvSpPr>
          <p:cNvPr id="10253" name="Text Box 1034"/>
          <p:cNvSpPr txBox="1">
            <a:spLocks noChangeArrowheads="1"/>
          </p:cNvSpPr>
          <p:nvPr/>
        </p:nvSpPr>
        <p:spPr bwMode="auto">
          <a:xfrm>
            <a:off x="973952" y="3165475"/>
            <a:ext cx="6334352" cy="523220"/>
          </a:xfrm>
          <a:prstGeom prst="rect">
            <a:avLst/>
          </a:prstGeom>
          <a:noFill/>
          <a:ln w="9525">
            <a:noFill/>
            <a:miter lim="800000"/>
            <a:headEnd/>
            <a:tailEnd/>
          </a:ln>
        </p:spPr>
        <p:txBody>
          <a:bodyPr wrap="square">
            <a:spAutoFit/>
          </a:bodyPr>
          <a:lstStyle/>
          <a:p>
            <a:pPr algn="just"/>
            <a:r>
              <a:rPr lang="en-US" sz="2800" dirty="0">
                <a:solidFill>
                  <a:srgbClr val="FFC000"/>
                </a:solidFill>
                <a:latin typeface="Monotype Corsiva" pitchFamily="66" charset="0"/>
              </a:rPr>
              <a:t>Consider a mixed state: 50% </a:t>
            </a:r>
            <a:r>
              <a:rPr lang="en-US" sz="2800" dirty="0" smtClean="0">
                <a:solidFill>
                  <a:srgbClr val="FFC000"/>
                </a:solidFill>
                <a:latin typeface="Monotype Corsiva" pitchFamily="66" charset="0"/>
              </a:rPr>
              <a:t>        and </a:t>
            </a:r>
            <a:r>
              <a:rPr lang="en-US" sz="2800" dirty="0">
                <a:solidFill>
                  <a:srgbClr val="FFC000"/>
                </a:solidFill>
                <a:latin typeface="Monotype Corsiva" pitchFamily="66" charset="0"/>
              </a:rPr>
              <a:t>50</a:t>
            </a:r>
            <a:r>
              <a:rPr lang="en-US" sz="2800" dirty="0" smtClean="0">
                <a:solidFill>
                  <a:srgbClr val="FFC000"/>
                </a:solidFill>
                <a:latin typeface="Monotype Corsiva" pitchFamily="66" charset="0"/>
              </a:rPr>
              <a:t>% </a:t>
            </a:r>
            <a:endParaRPr lang="en-US" sz="2800" dirty="0">
              <a:solidFill>
                <a:srgbClr val="FFC000"/>
              </a:solidFill>
              <a:latin typeface="Monotype Corsiva" pitchFamily="66" charset="0"/>
            </a:endParaRPr>
          </a:p>
        </p:txBody>
      </p:sp>
      <p:graphicFrame>
        <p:nvGraphicFramePr>
          <p:cNvPr id="10244" name="Object 1026"/>
          <p:cNvGraphicFramePr>
            <a:graphicFrameLocks noChangeAspect="1"/>
          </p:cNvGraphicFramePr>
          <p:nvPr/>
        </p:nvGraphicFramePr>
        <p:xfrm>
          <a:off x="6516216" y="3073233"/>
          <a:ext cx="648072" cy="687111"/>
        </p:xfrm>
        <a:graphic>
          <a:graphicData uri="http://schemas.openxmlformats.org/presentationml/2006/ole">
            <p:oleObj spid="_x0000_s456868" name="Equation" r:id="rId5" imgW="215806" imgH="228501" progId="Equation.DSMT4">
              <p:embed/>
            </p:oleObj>
          </a:graphicData>
        </a:graphic>
      </p:graphicFrame>
      <p:graphicFrame>
        <p:nvGraphicFramePr>
          <p:cNvPr id="10245" name="Object 1027"/>
          <p:cNvGraphicFramePr>
            <a:graphicFrameLocks noChangeAspect="1"/>
          </p:cNvGraphicFramePr>
          <p:nvPr/>
        </p:nvGraphicFramePr>
        <p:xfrm>
          <a:off x="4716016" y="3158297"/>
          <a:ext cx="576064" cy="702751"/>
        </p:xfrm>
        <a:graphic>
          <a:graphicData uri="http://schemas.openxmlformats.org/presentationml/2006/ole">
            <p:oleObj spid="_x0000_s456869" name="Equation" r:id="rId6" imgW="228600" imgH="279400" progId="Equation.DSMT4">
              <p:embed/>
            </p:oleObj>
          </a:graphicData>
        </a:graphic>
      </p:graphicFrame>
      <p:graphicFrame>
        <p:nvGraphicFramePr>
          <p:cNvPr id="10246" name="Object 1028"/>
          <p:cNvGraphicFramePr>
            <a:graphicFrameLocks noChangeAspect="1"/>
          </p:cNvGraphicFramePr>
          <p:nvPr/>
        </p:nvGraphicFramePr>
        <p:xfrm>
          <a:off x="1479550" y="3678238"/>
          <a:ext cx="3897313" cy="2798762"/>
        </p:xfrm>
        <a:graphic>
          <a:graphicData uri="http://schemas.openxmlformats.org/presentationml/2006/ole">
            <p:oleObj spid="_x0000_s456870" name="Equation" r:id="rId7" imgW="1892300" imgH="1358900" progId="Equation.DSMT4">
              <p:embed/>
            </p:oleObj>
          </a:graphicData>
        </a:graphic>
      </p:graphicFrame>
      <p:sp>
        <p:nvSpPr>
          <p:cNvPr id="10254" name="Text Box 1038"/>
          <p:cNvSpPr txBox="1">
            <a:spLocks noChangeArrowheads="1"/>
          </p:cNvSpPr>
          <p:nvPr/>
        </p:nvSpPr>
        <p:spPr bwMode="auto">
          <a:xfrm>
            <a:off x="6183901" y="4260850"/>
            <a:ext cx="2143536" cy="1200329"/>
          </a:xfrm>
          <a:prstGeom prst="rect">
            <a:avLst/>
          </a:prstGeom>
          <a:noFill/>
          <a:ln w="9525">
            <a:noFill/>
            <a:miter lim="800000"/>
            <a:headEnd/>
            <a:tailEnd/>
          </a:ln>
        </p:spPr>
        <p:txBody>
          <a:bodyPr wrap="none">
            <a:spAutoFit/>
          </a:bodyPr>
          <a:lstStyle/>
          <a:p>
            <a:pPr algn="ctr"/>
            <a:r>
              <a:rPr lang="en-US" sz="2400" dirty="0">
                <a:solidFill>
                  <a:srgbClr val="FFC000"/>
                </a:solidFill>
                <a:latin typeface="Monotype Corsiva" pitchFamily="66" charset="0"/>
              </a:rPr>
              <a:t>Notice that </a:t>
            </a:r>
            <a:r>
              <a:rPr lang="en-US" sz="2400" b="1" i="1" dirty="0">
                <a:solidFill>
                  <a:srgbClr val="FFC000"/>
                </a:solidFill>
                <a:latin typeface="Monotype Corsiva" pitchFamily="66" charset="0"/>
              </a:rPr>
              <a:t>ρ</a:t>
            </a:r>
            <a:r>
              <a:rPr lang="en-US" sz="2400" b="1" i="1" baseline="30000" dirty="0">
                <a:solidFill>
                  <a:srgbClr val="FFC000"/>
                </a:solidFill>
                <a:latin typeface="Monotype Corsiva" pitchFamily="66" charset="0"/>
              </a:rPr>
              <a:t>2 </a:t>
            </a:r>
            <a:r>
              <a:rPr lang="en-US" sz="2400" b="1" i="1" dirty="0">
                <a:solidFill>
                  <a:srgbClr val="FFC000"/>
                </a:solidFill>
                <a:latin typeface="Monotype Corsiva" pitchFamily="66" charset="0"/>
                <a:sym typeface="Symbol" pitchFamily="18" charset="2"/>
              </a:rPr>
              <a:t></a:t>
            </a:r>
            <a:r>
              <a:rPr lang="en-US" sz="2400" b="1" dirty="0">
                <a:solidFill>
                  <a:srgbClr val="FFC000"/>
                </a:solidFill>
                <a:latin typeface="Monotype Corsiva" pitchFamily="66" charset="0"/>
              </a:rPr>
              <a:t> </a:t>
            </a:r>
            <a:r>
              <a:rPr lang="en-US" sz="2400" b="1" i="1" dirty="0">
                <a:solidFill>
                  <a:srgbClr val="FFC000"/>
                </a:solidFill>
                <a:latin typeface="Monotype Corsiva" pitchFamily="66" charset="0"/>
              </a:rPr>
              <a:t>ρ</a:t>
            </a:r>
          </a:p>
          <a:p>
            <a:pPr algn="ctr"/>
            <a:r>
              <a:rPr lang="en-US" sz="2400" dirty="0">
                <a:solidFill>
                  <a:srgbClr val="FFC000"/>
                </a:solidFill>
                <a:latin typeface="Monotype Corsiva" pitchFamily="66" charset="0"/>
              </a:rPr>
              <a:t>and</a:t>
            </a:r>
          </a:p>
          <a:p>
            <a:pPr algn="ctr"/>
            <a:r>
              <a:rPr lang="en-US" sz="2400" b="1" i="1" dirty="0" err="1">
                <a:solidFill>
                  <a:srgbClr val="FFC000"/>
                </a:solidFill>
                <a:latin typeface="Monotype Corsiva" pitchFamily="66" charset="0"/>
              </a:rPr>
              <a:t>Tr</a:t>
            </a:r>
            <a:r>
              <a:rPr lang="en-US" sz="2400" b="1" i="1" dirty="0">
                <a:solidFill>
                  <a:srgbClr val="FFC000"/>
                </a:solidFill>
                <a:latin typeface="Monotype Corsiva" pitchFamily="66" charset="0"/>
              </a:rPr>
              <a:t> ρ = 1</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1026"/>
          <p:cNvSpPr txBox="1">
            <a:spLocks noChangeArrowheads="1"/>
          </p:cNvSpPr>
          <p:nvPr/>
        </p:nvSpPr>
        <p:spPr bwMode="auto">
          <a:xfrm>
            <a:off x="297541" y="228600"/>
            <a:ext cx="319318" cy="461665"/>
          </a:xfrm>
          <a:prstGeom prst="rect">
            <a:avLst/>
          </a:prstGeom>
          <a:noFill/>
          <a:ln w="9525">
            <a:noFill/>
            <a:miter lim="800000"/>
            <a:headEnd/>
            <a:tailEnd/>
          </a:ln>
        </p:spPr>
        <p:txBody>
          <a:bodyPr wrap="none">
            <a:spAutoFit/>
          </a:bodyPr>
          <a:lstStyle/>
          <a:p>
            <a:r>
              <a:rPr lang="en-US" sz="2400">
                <a:latin typeface="Monotype Corsiva" pitchFamily="66" charset="0"/>
              </a:rPr>
              <a:t>3</a:t>
            </a:r>
          </a:p>
        </p:txBody>
      </p:sp>
      <p:sp>
        <p:nvSpPr>
          <p:cNvPr id="11270" name="Oval 1027"/>
          <p:cNvSpPr>
            <a:spLocks noChangeArrowheads="1"/>
          </p:cNvSpPr>
          <p:nvPr/>
        </p:nvSpPr>
        <p:spPr bwMode="auto">
          <a:xfrm>
            <a:off x="215900" y="250825"/>
            <a:ext cx="457200" cy="457200"/>
          </a:xfrm>
          <a:prstGeom prst="ellipse">
            <a:avLst/>
          </a:prstGeom>
          <a:noFill/>
          <a:ln w="15875">
            <a:solidFill>
              <a:schemeClr val="tx1"/>
            </a:solidFill>
            <a:round/>
            <a:headEnd/>
            <a:tailEnd/>
          </a:ln>
        </p:spPr>
        <p:txBody>
          <a:bodyPr wrap="none" anchor="ctr"/>
          <a:lstStyle/>
          <a:p>
            <a:endParaRPr lang="es-CO">
              <a:latin typeface="Monotype Corsiva" pitchFamily="66" charset="0"/>
            </a:endParaRPr>
          </a:p>
        </p:txBody>
      </p:sp>
      <p:sp>
        <p:nvSpPr>
          <p:cNvPr id="11271" name="Text Box 1028"/>
          <p:cNvSpPr txBox="1">
            <a:spLocks noChangeArrowheads="1"/>
          </p:cNvSpPr>
          <p:nvPr/>
        </p:nvSpPr>
        <p:spPr bwMode="auto">
          <a:xfrm>
            <a:off x="832570" y="241300"/>
            <a:ext cx="2937022" cy="461665"/>
          </a:xfrm>
          <a:prstGeom prst="rect">
            <a:avLst/>
          </a:prstGeom>
          <a:noFill/>
          <a:ln w="9525">
            <a:noFill/>
            <a:miter lim="800000"/>
            <a:headEnd/>
            <a:tailEnd/>
          </a:ln>
        </p:spPr>
        <p:txBody>
          <a:bodyPr wrap="none">
            <a:spAutoFit/>
          </a:bodyPr>
          <a:lstStyle/>
          <a:p>
            <a:r>
              <a:rPr lang="en-US" sz="2400" dirty="0">
                <a:solidFill>
                  <a:srgbClr val="FFC000"/>
                </a:solidFill>
                <a:latin typeface="Monotype Corsiva" pitchFamily="66" charset="0"/>
              </a:rPr>
              <a:t>50% and 50% mixture of </a:t>
            </a:r>
          </a:p>
        </p:txBody>
      </p:sp>
      <p:graphicFrame>
        <p:nvGraphicFramePr>
          <p:cNvPr id="11266" name="Object 1024"/>
          <p:cNvGraphicFramePr>
            <a:graphicFrameLocks noChangeAspect="1"/>
          </p:cNvGraphicFramePr>
          <p:nvPr/>
        </p:nvGraphicFramePr>
        <p:xfrm>
          <a:off x="3951288" y="165100"/>
          <a:ext cx="2155825" cy="749300"/>
        </p:xfrm>
        <a:graphic>
          <a:graphicData uri="http://schemas.openxmlformats.org/presentationml/2006/ole">
            <p:oleObj spid="_x0000_s457826" name="Equation" r:id="rId3" imgW="1206500" imgH="419100" progId="Equation.DSMT4">
              <p:embed/>
            </p:oleObj>
          </a:graphicData>
        </a:graphic>
      </p:graphicFrame>
      <p:graphicFrame>
        <p:nvGraphicFramePr>
          <p:cNvPr id="11267" name="Object 1025"/>
          <p:cNvGraphicFramePr>
            <a:graphicFrameLocks noChangeAspect="1"/>
          </p:cNvGraphicFramePr>
          <p:nvPr/>
        </p:nvGraphicFramePr>
        <p:xfrm>
          <a:off x="6681788" y="122238"/>
          <a:ext cx="2257425" cy="792162"/>
        </p:xfrm>
        <a:graphic>
          <a:graphicData uri="http://schemas.openxmlformats.org/presentationml/2006/ole">
            <p:oleObj spid="_x0000_s457827" name="Equation" r:id="rId4" imgW="1193800" imgH="419100" progId="Equation.DSMT4">
              <p:embed/>
            </p:oleObj>
          </a:graphicData>
        </a:graphic>
      </p:graphicFrame>
      <p:sp>
        <p:nvSpPr>
          <p:cNvPr id="11272" name="Text Box 1031"/>
          <p:cNvSpPr txBox="1">
            <a:spLocks noChangeArrowheads="1"/>
          </p:cNvSpPr>
          <p:nvPr/>
        </p:nvSpPr>
        <p:spPr bwMode="auto">
          <a:xfrm>
            <a:off x="6206499" y="279400"/>
            <a:ext cx="425116" cy="461665"/>
          </a:xfrm>
          <a:prstGeom prst="rect">
            <a:avLst/>
          </a:prstGeom>
          <a:noFill/>
          <a:ln w="9525">
            <a:noFill/>
            <a:miter lim="800000"/>
            <a:headEnd/>
            <a:tailEnd/>
          </a:ln>
        </p:spPr>
        <p:txBody>
          <a:bodyPr wrap="none">
            <a:spAutoFit/>
          </a:bodyPr>
          <a:lstStyle/>
          <a:p>
            <a:r>
              <a:rPr lang="en-US" sz="2400" dirty="0">
                <a:solidFill>
                  <a:srgbClr val="FFC000"/>
                </a:solidFill>
                <a:latin typeface="Monotype Corsiva" pitchFamily="66" charset="0"/>
              </a:rPr>
              <a:t>&amp;</a:t>
            </a:r>
          </a:p>
        </p:txBody>
      </p:sp>
      <p:graphicFrame>
        <p:nvGraphicFramePr>
          <p:cNvPr id="11268" name="Object 1026"/>
          <p:cNvGraphicFramePr>
            <a:graphicFrameLocks noChangeAspect="1"/>
          </p:cNvGraphicFramePr>
          <p:nvPr/>
        </p:nvGraphicFramePr>
        <p:xfrm>
          <a:off x="787400" y="1262037"/>
          <a:ext cx="3530600" cy="3967163"/>
        </p:xfrm>
        <a:graphic>
          <a:graphicData uri="http://schemas.openxmlformats.org/presentationml/2006/ole">
            <p:oleObj spid="_x0000_s457828" name="Equation" r:id="rId5" imgW="1739900" imgH="1955800" progId="Equation.DSMT4">
              <p:embed/>
            </p:oleObj>
          </a:graphicData>
        </a:graphic>
      </p:graphicFrame>
      <p:sp>
        <p:nvSpPr>
          <p:cNvPr id="11273" name="Text Box 1033"/>
          <p:cNvSpPr txBox="1">
            <a:spLocks noChangeArrowheads="1"/>
          </p:cNvSpPr>
          <p:nvPr/>
        </p:nvSpPr>
        <p:spPr bwMode="auto">
          <a:xfrm>
            <a:off x="5723526" y="2133600"/>
            <a:ext cx="2143536" cy="1200329"/>
          </a:xfrm>
          <a:prstGeom prst="rect">
            <a:avLst/>
          </a:prstGeom>
          <a:noFill/>
          <a:ln w="9525">
            <a:noFill/>
            <a:miter lim="800000"/>
            <a:headEnd/>
            <a:tailEnd/>
          </a:ln>
        </p:spPr>
        <p:txBody>
          <a:bodyPr wrap="none">
            <a:spAutoFit/>
          </a:bodyPr>
          <a:lstStyle/>
          <a:p>
            <a:pPr algn="ctr"/>
            <a:r>
              <a:rPr lang="en-US" sz="2400" dirty="0">
                <a:solidFill>
                  <a:srgbClr val="FFC000"/>
                </a:solidFill>
                <a:latin typeface="Monotype Corsiva" pitchFamily="66" charset="0"/>
              </a:rPr>
              <a:t>Notice that </a:t>
            </a:r>
            <a:r>
              <a:rPr lang="en-US" sz="2400" b="1" i="1" dirty="0">
                <a:solidFill>
                  <a:srgbClr val="FFC000"/>
                </a:solidFill>
                <a:latin typeface="Monotype Corsiva" pitchFamily="66" charset="0"/>
              </a:rPr>
              <a:t>ρ</a:t>
            </a:r>
            <a:r>
              <a:rPr lang="en-US" sz="2400" b="1" i="1" baseline="30000" dirty="0">
                <a:solidFill>
                  <a:srgbClr val="FFC000"/>
                </a:solidFill>
                <a:latin typeface="Monotype Corsiva" pitchFamily="66" charset="0"/>
              </a:rPr>
              <a:t>2 </a:t>
            </a:r>
            <a:r>
              <a:rPr lang="en-US" sz="2400" b="1" i="1" dirty="0">
                <a:solidFill>
                  <a:srgbClr val="FFC000"/>
                </a:solidFill>
                <a:latin typeface="Monotype Corsiva" pitchFamily="66" charset="0"/>
                <a:sym typeface="Symbol" pitchFamily="18" charset="2"/>
              </a:rPr>
              <a:t></a:t>
            </a:r>
            <a:r>
              <a:rPr lang="en-US" sz="2400" b="1" dirty="0">
                <a:solidFill>
                  <a:srgbClr val="FFC000"/>
                </a:solidFill>
                <a:latin typeface="Monotype Corsiva" pitchFamily="66" charset="0"/>
              </a:rPr>
              <a:t> </a:t>
            </a:r>
            <a:r>
              <a:rPr lang="en-US" sz="2400" b="1" i="1" dirty="0">
                <a:solidFill>
                  <a:srgbClr val="FFC000"/>
                </a:solidFill>
                <a:latin typeface="Monotype Corsiva" pitchFamily="66" charset="0"/>
              </a:rPr>
              <a:t>ρ</a:t>
            </a:r>
          </a:p>
          <a:p>
            <a:pPr algn="ctr"/>
            <a:r>
              <a:rPr lang="en-US" sz="2400" dirty="0">
                <a:solidFill>
                  <a:srgbClr val="FFC000"/>
                </a:solidFill>
                <a:latin typeface="Monotype Corsiva" pitchFamily="66" charset="0"/>
              </a:rPr>
              <a:t>and</a:t>
            </a:r>
          </a:p>
          <a:p>
            <a:pPr algn="ctr"/>
            <a:r>
              <a:rPr lang="en-US" sz="2400" b="1" i="1" dirty="0" err="1">
                <a:solidFill>
                  <a:srgbClr val="FFC000"/>
                </a:solidFill>
                <a:latin typeface="Monotype Corsiva" pitchFamily="66" charset="0"/>
              </a:rPr>
              <a:t>Tr</a:t>
            </a:r>
            <a:r>
              <a:rPr lang="en-US" sz="2400" b="1" i="1" dirty="0">
                <a:solidFill>
                  <a:srgbClr val="FFC000"/>
                </a:solidFill>
                <a:latin typeface="Monotype Corsiva" pitchFamily="66" charset="0"/>
              </a:rPr>
              <a:t> ρ = 1</a:t>
            </a:r>
          </a:p>
        </p:txBody>
      </p:sp>
      <p:sp>
        <p:nvSpPr>
          <p:cNvPr id="11274" name="Text Box 1034"/>
          <p:cNvSpPr txBox="1">
            <a:spLocks noChangeArrowheads="1"/>
          </p:cNvSpPr>
          <p:nvPr/>
        </p:nvSpPr>
        <p:spPr bwMode="auto">
          <a:xfrm>
            <a:off x="4650487" y="3749675"/>
            <a:ext cx="3926075" cy="830997"/>
          </a:xfrm>
          <a:prstGeom prst="rect">
            <a:avLst/>
          </a:prstGeom>
          <a:noFill/>
          <a:ln w="9525">
            <a:noFill/>
            <a:miter lim="800000"/>
            <a:headEnd/>
            <a:tailEnd/>
          </a:ln>
        </p:spPr>
        <p:txBody>
          <a:bodyPr wrap="none">
            <a:spAutoFit/>
          </a:bodyPr>
          <a:lstStyle/>
          <a:p>
            <a:pPr algn="ctr"/>
            <a:r>
              <a:rPr lang="en-US" sz="2400" dirty="0">
                <a:solidFill>
                  <a:srgbClr val="FF6600"/>
                </a:solidFill>
                <a:latin typeface="Monotype Corsiva" pitchFamily="66" charset="0"/>
              </a:rPr>
              <a:t>Diagonal elements = Populations</a:t>
            </a:r>
          </a:p>
          <a:p>
            <a:pPr algn="ctr"/>
            <a:r>
              <a:rPr lang="en-US" sz="2400" dirty="0">
                <a:solidFill>
                  <a:srgbClr val="FF6600"/>
                </a:solidFill>
                <a:latin typeface="Monotype Corsiva" pitchFamily="66" charset="0"/>
              </a:rPr>
              <a:t>Off-diagonal elements = Coherence</a:t>
            </a:r>
          </a:p>
        </p:txBody>
      </p:sp>
      <p:sp>
        <p:nvSpPr>
          <p:cNvPr id="11275" name="Text Box 1035"/>
          <p:cNvSpPr txBox="1">
            <a:spLocks noChangeArrowheads="1"/>
          </p:cNvSpPr>
          <p:nvPr/>
        </p:nvSpPr>
        <p:spPr bwMode="auto">
          <a:xfrm>
            <a:off x="276018" y="5562600"/>
            <a:ext cx="8217313" cy="892552"/>
          </a:xfrm>
          <a:prstGeom prst="rect">
            <a:avLst/>
          </a:prstGeom>
          <a:noFill/>
          <a:ln w="9525">
            <a:noFill/>
            <a:miter lim="800000"/>
            <a:headEnd/>
            <a:tailEnd/>
          </a:ln>
        </p:spPr>
        <p:txBody>
          <a:bodyPr wrap="none">
            <a:spAutoFit/>
          </a:bodyPr>
          <a:lstStyle/>
          <a:p>
            <a:pPr algn="ctr"/>
            <a:r>
              <a:rPr lang="en-US" sz="2400" dirty="0">
                <a:solidFill>
                  <a:srgbClr val="FFC000"/>
                </a:solidFill>
                <a:latin typeface="Monotype Corsiva" pitchFamily="66" charset="0"/>
              </a:rPr>
              <a:t>It is important to note that in 2 and 3, both cases we describe </a:t>
            </a:r>
          </a:p>
          <a:p>
            <a:pPr algn="ctr"/>
            <a:r>
              <a:rPr lang="en-US" sz="2400" dirty="0">
                <a:solidFill>
                  <a:srgbClr val="FFC000"/>
                </a:solidFill>
                <a:latin typeface="Monotype Corsiva" pitchFamily="66" charset="0"/>
              </a:rPr>
              <a:t>a system about which we know nothing, </a:t>
            </a:r>
            <a:r>
              <a:rPr lang="en-US" sz="2400" dirty="0" err="1">
                <a:solidFill>
                  <a:srgbClr val="FFC000"/>
                </a:solidFill>
                <a:latin typeface="Monotype Corsiva" pitchFamily="66" charset="0"/>
              </a:rPr>
              <a:t>ie</a:t>
            </a:r>
            <a:r>
              <a:rPr lang="en-US" sz="2400" dirty="0">
                <a:solidFill>
                  <a:srgbClr val="FFC000"/>
                </a:solidFill>
                <a:latin typeface="Monotype Corsiva" pitchFamily="66" charset="0"/>
              </a:rPr>
              <a:t>, </a:t>
            </a:r>
            <a:r>
              <a:rPr lang="en-US" sz="2800" dirty="0">
                <a:solidFill>
                  <a:srgbClr val="FFC000"/>
                </a:solidFill>
                <a:latin typeface="Monotype Corsiva" pitchFamily="66" charset="0"/>
              </a:rPr>
              <a:t>A state of total ignorance</a:t>
            </a:r>
            <a:r>
              <a:rPr lang="en-US" sz="2400" dirty="0">
                <a:solidFill>
                  <a:srgbClr val="FFC000"/>
                </a:solidFill>
                <a:latin typeface="Monotype Corsiva" pitchFamily="66" charset="0"/>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Line 3"/>
          <p:cNvSpPr>
            <a:spLocks noChangeShapeType="1"/>
          </p:cNvSpPr>
          <p:nvPr/>
        </p:nvSpPr>
        <p:spPr bwMode="auto">
          <a:xfrm>
            <a:off x="0" y="990600"/>
            <a:ext cx="9144000" cy="0"/>
          </a:xfrm>
          <a:prstGeom prst="line">
            <a:avLst/>
          </a:prstGeom>
          <a:noFill/>
          <a:ln w="9525">
            <a:solidFill>
              <a:srgbClr val="FF0000"/>
            </a:solidFill>
            <a:miter lim="800000"/>
            <a:headEnd/>
            <a:tailEnd/>
          </a:ln>
          <a:effectLst/>
        </p:spPr>
        <p:txBody>
          <a:bodyPr wrap="none"/>
          <a:lstStyle/>
          <a:p>
            <a:endParaRPr lang="en-US"/>
          </a:p>
        </p:txBody>
      </p:sp>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150" cy="457200"/>
          </a:xfrm>
          <a:prstGeom prst="rect">
            <a:avLst/>
          </a:prstGeom>
          <a:noFill/>
          <a:ln w="9525">
            <a:noFill/>
            <a:miter lim="800000"/>
            <a:headEnd/>
            <a:tailEnd/>
          </a:ln>
          <a:effectLst/>
        </p:spPr>
        <p:txBody>
          <a:bodyPr wrap="none">
            <a:spAutoFit/>
          </a:bodyPr>
          <a:lstStyle/>
          <a:p>
            <a:pPr algn="l"/>
            <a:endParaRPr lang="en-US"/>
          </a:p>
        </p:txBody>
      </p:sp>
      <p:sp>
        <p:nvSpPr>
          <p:cNvPr id="8" name="Text Box 4"/>
          <p:cNvSpPr txBox="1">
            <a:spLocks noChangeArrowheads="1"/>
          </p:cNvSpPr>
          <p:nvPr/>
        </p:nvSpPr>
        <p:spPr bwMode="auto">
          <a:xfrm>
            <a:off x="611560" y="1484784"/>
            <a:ext cx="7920880" cy="3416320"/>
          </a:xfrm>
          <a:prstGeom prst="rect">
            <a:avLst/>
          </a:prstGeom>
          <a:noFill/>
          <a:ln w="9525">
            <a:noFill/>
            <a:miter lim="800000"/>
            <a:headEnd/>
            <a:tailEnd/>
          </a:ln>
          <a:effectLst/>
        </p:spPr>
        <p:txBody>
          <a:bodyPr wrap="square">
            <a:spAutoFit/>
          </a:bodyPr>
          <a:lstStyle/>
          <a:p>
            <a:pPr algn="just"/>
            <a:r>
              <a:rPr lang="en-US" dirty="0" smtClean="0">
                <a:latin typeface="Monotype Corsiva" pitchFamily="66" charset="0"/>
              </a:rPr>
              <a:t>The renormalization group was initially devised in particle physics, but nowadays its applications extend to solid-state physics, fluid mechanics, cosmology and even nanotechnology. An early article [1] by Ernst </a:t>
            </a:r>
            <a:r>
              <a:rPr lang="en-US" dirty="0" err="1" smtClean="0">
                <a:latin typeface="Monotype Corsiva" pitchFamily="66" charset="0"/>
              </a:rPr>
              <a:t>Stueckelberg</a:t>
            </a:r>
            <a:r>
              <a:rPr lang="en-US" dirty="0" smtClean="0">
                <a:latin typeface="Monotype Corsiva" pitchFamily="66" charset="0"/>
              </a:rPr>
              <a:t> and Andre </a:t>
            </a:r>
            <a:r>
              <a:rPr lang="en-US" dirty="0" err="1" smtClean="0">
                <a:latin typeface="Monotype Corsiva" pitchFamily="66" charset="0"/>
              </a:rPr>
              <a:t>Petermann</a:t>
            </a:r>
            <a:r>
              <a:rPr lang="en-US" dirty="0" smtClean="0">
                <a:latin typeface="Monotype Corsiva" pitchFamily="66" charset="0"/>
              </a:rPr>
              <a:t> in 1953 anticipates the idea in quantum field theory. </a:t>
            </a:r>
            <a:r>
              <a:rPr lang="en-US" dirty="0" err="1" smtClean="0">
                <a:latin typeface="Monotype Corsiva" pitchFamily="66" charset="0"/>
              </a:rPr>
              <a:t>Stueckelberg</a:t>
            </a:r>
            <a:r>
              <a:rPr lang="en-US" dirty="0" smtClean="0">
                <a:latin typeface="Monotype Corsiva" pitchFamily="66" charset="0"/>
              </a:rPr>
              <a:t> and </a:t>
            </a:r>
            <a:r>
              <a:rPr lang="en-US" dirty="0" err="1" smtClean="0">
                <a:latin typeface="Monotype Corsiva" pitchFamily="66" charset="0"/>
              </a:rPr>
              <a:t>Petermann</a:t>
            </a:r>
            <a:r>
              <a:rPr lang="en-US" dirty="0" smtClean="0">
                <a:latin typeface="Monotype Corsiva" pitchFamily="66" charset="0"/>
              </a:rPr>
              <a:t> opened the field conceptually. They noted that renormalization exhibits a group of transformations which transfer quantities from the bare terms to the </a:t>
            </a:r>
            <a:r>
              <a:rPr lang="en-US" dirty="0" err="1" smtClean="0">
                <a:latin typeface="Monotype Corsiva" pitchFamily="66" charset="0"/>
              </a:rPr>
              <a:t>counterterms</a:t>
            </a:r>
            <a:r>
              <a:rPr lang="en-US" dirty="0" smtClean="0">
                <a:latin typeface="Monotype Corsiva" pitchFamily="66" charset="0"/>
              </a:rPr>
              <a:t>. They introduced a function h(e) in QED, which is now called the beta function (see below).</a:t>
            </a:r>
            <a:endParaRPr lang="en-US" dirty="0">
              <a:latin typeface="Monotype Corsiva" pitchFamily="66" charset="0"/>
            </a:endParaRPr>
          </a:p>
        </p:txBody>
      </p:sp>
      <p:sp>
        <p:nvSpPr>
          <p:cNvPr id="9" name="8 Rectángulo"/>
          <p:cNvSpPr/>
          <p:nvPr/>
        </p:nvSpPr>
        <p:spPr>
          <a:xfrm>
            <a:off x="467544" y="5611887"/>
            <a:ext cx="8352928" cy="461665"/>
          </a:xfrm>
          <a:prstGeom prst="rect">
            <a:avLst/>
          </a:prstGeom>
        </p:spPr>
        <p:txBody>
          <a:bodyPr wrap="square">
            <a:spAutoFit/>
          </a:bodyPr>
          <a:lstStyle/>
          <a:p>
            <a:pPr algn="l"/>
            <a:r>
              <a:rPr lang="es-CO" dirty="0" smtClean="0">
                <a:solidFill>
                  <a:srgbClr val="FFC000"/>
                </a:solidFill>
                <a:latin typeface="Monotype Corsiva" pitchFamily="66" charset="0"/>
              </a:rPr>
              <a:t> 1. </a:t>
            </a:r>
            <a:r>
              <a:rPr lang="es-CO" sz="2000" dirty="0" err="1" smtClean="0">
                <a:solidFill>
                  <a:srgbClr val="FFC000"/>
                </a:solidFill>
                <a:latin typeface="Monotype Corsiva" pitchFamily="66" charset="0"/>
              </a:rPr>
              <a:t>Stueckelberg</a:t>
            </a:r>
            <a:r>
              <a:rPr lang="es-CO" sz="2000" dirty="0" smtClean="0">
                <a:solidFill>
                  <a:srgbClr val="FFC000"/>
                </a:solidFill>
                <a:latin typeface="Monotype Corsiva" pitchFamily="66" charset="0"/>
              </a:rPr>
              <a:t>, E.C.G. and </a:t>
            </a:r>
            <a:r>
              <a:rPr lang="es-CO" sz="2000" dirty="0" err="1" smtClean="0">
                <a:solidFill>
                  <a:srgbClr val="FFC000"/>
                </a:solidFill>
                <a:latin typeface="Monotype Corsiva" pitchFamily="66" charset="0"/>
              </a:rPr>
              <a:t>Petermann</a:t>
            </a:r>
            <a:r>
              <a:rPr lang="es-CO" sz="2000" dirty="0" smtClean="0">
                <a:solidFill>
                  <a:srgbClr val="FFC000"/>
                </a:solidFill>
                <a:latin typeface="Monotype Corsiva" pitchFamily="66" charset="0"/>
              </a:rPr>
              <a:t>, A. (1953). </a:t>
            </a:r>
            <a:r>
              <a:rPr lang="es-CO" sz="2000" dirty="0" err="1" smtClean="0">
                <a:solidFill>
                  <a:srgbClr val="FFC000"/>
                </a:solidFill>
                <a:latin typeface="Monotype Corsiva" pitchFamily="66" charset="0"/>
              </a:rPr>
              <a:t>Helv</a:t>
            </a:r>
            <a:r>
              <a:rPr lang="es-CO" sz="2000" dirty="0" smtClean="0">
                <a:solidFill>
                  <a:srgbClr val="FFC000"/>
                </a:solidFill>
                <a:latin typeface="Monotype Corsiva" pitchFamily="66" charset="0"/>
              </a:rPr>
              <a:t>. </a:t>
            </a:r>
            <a:r>
              <a:rPr lang="es-CO" sz="2000" dirty="0" err="1" smtClean="0">
                <a:solidFill>
                  <a:srgbClr val="FFC000"/>
                </a:solidFill>
                <a:latin typeface="Monotype Corsiva" pitchFamily="66" charset="0"/>
              </a:rPr>
              <a:t>Phys</a:t>
            </a:r>
            <a:r>
              <a:rPr lang="es-CO" sz="2000" dirty="0" smtClean="0">
                <a:solidFill>
                  <a:srgbClr val="FFC000"/>
                </a:solidFill>
                <a:latin typeface="Monotype Corsiva" pitchFamily="66" charset="0"/>
              </a:rPr>
              <a:t>. Acta, 26, 499.</a:t>
            </a:r>
          </a:p>
        </p:txBody>
      </p:sp>
    </p:spTree>
    <p:extLst>
      <p:ext uri="{BB962C8B-B14F-4D97-AF65-F5344CB8AC3E}">
        <p14:creationId xmlns:p14="http://schemas.microsoft.com/office/powerpoint/2010/main" xmlns="" val="18803220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2"/>
          <p:cNvSpPr txBox="1">
            <a:spLocks noChangeArrowheads="1"/>
          </p:cNvSpPr>
          <p:nvPr/>
        </p:nvSpPr>
        <p:spPr bwMode="auto">
          <a:xfrm>
            <a:off x="846916" y="193675"/>
            <a:ext cx="7685117" cy="2339102"/>
          </a:xfrm>
          <a:prstGeom prst="rect">
            <a:avLst/>
          </a:prstGeom>
          <a:noFill/>
          <a:ln w="9525">
            <a:noFill/>
            <a:miter lim="800000"/>
            <a:headEnd/>
            <a:tailEnd/>
          </a:ln>
        </p:spPr>
        <p:txBody>
          <a:bodyPr wrap="none">
            <a:spAutoFit/>
          </a:bodyPr>
          <a:lstStyle/>
          <a:p>
            <a:r>
              <a:rPr lang="en-US" sz="2800" b="1" dirty="0">
                <a:solidFill>
                  <a:srgbClr val="FF0000"/>
                </a:solidFill>
                <a:latin typeface="Monotype Corsiva" pitchFamily="66" charset="0"/>
              </a:rPr>
              <a:t>Density matrix:</a:t>
            </a:r>
          </a:p>
          <a:p>
            <a:endParaRPr lang="en-US" sz="2200" u="sng" dirty="0">
              <a:solidFill>
                <a:srgbClr val="FFC000"/>
              </a:solidFill>
              <a:latin typeface="Monotype Corsiva" pitchFamily="66" charset="0"/>
            </a:endParaRPr>
          </a:p>
          <a:p>
            <a:pPr algn="just"/>
            <a:r>
              <a:rPr lang="en-US" dirty="0" err="1">
                <a:solidFill>
                  <a:srgbClr val="FFC000"/>
                </a:solidFill>
                <a:latin typeface="Monotype Corsiva" pitchFamily="66" charset="0"/>
              </a:rPr>
              <a:t>Eigenstates</a:t>
            </a:r>
            <a:r>
              <a:rPr lang="en-US" dirty="0">
                <a:solidFill>
                  <a:srgbClr val="FFC000"/>
                </a:solidFill>
                <a:latin typeface="Monotype Corsiva" pitchFamily="66" charset="0"/>
              </a:rPr>
              <a:t> of density matrix form complete basis for subsystem block</a:t>
            </a:r>
          </a:p>
          <a:p>
            <a:pPr algn="just"/>
            <a:r>
              <a:rPr lang="en-US" dirty="0" err="1">
                <a:solidFill>
                  <a:srgbClr val="FFC000"/>
                </a:solidFill>
                <a:latin typeface="Monotype Corsiva" pitchFamily="66" charset="0"/>
              </a:rPr>
              <a:t>Eigenvalues</a:t>
            </a:r>
            <a:r>
              <a:rPr lang="en-US" dirty="0">
                <a:solidFill>
                  <a:srgbClr val="FFC000"/>
                </a:solidFill>
                <a:latin typeface="Monotype Corsiva" pitchFamily="66" charset="0"/>
              </a:rPr>
              <a:t> give the weight of a state</a:t>
            </a:r>
          </a:p>
          <a:p>
            <a:pPr algn="just"/>
            <a:r>
              <a:rPr lang="en-US" dirty="0">
                <a:solidFill>
                  <a:srgbClr val="FFC000"/>
                </a:solidFill>
                <a:latin typeface="Monotype Corsiva" pitchFamily="66" charset="0"/>
              </a:rPr>
              <a:t>Keep the m </a:t>
            </a:r>
            <a:r>
              <a:rPr lang="en-US" dirty="0" err="1">
                <a:solidFill>
                  <a:srgbClr val="FFC000"/>
                </a:solidFill>
                <a:latin typeface="Monotype Corsiva" pitchFamily="66" charset="0"/>
              </a:rPr>
              <a:t>eigenstates</a:t>
            </a:r>
            <a:r>
              <a:rPr lang="en-US" dirty="0">
                <a:solidFill>
                  <a:srgbClr val="FFC000"/>
                </a:solidFill>
                <a:latin typeface="Monotype Corsiva" pitchFamily="66" charset="0"/>
              </a:rPr>
              <a:t> corresponding to m highest </a:t>
            </a:r>
            <a:r>
              <a:rPr lang="en-US" dirty="0" err="1">
                <a:solidFill>
                  <a:srgbClr val="FFC000"/>
                </a:solidFill>
                <a:latin typeface="Monotype Corsiva" pitchFamily="66" charset="0"/>
              </a:rPr>
              <a:t>eigenvalues</a:t>
            </a:r>
            <a:endParaRPr lang="en-US" dirty="0">
              <a:solidFill>
                <a:srgbClr val="FFC000"/>
              </a:solidFill>
              <a:latin typeface="Monotype Corsiva" pitchFamily="66" charset="0"/>
            </a:endParaRPr>
          </a:p>
          <a:p>
            <a:pPr algn="just"/>
            <a:r>
              <a:rPr lang="en-US" dirty="0" err="1">
                <a:solidFill>
                  <a:srgbClr val="FFC000"/>
                </a:solidFill>
                <a:latin typeface="Monotype Corsiva" pitchFamily="66" charset="0"/>
              </a:rPr>
              <a:t>Eigenstate</a:t>
            </a:r>
            <a:r>
              <a:rPr lang="en-US" dirty="0">
                <a:solidFill>
                  <a:srgbClr val="FFC000"/>
                </a:solidFill>
                <a:latin typeface="Monotype Corsiva" pitchFamily="66" charset="0"/>
              </a:rPr>
              <a:t> of the whole system thus given by:</a:t>
            </a:r>
          </a:p>
        </p:txBody>
      </p:sp>
      <p:sp>
        <p:nvSpPr>
          <p:cNvPr id="12293" name="Text Box 4"/>
          <p:cNvSpPr txBox="1">
            <a:spLocks noChangeArrowheads="1"/>
          </p:cNvSpPr>
          <p:nvPr/>
        </p:nvSpPr>
        <p:spPr bwMode="auto">
          <a:xfrm>
            <a:off x="5236881" y="2895327"/>
            <a:ext cx="2651688" cy="461665"/>
          </a:xfrm>
          <a:prstGeom prst="rect">
            <a:avLst/>
          </a:prstGeom>
          <a:noFill/>
          <a:ln w="9525">
            <a:noFill/>
            <a:miter lim="800000"/>
            <a:headEnd/>
            <a:tailEnd/>
          </a:ln>
        </p:spPr>
        <p:txBody>
          <a:bodyPr wrap="none">
            <a:spAutoFit/>
          </a:bodyPr>
          <a:lstStyle/>
          <a:p>
            <a:r>
              <a:rPr lang="en-US" dirty="0">
                <a:solidFill>
                  <a:srgbClr val="99CCFF"/>
                </a:solidFill>
                <a:latin typeface="Monotype Corsiva" pitchFamily="66" charset="0"/>
              </a:rPr>
              <a:t>Schmidt decomposition</a:t>
            </a:r>
          </a:p>
        </p:txBody>
      </p:sp>
      <p:sp>
        <p:nvSpPr>
          <p:cNvPr id="12294" name="Text Box 5"/>
          <p:cNvSpPr txBox="1">
            <a:spLocks noChangeArrowheads="1"/>
          </p:cNvSpPr>
          <p:nvPr/>
        </p:nvSpPr>
        <p:spPr bwMode="auto">
          <a:xfrm>
            <a:off x="4071019" y="3759423"/>
            <a:ext cx="3111749" cy="461665"/>
          </a:xfrm>
          <a:prstGeom prst="rect">
            <a:avLst/>
          </a:prstGeom>
          <a:noFill/>
          <a:ln w="9525">
            <a:noFill/>
            <a:miter lim="800000"/>
            <a:headEnd/>
            <a:tailEnd/>
          </a:ln>
        </p:spPr>
        <p:txBody>
          <a:bodyPr wrap="none">
            <a:spAutoFit/>
          </a:bodyPr>
          <a:lstStyle/>
          <a:p>
            <a:r>
              <a:rPr lang="en-US" dirty="0">
                <a:solidFill>
                  <a:srgbClr val="99CCFF"/>
                </a:solidFill>
                <a:latin typeface="Monotype Corsiva" pitchFamily="66" charset="0"/>
              </a:rPr>
              <a:t>The optimal approximation</a:t>
            </a:r>
          </a:p>
        </p:txBody>
      </p:sp>
      <p:sp>
        <p:nvSpPr>
          <p:cNvPr id="12295" name="Text Box 7"/>
          <p:cNvSpPr txBox="1">
            <a:spLocks noChangeArrowheads="1"/>
          </p:cNvSpPr>
          <p:nvPr/>
        </p:nvSpPr>
        <p:spPr bwMode="auto">
          <a:xfrm>
            <a:off x="827925" y="4384675"/>
            <a:ext cx="5867312" cy="461665"/>
          </a:xfrm>
          <a:prstGeom prst="rect">
            <a:avLst/>
          </a:prstGeom>
          <a:noFill/>
          <a:ln w="9525">
            <a:noFill/>
            <a:miter lim="800000"/>
            <a:headEnd/>
            <a:tailEnd/>
          </a:ln>
        </p:spPr>
        <p:txBody>
          <a:bodyPr wrap="none">
            <a:spAutoFit/>
          </a:bodyPr>
          <a:lstStyle/>
          <a:p>
            <a:pPr algn="just"/>
            <a:r>
              <a:rPr lang="en-US" dirty="0">
                <a:solidFill>
                  <a:srgbClr val="99CCFF"/>
                </a:solidFill>
                <a:latin typeface="Monotype Corsiva" pitchFamily="66" charset="0"/>
              </a:rPr>
              <a:t>Entanglement states (mutual quantum information):</a:t>
            </a:r>
          </a:p>
        </p:txBody>
      </p:sp>
      <p:graphicFrame>
        <p:nvGraphicFramePr>
          <p:cNvPr id="12290" name="Object 1024"/>
          <p:cNvGraphicFramePr>
            <a:graphicFrameLocks noChangeAspect="1"/>
          </p:cNvGraphicFramePr>
          <p:nvPr/>
        </p:nvGraphicFramePr>
        <p:xfrm>
          <a:off x="813048" y="2675632"/>
          <a:ext cx="4191000" cy="1041400"/>
        </p:xfrm>
        <a:graphic>
          <a:graphicData uri="http://schemas.openxmlformats.org/presentationml/2006/ole">
            <p:oleObj spid="_x0000_s458818" name="Equation" r:id="rId3" imgW="1651000" imgH="355600" progId="Equation.DSMT4">
              <p:embed/>
            </p:oleObj>
          </a:graphicData>
        </a:graphic>
      </p:graphicFrame>
      <p:graphicFrame>
        <p:nvGraphicFramePr>
          <p:cNvPr id="12291" name="Object 1025"/>
          <p:cNvGraphicFramePr>
            <a:graphicFrameLocks noChangeAspect="1"/>
          </p:cNvGraphicFramePr>
          <p:nvPr/>
        </p:nvGraphicFramePr>
        <p:xfrm>
          <a:off x="1690712" y="5029200"/>
          <a:ext cx="5689600" cy="914400"/>
        </p:xfrm>
        <a:graphic>
          <a:graphicData uri="http://schemas.openxmlformats.org/presentationml/2006/ole">
            <p:oleObj spid="_x0000_s458819" name="Equation" r:id="rId4" imgW="2286000" imgH="342900" progId="Equation.DSMT4">
              <p:embed/>
            </p:oleObj>
          </a:graphicData>
        </a:graphic>
      </p:graphicFrame>
      <p:sp>
        <p:nvSpPr>
          <p:cNvPr id="12296" name="Text Box 11"/>
          <p:cNvSpPr txBox="1">
            <a:spLocks noChangeArrowheads="1"/>
          </p:cNvSpPr>
          <p:nvPr/>
        </p:nvSpPr>
        <p:spPr bwMode="auto">
          <a:xfrm>
            <a:off x="-12840" y="6172200"/>
            <a:ext cx="8860119" cy="461665"/>
          </a:xfrm>
          <a:prstGeom prst="rect">
            <a:avLst/>
          </a:prstGeom>
          <a:noFill/>
          <a:ln w="9525">
            <a:noFill/>
            <a:miter lim="800000"/>
            <a:headEnd/>
            <a:tailEnd/>
          </a:ln>
        </p:spPr>
        <p:txBody>
          <a:bodyPr wrap="none">
            <a:spAutoFit/>
          </a:bodyPr>
          <a:lstStyle/>
          <a:p>
            <a:r>
              <a:rPr lang="en-US" u="sng" dirty="0">
                <a:solidFill>
                  <a:srgbClr val="FFFF00"/>
                </a:solidFill>
                <a:latin typeface="Monotype Corsiva" pitchFamily="66" charset="0"/>
              </a:rPr>
              <a:t>DM can be defined for pure, coherent superposition or statistical averaged states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913903" y="274638"/>
            <a:ext cx="7402513" cy="6099393"/>
            <a:chOff x="365125" y="274638"/>
            <a:chExt cx="7402513" cy="6099393"/>
          </a:xfrm>
        </p:grpSpPr>
        <p:sp>
          <p:nvSpPr>
            <p:cNvPr id="36866" name="Text Box 2"/>
            <p:cNvSpPr txBox="1">
              <a:spLocks noChangeArrowheads="1"/>
            </p:cNvSpPr>
            <p:nvPr/>
          </p:nvSpPr>
          <p:spPr bwMode="auto">
            <a:xfrm>
              <a:off x="588301" y="274638"/>
              <a:ext cx="6833922" cy="523220"/>
            </a:xfrm>
            <a:prstGeom prst="rect">
              <a:avLst/>
            </a:prstGeom>
            <a:noFill/>
            <a:ln w="9525">
              <a:noFill/>
              <a:miter lim="800000"/>
              <a:headEnd/>
              <a:tailEnd/>
            </a:ln>
          </p:spPr>
          <p:txBody>
            <a:bodyPr wrap="none">
              <a:spAutoFit/>
            </a:bodyPr>
            <a:lstStyle/>
            <a:p>
              <a:r>
                <a:rPr lang="en-US" sz="2800" u="sng" dirty="0">
                  <a:solidFill>
                    <a:srgbClr val="FFFF00"/>
                  </a:solidFill>
                  <a:latin typeface="Monotype Corsiva" pitchFamily="66" charset="0"/>
                </a:rPr>
                <a:t>Density matrix renormalization group: Formulation </a:t>
              </a:r>
            </a:p>
          </p:txBody>
        </p:sp>
        <p:sp>
          <p:nvSpPr>
            <p:cNvPr id="36867" name="Text Box 3"/>
            <p:cNvSpPr txBox="1">
              <a:spLocks noChangeArrowheads="1"/>
            </p:cNvSpPr>
            <p:nvPr/>
          </p:nvSpPr>
          <p:spPr bwMode="auto">
            <a:xfrm>
              <a:off x="365125" y="803275"/>
              <a:ext cx="7402513" cy="5570756"/>
            </a:xfrm>
            <a:prstGeom prst="rect">
              <a:avLst/>
            </a:prstGeom>
            <a:noFill/>
            <a:ln w="9525">
              <a:noFill/>
              <a:miter lim="800000"/>
              <a:headEnd/>
              <a:tailEnd/>
            </a:ln>
          </p:spPr>
          <p:txBody>
            <a:bodyPr>
              <a:spAutoFit/>
            </a:bodyPr>
            <a:lstStyle/>
            <a:p>
              <a:pPr marL="457200" indent="-457200" algn="just"/>
              <a:endParaRPr lang="en-US" sz="2200" dirty="0">
                <a:latin typeface="Monotype Corsiva" pitchFamily="66" charset="0"/>
              </a:endParaRPr>
            </a:p>
            <a:p>
              <a:pPr marL="457200" indent="-457200" algn="just">
                <a:buFont typeface="Wingdings" pitchFamily="2" charset="2"/>
                <a:buChar char="Ø"/>
              </a:pPr>
              <a:r>
                <a:rPr lang="en-US" dirty="0" err="1">
                  <a:latin typeface="Monotype Corsiva" pitchFamily="66" charset="0"/>
                </a:rPr>
                <a:t>Diagonalization</a:t>
              </a:r>
              <a:r>
                <a:rPr lang="en-US" dirty="0">
                  <a:latin typeface="Monotype Corsiva" pitchFamily="66" charset="0"/>
                </a:rPr>
                <a:t> of a small finite lattice</a:t>
              </a:r>
            </a:p>
            <a:p>
              <a:pPr marL="457200" indent="-457200" algn="just">
                <a:buFont typeface="Wingdings" pitchFamily="2" charset="2"/>
                <a:buChar char="Ø"/>
              </a:pPr>
              <a:r>
                <a:rPr lang="en-US" dirty="0">
                  <a:latin typeface="Monotype Corsiva" pitchFamily="66" charset="0"/>
                </a:rPr>
                <a:t>Division of system</a:t>
              </a:r>
            </a:p>
            <a:p>
              <a:pPr marL="457200" indent="-457200" algn="just">
                <a:buFont typeface="Wingdings" pitchFamily="2" charset="2"/>
                <a:buChar char="Ø"/>
              </a:pPr>
              <a:r>
                <a:rPr lang="en-US" dirty="0">
                  <a:latin typeface="Monotype Corsiva" pitchFamily="66" charset="0"/>
                </a:rPr>
                <a:t>Reduction of the subsystem block </a:t>
              </a:r>
              <a:r>
                <a:rPr lang="en-US" i="1" dirty="0">
                  <a:latin typeface="Monotype Corsiva" pitchFamily="66" charset="0"/>
                </a:rPr>
                <a:t>via</a:t>
              </a:r>
              <a:r>
                <a:rPr lang="en-US" dirty="0">
                  <a:latin typeface="Monotype Corsiva" pitchFamily="66" charset="0"/>
                </a:rPr>
                <a:t> density matrix</a:t>
              </a:r>
            </a:p>
            <a:p>
              <a:pPr marL="457200" indent="-457200" algn="just">
                <a:buFont typeface="Wingdings" pitchFamily="2" charset="2"/>
                <a:buChar char="Ø"/>
              </a:pPr>
              <a:r>
                <a:rPr lang="en-US" dirty="0">
                  <a:latin typeface="Monotype Corsiva" pitchFamily="66" charset="0"/>
                </a:rPr>
                <a:t>Renormalize the matrix formulation of all the operators</a:t>
              </a:r>
            </a:p>
            <a:p>
              <a:pPr marL="457200" indent="-457200" algn="just">
                <a:buFont typeface="Wingdings" pitchFamily="2" charset="2"/>
                <a:buChar char="Ø"/>
              </a:pPr>
              <a:r>
                <a:rPr lang="en-US" dirty="0">
                  <a:latin typeface="Monotype Corsiva" pitchFamily="66" charset="0"/>
                </a:rPr>
                <a:t>Add one or two sites (few possible degrees of freedom)</a:t>
              </a:r>
            </a:p>
            <a:p>
              <a:pPr marL="457200" indent="-457200" algn="just">
                <a:buFont typeface="Wingdings" pitchFamily="2" charset="2"/>
                <a:buChar char="Ø"/>
              </a:pPr>
              <a:r>
                <a:rPr lang="en-US" dirty="0">
                  <a:latin typeface="Monotype Corsiva" pitchFamily="66" charset="0"/>
                </a:rPr>
                <a:t>Construct the bigger lattice</a:t>
              </a:r>
            </a:p>
            <a:p>
              <a:pPr marL="457200" indent="-457200" algn="just">
                <a:buFont typeface="Wingdings" pitchFamily="2" charset="2"/>
                <a:buChar char="Ø"/>
              </a:pPr>
              <a:r>
                <a:rPr lang="en-US" dirty="0">
                  <a:latin typeface="Monotype Corsiva" pitchFamily="66" charset="0"/>
                </a:rPr>
                <a:t>Repeat all the steps</a:t>
              </a:r>
            </a:p>
            <a:p>
              <a:pPr marL="457200" indent="-457200" algn="just">
                <a:buFont typeface="Wingdings" pitchFamily="2" charset="2"/>
                <a:buChar char="Ø"/>
              </a:pPr>
              <a:endParaRPr lang="en-US" sz="2200" dirty="0">
                <a:latin typeface="Monotype Corsiva" pitchFamily="66" charset="0"/>
              </a:endParaRPr>
            </a:p>
            <a:p>
              <a:pPr marL="457200" indent="-457200" algn="just"/>
              <a:r>
                <a:rPr lang="en-US" sz="2800" b="1" u="sng" dirty="0">
                  <a:solidFill>
                    <a:srgbClr val="FFFF00"/>
                  </a:solidFill>
                  <a:latin typeface="Monotype Corsiva" pitchFamily="66" charset="0"/>
                </a:rPr>
                <a:t>Environment block:</a:t>
              </a:r>
              <a:r>
                <a:rPr lang="en-US" sz="2800" b="1" dirty="0">
                  <a:solidFill>
                    <a:srgbClr val="FFFF00"/>
                  </a:solidFill>
                  <a:latin typeface="Monotype Corsiva" pitchFamily="66" charset="0"/>
                </a:rPr>
                <a:t> </a:t>
              </a:r>
            </a:p>
            <a:p>
              <a:pPr marL="457200" indent="-457200" algn="just"/>
              <a:endParaRPr lang="en-US" sz="2200" b="1" dirty="0">
                <a:latin typeface="Monotype Corsiva" pitchFamily="66" charset="0"/>
              </a:endParaRPr>
            </a:p>
            <a:p>
              <a:pPr marL="457200" indent="-457200" algn="just"/>
              <a:r>
                <a:rPr lang="en-US" sz="2200" dirty="0">
                  <a:latin typeface="Monotype Corsiva" pitchFamily="66" charset="0"/>
                </a:rPr>
                <a:t>a</a:t>
              </a:r>
              <a:r>
                <a:rPr lang="en-US" dirty="0">
                  <a:latin typeface="Monotype Corsiva" pitchFamily="66" charset="0"/>
                </a:rPr>
                <a:t>) Exact sites only</a:t>
              </a:r>
            </a:p>
            <a:p>
              <a:pPr marL="457200" indent="-457200" algn="just"/>
              <a:r>
                <a:rPr lang="en-US" dirty="0">
                  <a:latin typeface="Monotype Corsiva" pitchFamily="66" charset="0"/>
                </a:rPr>
                <a:t>b) Reflection of subsystem block</a:t>
              </a:r>
            </a:p>
            <a:p>
              <a:pPr marL="457200" indent="-457200" algn="just"/>
              <a:r>
                <a:rPr lang="en-US" dirty="0">
                  <a:latin typeface="Monotype Corsiva" pitchFamily="66" charset="0"/>
                </a:rPr>
                <a:t>c) Stored block from a previous step</a:t>
              </a:r>
            </a:p>
            <a:p>
              <a:pPr marL="457200" indent="-457200" algn="just"/>
              <a:endParaRPr lang="en-US" sz="2200" dirty="0">
                <a:latin typeface="Monotype Corsiva" pitchFamily="66" charset="0"/>
              </a:endParaRPr>
            </a:p>
          </p:txBody>
        </p:sp>
      </p:grpSp>
      <p:pic>
        <p:nvPicPr>
          <p:cNvPr id="5" name="Picture 5" descr="\\Cabtes8\karen\ib\iblogo.gif">
            <a:hlinkClick r:id="rId2" action="ppaction://hlinksldjump"/>
          </p:cNvPr>
          <p:cNvPicPr>
            <a:picLocks noChangeAspect="1" noChangeArrowheads="1"/>
          </p:cNvPicPr>
          <p:nvPr/>
        </p:nvPicPr>
        <p:blipFill>
          <a:blip r:embed="rId3" cstate="print"/>
          <a:srcRect/>
          <a:stretch>
            <a:fillRect/>
          </a:stretch>
        </p:blipFill>
        <p:spPr bwMode="auto">
          <a:xfrm>
            <a:off x="8305800" y="6096000"/>
            <a:ext cx="609600" cy="53340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abtes8\karen\ib\iblogo.gif">
            <a:hlinkClick r:id="rId2" action="ppaction://hlinksldjump"/>
          </p:cNvPr>
          <p:cNvPicPr>
            <a:picLocks noChangeAspect="1" noChangeArrowheads="1"/>
          </p:cNvPicPr>
          <p:nvPr/>
        </p:nvPicPr>
        <p:blipFill>
          <a:blip r:embed="rId3" cstate="print"/>
          <a:srcRect/>
          <a:stretch>
            <a:fillRect/>
          </a:stretch>
        </p:blipFill>
        <p:spPr bwMode="auto">
          <a:xfrm>
            <a:off x="8305800" y="6096000"/>
            <a:ext cx="609600" cy="533400"/>
          </a:xfrm>
          <a:prstGeom prst="rect">
            <a:avLst/>
          </a:prstGeom>
          <a:noFill/>
        </p:spPr>
      </p:pic>
      <p:sp>
        <p:nvSpPr>
          <p:cNvPr id="2" name="1 Rectángulo"/>
          <p:cNvSpPr/>
          <p:nvPr/>
        </p:nvSpPr>
        <p:spPr>
          <a:xfrm>
            <a:off x="107504" y="145077"/>
            <a:ext cx="8807896" cy="6186309"/>
          </a:xfrm>
          <a:prstGeom prst="rect">
            <a:avLst/>
          </a:prstGeom>
        </p:spPr>
        <p:txBody>
          <a:bodyPr wrap="square">
            <a:spAutoFit/>
          </a:bodyPr>
          <a:lstStyle/>
          <a:p>
            <a:pPr algn="just"/>
            <a:r>
              <a:rPr lang="es-CO" sz="2200" dirty="0" smtClean="0">
                <a:latin typeface="Monotype Corsiva" pitchFamily="66" charset="0"/>
              </a:rPr>
              <a:t>[50] </a:t>
            </a:r>
            <a:r>
              <a:rPr lang="es-CO" sz="2200" dirty="0">
                <a:latin typeface="Monotype Corsiva" pitchFamily="66" charset="0"/>
              </a:rPr>
              <a:t>R. </a:t>
            </a:r>
            <a:r>
              <a:rPr lang="es-CO" sz="2200" dirty="0" err="1">
                <a:latin typeface="Monotype Corsiva" pitchFamily="66" charset="0"/>
              </a:rPr>
              <a:t>Feynman</a:t>
            </a:r>
            <a:r>
              <a:rPr lang="es-CO" sz="2200" dirty="0">
                <a:latin typeface="Monotype Corsiva" pitchFamily="66" charset="0"/>
              </a:rPr>
              <a:t>, </a:t>
            </a:r>
            <a:r>
              <a:rPr lang="es-CO" sz="2200" dirty="0" err="1">
                <a:latin typeface="Monotype Corsiva" pitchFamily="66" charset="0"/>
              </a:rPr>
              <a:t>Statistical</a:t>
            </a:r>
            <a:r>
              <a:rPr lang="es-CO" sz="2200" dirty="0">
                <a:latin typeface="Monotype Corsiva" pitchFamily="66" charset="0"/>
              </a:rPr>
              <a:t> </a:t>
            </a:r>
            <a:r>
              <a:rPr lang="es-CO" sz="2200" dirty="0" err="1">
                <a:latin typeface="Monotype Corsiva" pitchFamily="66" charset="0"/>
              </a:rPr>
              <a:t>Mechanics</a:t>
            </a:r>
            <a:r>
              <a:rPr lang="es-CO" sz="2200" dirty="0">
                <a:latin typeface="Monotype Corsiva" pitchFamily="66" charset="0"/>
              </a:rPr>
              <a:t>: A Set of </a:t>
            </a:r>
            <a:r>
              <a:rPr lang="es-CO" sz="2200" dirty="0" err="1">
                <a:latin typeface="Monotype Corsiva" pitchFamily="66" charset="0"/>
              </a:rPr>
              <a:t>Lectures</a:t>
            </a:r>
            <a:r>
              <a:rPr lang="es-CO" sz="2200" dirty="0">
                <a:latin typeface="Monotype Corsiva" pitchFamily="66" charset="0"/>
              </a:rPr>
              <a:t>, (</a:t>
            </a:r>
            <a:r>
              <a:rPr lang="es-CO" sz="2200" dirty="0" err="1">
                <a:latin typeface="Monotype Corsiva" pitchFamily="66" charset="0"/>
              </a:rPr>
              <a:t>Benjamin</a:t>
            </a:r>
            <a:r>
              <a:rPr lang="es-CO" sz="2200" dirty="0">
                <a:latin typeface="Monotype Corsiva" pitchFamily="66" charset="0"/>
              </a:rPr>
              <a:t>, Reading, MA, 1972)</a:t>
            </a:r>
          </a:p>
          <a:p>
            <a:pPr algn="just"/>
            <a:r>
              <a:rPr lang="es-CO" sz="2200" dirty="0" smtClean="0">
                <a:latin typeface="Monotype Corsiva" pitchFamily="66" charset="0"/>
              </a:rPr>
              <a:t>[ [51] </a:t>
            </a:r>
            <a:r>
              <a:rPr lang="es-CO" sz="2200" dirty="0">
                <a:latin typeface="Monotype Corsiva" pitchFamily="66" charset="0"/>
              </a:rPr>
              <a:t>E. R. </a:t>
            </a:r>
            <a:r>
              <a:rPr lang="es-CO" sz="2200" dirty="0" err="1">
                <a:latin typeface="Monotype Corsiva" pitchFamily="66" charset="0"/>
              </a:rPr>
              <a:t>Davidson</a:t>
            </a:r>
            <a:r>
              <a:rPr lang="es-CO" sz="2200" dirty="0">
                <a:latin typeface="Monotype Corsiva" pitchFamily="66" charset="0"/>
              </a:rPr>
              <a:t>, J. </a:t>
            </a:r>
            <a:r>
              <a:rPr lang="es-CO" sz="2200" dirty="0" err="1">
                <a:latin typeface="Monotype Corsiva" pitchFamily="66" charset="0"/>
              </a:rPr>
              <a:t>Comput</a:t>
            </a:r>
            <a:r>
              <a:rPr lang="es-CO" sz="2200" dirty="0">
                <a:latin typeface="Monotype Corsiva" pitchFamily="66" charset="0"/>
              </a:rPr>
              <a:t>. </a:t>
            </a:r>
            <a:r>
              <a:rPr lang="es-CO" sz="2200" dirty="0" err="1">
                <a:latin typeface="Monotype Corsiva" pitchFamily="66" charset="0"/>
              </a:rPr>
              <a:t>Phys</a:t>
            </a:r>
            <a:r>
              <a:rPr lang="es-CO" sz="2200" dirty="0">
                <a:latin typeface="Monotype Corsiva" pitchFamily="66" charset="0"/>
              </a:rPr>
              <a:t>. 17, 87 (1975); E.R. </a:t>
            </a:r>
            <a:r>
              <a:rPr lang="es-CO" sz="2200" dirty="0" err="1">
                <a:latin typeface="Monotype Corsiva" pitchFamily="66" charset="0"/>
              </a:rPr>
              <a:t>Davidson</a:t>
            </a:r>
            <a:r>
              <a:rPr lang="es-CO" sz="2200" dirty="0">
                <a:latin typeface="Monotype Corsiva" pitchFamily="66" charset="0"/>
              </a:rPr>
              <a:t>, </a:t>
            </a:r>
            <a:r>
              <a:rPr lang="es-CO" sz="2200" dirty="0" err="1">
                <a:latin typeface="Monotype Corsiva" pitchFamily="66" charset="0"/>
              </a:rPr>
              <a:t>Computers</a:t>
            </a:r>
            <a:r>
              <a:rPr lang="es-CO" sz="2200" dirty="0">
                <a:latin typeface="Monotype Corsiva" pitchFamily="66" charset="0"/>
              </a:rPr>
              <a:t> in </a:t>
            </a:r>
            <a:r>
              <a:rPr lang="es-CO" sz="2200" dirty="0" err="1">
                <a:latin typeface="Monotype Corsiva" pitchFamily="66" charset="0"/>
              </a:rPr>
              <a:t>Physics</a:t>
            </a:r>
            <a:r>
              <a:rPr lang="es-CO" sz="2200" dirty="0">
                <a:latin typeface="Monotype Corsiva" pitchFamily="66" charset="0"/>
              </a:rPr>
              <a:t> 7, No.</a:t>
            </a:r>
          </a:p>
          <a:p>
            <a:pPr algn="just"/>
            <a:r>
              <a:rPr lang="es-CO" sz="2200" dirty="0">
                <a:latin typeface="Monotype Corsiva" pitchFamily="66" charset="0"/>
              </a:rPr>
              <a:t>5, 519 (1993).</a:t>
            </a:r>
          </a:p>
          <a:p>
            <a:pPr algn="just"/>
            <a:r>
              <a:rPr lang="es-CO" sz="2200" dirty="0" smtClean="0">
                <a:latin typeface="Monotype Corsiva" pitchFamily="66" charset="0"/>
              </a:rPr>
              <a:t>[52] </a:t>
            </a:r>
            <a:r>
              <a:rPr lang="es-CO" sz="2200" dirty="0">
                <a:latin typeface="Monotype Corsiva" pitchFamily="66" charset="0"/>
              </a:rPr>
              <a:t>S. ¨</a:t>
            </a:r>
            <a:r>
              <a:rPr lang="es-CO" sz="2200" dirty="0" err="1">
                <a:latin typeface="Monotype Corsiva" pitchFamily="66" charset="0"/>
              </a:rPr>
              <a:t>Ostlund</a:t>
            </a:r>
            <a:r>
              <a:rPr lang="es-CO" sz="2200" dirty="0">
                <a:latin typeface="Monotype Corsiva" pitchFamily="66" charset="0"/>
              </a:rPr>
              <a:t> and S. </a:t>
            </a:r>
            <a:r>
              <a:rPr lang="es-CO" sz="2200" dirty="0" err="1">
                <a:latin typeface="Monotype Corsiva" pitchFamily="66" charset="0"/>
              </a:rPr>
              <a:t>Rommer</a:t>
            </a:r>
            <a:r>
              <a:rPr lang="es-CO" sz="2200" dirty="0">
                <a:latin typeface="Monotype Corsiva" pitchFamily="66" charset="0"/>
              </a:rPr>
              <a:t>, </a:t>
            </a:r>
            <a:r>
              <a:rPr lang="es-CO" sz="2200" dirty="0" err="1">
                <a:latin typeface="Monotype Corsiva" pitchFamily="66" charset="0"/>
              </a:rPr>
              <a:t>Phys</a:t>
            </a:r>
            <a:r>
              <a:rPr lang="es-CO" sz="2200" dirty="0">
                <a:latin typeface="Monotype Corsiva" pitchFamily="66" charset="0"/>
              </a:rPr>
              <a:t>. Rev. </a:t>
            </a:r>
            <a:r>
              <a:rPr lang="es-CO" sz="2200" dirty="0" err="1">
                <a:latin typeface="Monotype Corsiva" pitchFamily="66" charset="0"/>
              </a:rPr>
              <a:t>Lett</a:t>
            </a:r>
            <a:r>
              <a:rPr lang="es-CO" sz="2200" dirty="0">
                <a:latin typeface="Monotype Corsiva" pitchFamily="66" charset="0"/>
              </a:rPr>
              <a:t>. 75, 3537 (1995); </a:t>
            </a:r>
            <a:r>
              <a:rPr lang="es-CO" sz="2200" dirty="0" err="1">
                <a:latin typeface="Monotype Corsiva" pitchFamily="66" charset="0"/>
              </a:rPr>
              <a:t>Phys</a:t>
            </a:r>
            <a:r>
              <a:rPr lang="es-CO" sz="2200" dirty="0">
                <a:latin typeface="Monotype Corsiva" pitchFamily="66" charset="0"/>
              </a:rPr>
              <a:t>. Rev. B 55, 2164 (1997);</a:t>
            </a:r>
          </a:p>
          <a:p>
            <a:pPr algn="just"/>
            <a:r>
              <a:rPr lang="es-CO" sz="2200" dirty="0">
                <a:latin typeface="Monotype Corsiva" pitchFamily="66" charset="0"/>
              </a:rPr>
              <a:t>M. </a:t>
            </a:r>
            <a:r>
              <a:rPr lang="es-CO" sz="2200" dirty="0" err="1">
                <a:latin typeface="Monotype Corsiva" pitchFamily="66" charset="0"/>
              </a:rPr>
              <a:t>Andersson</a:t>
            </a:r>
            <a:r>
              <a:rPr lang="es-CO" sz="2200" dirty="0">
                <a:latin typeface="Monotype Corsiva" pitchFamily="66" charset="0"/>
              </a:rPr>
              <a:t>, M. </a:t>
            </a:r>
            <a:r>
              <a:rPr lang="es-CO" sz="2200" dirty="0" err="1">
                <a:latin typeface="Monotype Corsiva" pitchFamily="66" charset="0"/>
              </a:rPr>
              <a:t>Boman</a:t>
            </a:r>
            <a:r>
              <a:rPr lang="es-CO" sz="2200" dirty="0">
                <a:latin typeface="Monotype Corsiva" pitchFamily="66" charset="0"/>
              </a:rPr>
              <a:t> and S. ¨</a:t>
            </a:r>
            <a:r>
              <a:rPr lang="es-CO" sz="2200" dirty="0" err="1">
                <a:latin typeface="Monotype Corsiva" pitchFamily="66" charset="0"/>
              </a:rPr>
              <a:t>Ostlund</a:t>
            </a:r>
            <a:r>
              <a:rPr lang="es-CO" sz="2200" dirty="0">
                <a:latin typeface="Monotype Corsiva" pitchFamily="66" charset="0"/>
              </a:rPr>
              <a:t>, </a:t>
            </a:r>
            <a:r>
              <a:rPr lang="es-CO" sz="2200" dirty="0" err="1">
                <a:latin typeface="Monotype Corsiva" pitchFamily="66" charset="0"/>
              </a:rPr>
              <a:t>Phys</a:t>
            </a:r>
            <a:r>
              <a:rPr lang="es-CO" sz="2200" dirty="0">
                <a:latin typeface="Monotype Corsiva" pitchFamily="66" charset="0"/>
              </a:rPr>
              <a:t>. Rev. B 59, 10493 (1999); H. </a:t>
            </a:r>
            <a:r>
              <a:rPr lang="es-CO" sz="2200" dirty="0" err="1">
                <a:latin typeface="Monotype Corsiva" pitchFamily="66" charset="0"/>
              </a:rPr>
              <a:t>Takasaki</a:t>
            </a:r>
            <a:r>
              <a:rPr lang="es-CO" sz="2200" dirty="0">
                <a:latin typeface="Monotype Corsiva" pitchFamily="66" charset="0"/>
              </a:rPr>
              <a:t>, T.</a:t>
            </a:r>
          </a:p>
          <a:p>
            <a:pPr algn="just"/>
            <a:r>
              <a:rPr lang="es-CO" sz="2200" dirty="0" err="1">
                <a:latin typeface="Monotype Corsiva" pitchFamily="66" charset="0"/>
              </a:rPr>
              <a:t>Hikihara</a:t>
            </a:r>
            <a:r>
              <a:rPr lang="es-CO" sz="2200" dirty="0">
                <a:latin typeface="Monotype Corsiva" pitchFamily="66" charset="0"/>
              </a:rPr>
              <a:t> and T. </a:t>
            </a:r>
            <a:r>
              <a:rPr lang="es-CO" sz="2200" dirty="0" err="1">
                <a:latin typeface="Monotype Corsiva" pitchFamily="66" charset="0"/>
              </a:rPr>
              <a:t>Nishino</a:t>
            </a:r>
            <a:r>
              <a:rPr lang="es-CO" sz="2200" dirty="0">
                <a:latin typeface="Monotype Corsiva" pitchFamily="66" charset="0"/>
              </a:rPr>
              <a:t>, J. </a:t>
            </a:r>
            <a:r>
              <a:rPr lang="es-CO" sz="2200" dirty="0" err="1">
                <a:latin typeface="Monotype Corsiva" pitchFamily="66" charset="0"/>
              </a:rPr>
              <a:t>Phys</a:t>
            </a:r>
            <a:r>
              <a:rPr lang="es-CO" sz="2200" dirty="0">
                <a:latin typeface="Monotype Corsiva" pitchFamily="66" charset="0"/>
              </a:rPr>
              <a:t>. Soc. </a:t>
            </a:r>
            <a:r>
              <a:rPr lang="es-CO" sz="2200" dirty="0" err="1">
                <a:latin typeface="Monotype Corsiva" pitchFamily="66" charset="0"/>
              </a:rPr>
              <a:t>Jpn</a:t>
            </a:r>
            <a:r>
              <a:rPr lang="es-CO" sz="2200" dirty="0">
                <a:latin typeface="Monotype Corsiva" pitchFamily="66" charset="0"/>
              </a:rPr>
              <a:t>. 68, 1537 (1999); K. </a:t>
            </a:r>
            <a:r>
              <a:rPr lang="es-CO" sz="2200" dirty="0" err="1">
                <a:latin typeface="Monotype Corsiva" pitchFamily="66" charset="0"/>
              </a:rPr>
              <a:t>Okunishi</a:t>
            </a:r>
            <a:r>
              <a:rPr lang="es-CO" sz="2200" dirty="0">
                <a:latin typeface="Monotype Corsiva" pitchFamily="66" charset="0"/>
              </a:rPr>
              <a:t>, Y. </a:t>
            </a:r>
            <a:r>
              <a:rPr lang="es-CO" sz="2200" dirty="0" err="1">
                <a:latin typeface="Monotype Corsiva" pitchFamily="66" charset="0"/>
              </a:rPr>
              <a:t>Hieida</a:t>
            </a:r>
            <a:r>
              <a:rPr lang="es-CO" sz="2200" dirty="0">
                <a:latin typeface="Monotype Corsiva" pitchFamily="66" charset="0"/>
              </a:rPr>
              <a:t> and</a:t>
            </a:r>
          </a:p>
          <a:p>
            <a:pPr algn="just"/>
            <a:r>
              <a:rPr lang="es-CO" sz="2200" dirty="0" err="1">
                <a:latin typeface="Monotype Corsiva" pitchFamily="66" charset="0"/>
              </a:rPr>
              <a:t>Y.Akutsu</a:t>
            </a:r>
            <a:r>
              <a:rPr lang="es-CO" sz="2200" dirty="0">
                <a:latin typeface="Monotype Corsiva" pitchFamily="66" charset="0"/>
              </a:rPr>
              <a:t>, </a:t>
            </a:r>
            <a:r>
              <a:rPr lang="es-CO" sz="2200" dirty="0" err="1">
                <a:latin typeface="Monotype Corsiva" pitchFamily="66" charset="0"/>
              </a:rPr>
              <a:t>Phys</a:t>
            </a:r>
            <a:r>
              <a:rPr lang="es-CO" sz="2200" dirty="0">
                <a:latin typeface="Monotype Corsiva" pitchFamily="66" charset="0"/>
              </a:rPr>
              <a:t>. Rev. E 59, R6227 (1999)</a:t>
            </a:r>
          </a:p>
          <a:p>
            <a:pPr algn="just"/>
            <a:r>
              <a:rPr lang="es-CO" sz="2200" dirty="0" smtClean="0">
                <a:latin typeface="Monotype Corsiva" pitchFamily="66" charset="0"/>
              </a:rPr>
              <a:t>[53] </a:t>
            </a:r>
            <a:r>
              <a:rPr lang="es-CO" sz="2200" dirty="0">
                <a:latin typeface="Monotype Corsiva" pitchFamily="66" charset="0"/>
              </a:rPr>
              <a:t>M. A. </a:t>
            </a:r>
            <a:r>
              <a:rPr lang="es-CO" sz="2200" dirty="0" err="1">
                <a:latin typeface="Monotype Corsiva" pitchFamily="66" charset="0"/>
              </a:rPr>
              <a:t>Mart´ın</a:t>
            </a:r>
            <a:r>
              <a:rPr lang="es-CO" sz="2200" dirty="0">
                <a:latin typeface="Monotype Corsiva" pitchFamily="66" charset="0"/>
              </a:rPr>
              <a:t>-Delgado and G. Sierra, </a:t>
            </a:r>
            <a:r>
              <a:rPr lang="es-CO" sz="2200" dirty="0" err="1">
                <a:latin typeface="Monotype Corsiva" pitchFamily="66" charset="0"/>
              </a:rPr>
              <a:t>Int</a:t>
            </a:r>
            <a:r>
              <a:rPr lang="es-CO" sz="2200" dirty="0">
                <a:latin typeface="Monotype Corsiva" pitchFamily="66" charset="0"/>
              </a:rPr>
              <a:t>. J. </a:t>
            </a:r>
            <a:r>
              <a:rPr lang="es-CO" sz="2200" dirty="0" err="1">
                <a:latin typeface="Monotype Corsiva" pitchFamily="66" charset="0"/>
              </a:rPr>
              <a:t>Mod</a:t>
            </a:r>
            <a:r>
              <a:rPr lang="es-CO" sz="2200" dirty="0">
                <a:latin typeface="Monotype Corsiva" pitchFamily="66" charset="0"/>
              </a:rPr>
              <a:t>. </a:t>
            </a:r>
            <a:r>
              <a:rPr lang="es-CO" sz="2200" dirty="0" err="1">
                <a:latin typeface="Monotype Corsiva" pitchFamily="66" charset="0"/>
              </a:rPr>
              <a:t>Phys</a:t>
            </a:r>
            <a:r>
              <a:rPr lang="es-CO" sz="2200" dirty="0">
                <a:latin typeface="Monotype Corsiva" pitchFamily="66" charset="0"/>
              </a:rPr>
              <a:t>. A, 11, 3145 (1996)</a:t>
            </a:r>
          </a:p>
          <a:p>
            <a:pPr algn="just"/>
            <a:r>
              <a:rPr lang="es-CO" sz="2200" dirty="0" smtClean="0">
                <a:latin typeface="Monotype Corsiva" pitchFamily="66" charset="0"/>
              </a:rPr>
              <a:t>[54] </a:t>
            </a:r>
            <a:r>
              <a:rPr lang="es-CO" sz="2200" dirty="0">
                <a:latin typeface="Monotype Corsiva" pitchFamily="66" charset="0"/>
              </a:rPr>
              <a:t>G. Sierra and M. A. </a:t>
            </a:r>
            <a:r>
              <a:rPr lang="es-CO" sz="2200" dirty="0" err="1">
                <a:latin typeface="Monotype Corsiva" pitchFamily="66" charset="0"/>
              </a:rPr>
              <a:t>Mart´ın</a:t>
            </a:r>
            <a:r>
              <a:rPr lang="es-CO" sz="2200" dirty="0">
                <a:latin typeface="Monotype Corsiva" pitchFamily="66" charset="0"/>
              </a:rPr>
              <a:t>-Delgado, in ”</a:t>
            </a:r>
            <a:r>
              <a:rPr lang="es-CO" sz="2200" dirty="0" err="1">
                <a:latin typeface="Monotype Corsiva" pitchFamily="66" charset="0"/>
              </a:rPr>
              <a:t>The</a:t>
            </a:r>
            <a:r>
              <a:rPr lang="es-CO" sz="2200" dirty="0">
                <a:latin typeface="Monotype Corsiva" pitchFamily="66" charset="0"/>
              </a:rPr>
              <a:t> </a:t>
            </a:r>
            <a:r>
              <a:rPr lang="es-CO" sz="2200" dirty="0" err="1">
                <a:latin typeface="Monotype Corsiva" pitchFamily="66" charset="0"/>
              </a:rPr>
              <a:t>Exact</a:t>
            </a:r>
            <a:r>
              <a:rPr lang="es-CO" sz="2200" dirty="0">
                <a:latin typeface="Monotype Corsiva" pitchFamily="66" charset="0"/>
              </a:rPr>
              <a:t> </a:t>
            </a:r>
            <a:r>
              <a:rPr lang="es-CO" sz="2200" dirty="0" err="1">
                <a:latin typeface="Monotype Corsiva" pitchFamily="66" charset="0"/>
              </a:rPr>
              <a:t>Renormalization</a:t>
            </a:r>
            <a:r>
              <a:rPr lang="es-CO" sz="2200" dirty="0">
                <a:latin typeface="Monotype Corsiva" pitchFamily="66" charset="0"/>
              </a:rPr>
              <a:t> </a:t>
            </a:r>
            <a:r>
              <a:rPr lang="es-CO" sz="2200" dirty="0" err="1">
                <a:latin typeface="Monotype Corsiva" pitchFamily="66" charset="0"/>
              </a:rPr>
              <a:t>Group</a:t>
            </a:r>
            <a:r>
              <a:rPr lang="es-CO" sz="2200" dirty="0">
                <a:latin typeface="Monotype Corsiva" pitchFamily="66" charset="0"/>
              </a:rPr>
              <a:t> ” </a:t>
            </a:r>
            <a:r>
              <a:rPr lang="es-CO" sz="2200" dirty="0" err="1">
                <a:latin typeface="Monotype Corsiva" pitchFamily="66" charset="0"/>
              </a:rPr>
              <a:t>by</a:t>
            </a:r>
            <a:r>
              <a:rPr lang="es-CO" sz="2200" dirty="0">
                <a:latin typeface="Monotype Corsiva" pitchFamily="66" charset="0"/>
              </a:rPr>
              <a:t> a </a:t>
            </a:r>
            <a:r>
              <a:rPr lang="es-CO" sz="2200" dirty="0" err="1">
                <a:latin typeface="Monotype Corsiva" pitchFamily="66" charset="0"/>
              </a:rPr>
              <a:t>Krasnitz</a:t>
            </a:r>
            <a:r>
              <a:rPr lang="es-CO" sz="2200" dirty="0">
                <a:latin typeface="Monotype Corsiva" pitchFamily="66" charset="0"/>
              </a:rPr>
              <a:t>,</a:t>
            </a:r>
          </a:p>
          <a:p>
            <a:pPr algn="just"/>
            <a:r>
              <a:rPr lang="es-CO" sz="2200" dirty="0">
                <a:latin typeface="Monotype Corsiva" pitchFamily="66" charset="0"/>
              </a:rPr>
              <a:t>R </a:t>
            </a:r>
            <a:r>
              <a:rPr lang="es-CO" sz="2200" dirty="0" err="1">
                <a:latin typeface="Monotype Corsiva" pitchFamily="66" charset="0"/>
              </a:rPr>
              <a:t>Potting</a:t>
            </a:r>
            <a:r>
              <a:rPr lang="es-CO" sz="2200" dirty="0">
                <a:latin typeface="Monotype Corsiva" pitchFamily="66" charset="0"/>
              </a:rPr>
              <a:t>, Y A </a:t>
            </a:r>
            <a:r>
              <a:rPr lang="es-CO" sz="2200" dirty="0" err="1">
                <a:latin typeface="Monotype Corsiva" pitchFamily="66" charset="0"/>
              </a:rPr>
              <a:t>Kubyshin</a:t>
            </a:r>
            <a:r>
              <a:rPr lang="es-CO" sz="2200" dirty="0">
                <a:latin typeface="Monotype Corsiva" pitchFamily="66" charset="0"/>
              </a:rPr>
              <a:t> and P. S. de </a:t>
            </a:r>
            <a:r>
              <a:rPr lang="es-CO" sz="2200" dirty="0" err="1">
                <a:latin typeface="Monotype Corsiva" pitchFamily="66" charset="0"/>
              </a:rPr>
              <a:t>Sa</a:t>
            </a:r>
            <a:r>
              <a:rPr lang="es-CO" sz="2200" dirty="0">
                <a:latin typeface="Monotype Corsiva" pitchFamily="66" charset="0"/>
              </a:rPr>
              <a:t> (Eds.) </a:t>
            </a:r>
            <a:r>
              <a:rPr lang="es-CO" sz="2200" dirty="0" err="1">
                <a:latin typeface="Monotype Corsiva" pitchFamily="66" charset="0"/>
              </a:rPr>
              <a:t>World</a:t>
            </a:r>
            <a:r>
              <a:rPr lang="es-CO" sz="2200" dirty="0">
                <a:latin typeface="Monotype Corsiva" pitchFamily="66" charset="0"/>
              </a:rPr>
              <a:t> </a:t>
            </a:r>
            <a:r>
              <a:rPr lang="es-CO" sz="2200" dirty="0" err="1">
                <a:latin typeface="Monotype Corsiva" pitchFamily="66" charset="0"/>
              </a:rPr>
              <a:t>Scientific</a:t>
            </a:r>
            <a:r>
              <a:rPr lang="es-CO" sz="2200" dirty="0">
                <a:latin typeface="Monotype Corsiva" pitchFamily="66" charset="0"/>
              </a:rPr>
              <a:t> Pub Co; ISBN: 9810239394,</a:t>
            </a:r>
          </a:p>
          <a:p>
            <a:pPr algn="just"/>
            <a:r>
              <a:rPr lang="es-CO" sz="2200" dirty="0">
                <a:latin typeface="Monotype Corsiva" pitchFamily="66" charset="0"/>
              </a:rPr>
              <a:t>(1999), (</a:t>
            </a:r>
            <a:r>
              <a:rPr lang="es-CO" sz="2200" dirty="0" err="1">
                <a:latin typeface="Monotype Corsiva" pitchFamily="66" charset="0"/>
              </a:rPr>
              <a:t>cond-mat</a:t>
            </a:r>
            <a:r>
              <a:rPr lang="es-CO" sz="2200" dirty="0">
                <a:latin typeface="Monotype Corsiva" pitchFamily="66" charset="0"/>
              </a:rPr>
              <a:t>/9811170)</a:t>
            </a:r>
          </a:p>
        </p:txBody>
      </p:sp>
    </p:spTree>
    <p:extLst>
      <p:ext uri="{BB962C8B-B14F-4D97-AF65-F5344CB8AC3E}">
        <p14:creationId xmlns:p14="http://schemas.microsoft.com/office/powerpoint/2010/main" xmlns="" val="234855384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Cabtes8\karen\ib\iblogo.gif"/>
          <p:cNvPicPr>
            <a:picLocks noChangeAspect="1" noChangeArrowheads="1"/>
          </p:cNvPicPr>
          <p:nvPr/>
        </p:nvPicPr>
        <p:blipFill>
          <a:blip r:embed="rId2" cstate="print"/>
          <a:srcRect/>
          <a:stretch>
            <a:fillRect/>
          </a:stretch>
        </p:blipFill>
        <p:spPr bwMode="auto">
          <a:xfrm>
            <a:off x="8305800" y="6096000"/>
            <a:ext cx="609600" cy="533400"/>
          </a:xfrm>
          <a:prstGeom prst="rect">
            <a:avLst/>
          </a:prstGeom>
          <a:noFill/>
        </p:spPr>
      </p:pic>
      <p:sp>
        <p:nvSpPr>
          <p:cNvPr id="113680" name="Text Box 16"/>
          <p:cNvSpPr txBox="1">
            <a:spLocks noChangeArrowheads="1"/>
          </p:cNvSpPr>
          <p:nvPr/>
        </p:nvSpPr>
        <p:spPr bwMode="auto">
          <a:xfrm>
            <a:off x="685800" y="2590800"/>
            <a:ext cx="184731" cy="400110"/>
          </a:xfrm>
          <a:prstGeom prst="rect">
            <a:avLst/>
          </a:prstGeom>
          <a:noFill/>
          <a:ln w="9525">
            <a:noFill/>
            <a:miter lim="800000"/>
            <a:headEnd/>
            <a:tailEnd/>
          </a:ln>
          <a:effectLst/>
        </p:spPr>
        <p:txBody>
          <a:bodyPr wrap="none">
            <a:spAutoFit/>
          </a:bodyPr>
          <a:lstStyle/>
          <a:p>
            <a:pPr algn="l"/>
            <a:endParaRPr lang="en-US" sz="2000">
              <a:latin typeface="Monotype Corsiva" pitchFamily="66" charset="0"/>
            </a:endParaRPr>
          </a:p>
        </p:txBody>
      </p:sp>
      <p:sp>
        <p:nvSpPr>
          <p:cNvPr id="6" name="Rectangle 2"/>
          <p:cNvSpPr txBox="1">
            <a:spLocks noChangeArrowheads="1"/>
          </p:cNvSpPr>
          <p:nvPr/>
        </p:nvSpPr>
        <p:spPr>
          <a:xfrm>
            <a:off x="503040" y="2990910"/>
            <a:ext cx="8640960" cy="72008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rgbClr val="FFC000"/>
                </a:solidFill>
                <a:effectLst/>
                <a:uLnTx/>
                <a:uFillTx/>
                <a:latin typeface="Monotype Corsiva" pitchFamily="66" charset="0"/>
                <a:ea typeface="+mj-ea"/>
                <a:cs typeface="+mj-cs"/>
              </a:rPr>
              <a:t>Thank</a:t>
            </a:r>
            <a:r>
              <a:rPr kumimoji="0" lang="en-US" sz="4000" b="0" i="0" u="none" strike="noStrike" kern="0" cap="none" spc="0" normalizeH="0" noProof="0" dirty="0" smtClean="0">
                <a:ln>
                  <a:noFill/>
                </a:ln>
                <a:solidFill>
                  <a:srgbClr val="FFC000"/>
                </a:solidFill>
                <a:effectLst/>
                <a:uLnTx/>
                <a:uFillTx/>
                <a:latin typeface="Monotype Corsiva" pitchFamily="66" charset="0"/>
                <a:ea typeface="+mj-ea"/>
                <a:cs typeface="+mj-cs"/>
              </a:rPr>
              <a:t> you</a:t>
            </a:r>
            <a:endParaRPr kumimoji="0" lang="es-ES" sz="4000" b="0" i="0" u="none" strike="noStrike" kern="0" cap="none" spc="0" normalizeH="0" baseline="0" noProof="0" dirty="0">
              <a:ln>
                <a:noFill/>
              </a:ln>
              <a:solidFill>
                <a:srgbClr val="FFC000"/>
              </a:solidFill>
              <a:effectLst/>
              <a:uLnTx/>
              <a:uFillTx/>
              <a:latin typeface="Monotype Corsiva" pitchFamily="66" charset="0"/>
              <a:ea typeface="+mj-ea"/>
              <a:cs typeface="+mj-cs"/>
            </a:endParaRPr>
          </a:p>
        </p:txBody>
      </p:sp>
    </p:spTree>
    <p:extLst>
      <p:ext uri="{BB962C8B-B14F-4D97-AF65-F5344CB8AC3E}">
        <p14:creationId xmlns:p14="http://schemas.microsoft.com/office/powerpoint/2010/main" xmlns="" val="1789387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
      <a:dk1>
        <a:srgbClr val="808080"/>
      </a:dk1>
      <a:lt1>
        <a:srgbClr val="CCFFFF"/>
      </a:lt1>
      <a:dk2>
        <a:srgbClr val="5757FF"/>
      </a:dk2>
      <a:lt2>
        <a:srgbClr val="000000"/>
      </a:lt2>
      <a:accent1>
        <a:srgbClr val="00CC99"/>
      </a:accent1>
      <a:accent2>
        <a:srgbClr val="3333CC"/>
      </a:accent2>
      <a:accent3>
        <a:srgbClr val="B4B4FF"/>
      </a:accent3>
      <a:accent4>
        <a:srgbClr val="AEDADA"/>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triangl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triangl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8">
        <a:dk1>
          <a:srgbClr val="808080"/>
        </a:dk1>
        <a:lt1>
          <a:srgbClr val="CCFFFF"/>
        </a:lt1>
        <a:dk2>
          <a:srgbClr val="0000FF"/>
        </a:dk2>
        <a:lt2>
          <a:srgbClr val="000000"/>
        </a:lt2>
        <a:accent1>
          <a:srgbClr val="00CC99"/>
        </a:accent1>
        <a:accent2>
          <a:srgbClr val="3333CC"/>
        </a:accent2>
        <a:accent3>
          <a:srgbClr val="AAAAFF"/>
        </a:accent3>
        <a:accent4>
          <a:srgbClr val="AE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planets">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3 Plane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 Planets 1">
        <a:dk1>
          <a:srgbClr val="000000"/>
        </a:dk1>
        <a:lt1>
          <a:srgbClr val="FFFFFF"/>
        </a:lt1>
        <a:dk2>
          <a:srgbClr val="39AB39"/>
        </a:dk2>
        <a:lt2>
          <a:srgbClr val="B2B2B2"/>
        </a:lt2>
        <a:accent1>
          <a:srgbClr val="9AC8FA"/>
        </a:accent1>
        <a:accent2>
          <a:srgbClr val="4D8DFF"/>
        </a:accent2>
        <a:accent3>
          <a:srgbClr val="FFFFFF"/>
        </a:accent3>
        <a:accent4>
          <a:srgbClr val="000000"/>
        </a:accent4>
        <a:accent5>
          <a:srgbClr val="CAE0FC"/>
        </a:accent5>
        <a:accent6>
          <a:srgbClr val="457FE7"/>
        </a:accent6>
        <a:hlink>
          <a:srgbClr val="0D0D79"/>
        </a:hlink>
        <a:folHlink>
          <a:srgbClr val="5353FF"/>
        </a:folHlink>
      </a:clrScheme>
      <a:clrMap bg1="lt1" tx1="dk1" bg2="lt2" tx2="dk2" accent1="accent1" accent2="accent2" accent3="accent3" accent4="accent4" accent5="accent5" accent6="accent6" hlink="hlink" folHlink="folHlink"/>
    </a:extraClrScheme>
    <a:extraClrScheme>
      <a:clrScheme name="3 Planets 2">
        <a:dk1>
          <a:srgbClr val="000000"/>
        </a:dk1>
        <a:lt1>
          <a:srgbClr val="FFFFFF"/>
        </a:lt1>
        <a:dk2>
          <a:srgbClr val="39AB39"/>
        </a:dk2>
        <a:lt2>
          <a:srgbClr val="B2B2B2"/>
        </a:lt2>
        <a:accent1>
          <a:srgbClr val="F3E861"/>
        </a:accent1>
        <a:accent2>
          <a:srgbClr val="C7CC02"/>
        </a:accent2>
        <a:accent3>
          <a:srgbClr val="FFFFFF"/>
        </a:accent3>
        <a:accent4>
          <a:srgbClr val="000000"/>
        </a:accent4>
        <a:accent5>
          <a:srgbClr val="F8F2B7"/>
        </a:accent5>
        <a:accent6>
          <a:srgbClr val="B4B902"/>
        </a:accent6>
        <a:hlink>
          <a:srgbClr val="231E18"/>
        </a:hlink>
        <a:folHlink>
          <a:srgbClr val="808000"/>
        </a:folHlink>
      </a:clrScheme>
      <a:clrMap bg1="lt1" tx1="dk1" bg2="lt2" tx2="dk2" accent1="accent1" accent2="accent2" accent3="accent3" accent4="accent4" accent5="accent5" accent6="accent6" hlink="hlink" folHlink="folHlink"/>
    </a:extraClrScheme>
    <a:extraClrScheme>
      <a:clrScheme name="3 Planets 3">
        <a:dk1>
          <a:srgbClr val="000000"/>
        </a:dk1>
        <a:lt1>
          <a:srgbClr val="FFFFFF"/>
        </a:lt1>
        <a:dk2>
          <a:srgbClr val="39AB39"/>
        </a:dk2>
        <a:lt2>
          <a:srgbClr val="B2B2B2"/>
        </a:lt2>
        <a:accent1>
          <a:srgbClr val="D0BBFB"/>
        </a:accent1>
        <a:accent2>
          <a:srgbClr val="9F76FC"/>
        </a:accent2>
        <a:accent3>
          <a:srgbClr val="FFFFFF"/>
        </a:accent3>
        <a:accent4>
          <a:srgbClr val="000000"/>
        </a:accent4>
        <a:accent5>
          <a:srgbClr val="E4DAFD"/>
        </a:accent5>
        <a:accent6>
          <a:srgbClr val="906AE4"/>
        </a:accent6>
        <a:hlink>
          <a:srgbClr val="422757"/>
        </a:hlink>
        <a:folHlink>
          <a:srgbClr val="6600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C:\Archivos de programa\Microsoft Office\Templates\Diseños de presentaciones\Mezclas.pot</Template>
  <TotalTime>17395</TotalTime>
  <Words>5649</Words>
  <Application>Microsoft Office PowerPoint</Application>
  <PresentationFormat>Presentación en pantalla (4:3)</PresentationFormat>
  <Paragraphs>525</Paragraphs>
  <Slides>93</Slides>
  <Notes>5</Notes>
  <HiddenSlides>0</HiddenSlides>
  <MMClips>0</MMClips>
  <ScaleCrop>false</ScaleCrop>
  <HeadingPairs>
    <vt:vector size="6" baseType="variant">
      <vt:variant>
        <vt:lpstr>Tema</vt:lpstr>
      </vt:variant>
      <vt:variant>
        <vt:i4>3</vt:i4>
      </vt:variant>
      <vt:variant>
        <vt:lpstr>Servidores OLE incrustados</vt:lpstr>
      </vt:variant>
      <vt:variant>
        <vt:i4>1</vt:i4>
      </vt:variant>
      <vt:variant>
        <vt:lpstr>Títulos de diapositiva</vt:lpstr>
      </vt:variant>
      <vt:variant>
        <vt:i4>93</vt:i4>
      </vt:variant>
    </vt:vector>
  </HeadingPairs>
  <TitlesOfParts>
    <vt:vector size="97" baseType="lpstr">
      <vt:lpstr>Diseño predeterminado</vt:lpstr>
      <vt:lpstr>Tema de Office</vt:lpstr>
      <vt:lpstr>4_planets</vt:lpstr>
      <vt:lpstr>Equation</vt:lpstr>
      <vt:lpstr>Density Matrix Renormalization Group DMRG   </vt:lpstr>
      <vt:lpstr>Diapositiva 2</vt:lpstr>
      <vt:lpstr>Diapositiva 3</vt:lpstr>
      <vt:lpstr>Diapositiva 4</vt:lpstr>
      <vt:lpstr>Renormalization Group (RG)</vt:lpstr>
      <vt:lpstr>Renormalization Group (RG)</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Advantages</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vector>
  </TitlesOfParts>
  <Company>solidos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Administrador</dc:creator>
  <cp:lastModifiedBy>Valued eMachines Customer</cp:lastModifiedBy>
  <cp:revision>673</cp:revision>
  <dcterms:created xsi:type="dcterms:W3CDTF">2003-05-23T13:53:32Z</dcterms:created>
  <dcterms:modified xsi:type="dcterms:W3CDTF">2012-05-29T11:02:16Z</dcterms:modified>
</cp:coreProperties>
</file>